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15EA4"/>
    <a:srgbClr val="F8F8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3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3337" y="3694804"/>
            <a:ext cx="532320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93"/>
          <a:stretch/>
        </p:blipFill>
        <p:spPr>
          <a:xfrm>
            <a:off x="-96937" y="0"/>
            <a:ext cx="568027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83337" y="1214438"/>
            <a:ext cx="6188765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rgbClr val="015EA4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95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>
            <a:blip r:embed="rId2">
              <a:alphaModFix amt="23000"/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15EA4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45DB5C-C716-4C3D-B282-DD3A5E32E796}" type="datetimeFigureOut">
              <a:rPr lang="en-GB" smtClean="0"/>
              <a:t>09/10/2024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839D-D15C-4D99-8C17-32F5354EA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31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45DB5C-C716-4C3D-B282-DD3A5E32E79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839D-D15C-4D99-8C17-32F5354EA33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8175"/>
            <a:ext cx="10515600" cy="4121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15EA4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15EA4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45DB5C-C716-4C3D-B282-DD3A5E32E79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839D-D15C-4D99-8C17-32F5354EA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3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28026" y="2803525"/>
            <a:ext cx="214353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015EA4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500165" y="5148015"/>
            <a:ext cx="9569915" cy="1496741"/>
            <a:chOff x="2553244" y="5174025"/>
            <a:chExt cx="9569915" cy="14967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41"/>
            <a:stretch/>
          </p:blipFill>
          <p:spPr>
            <a:xfrm>
              <a:off x="4171301" y="5174027"/>
              <a:ext cx="1506687" cy="149673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2"/>
            <a:stretch/>
          </p:blipFill>
          <p:spPr>
            <a:xfrm flipH="1">
              <a:off x="2553244" y="5174027"/>
              <a:ext cx="1548493" cy="149673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r="15629"/>
            <a:stretch/>
          </p:blipFill>
          <p:spPr>
            <a:xfrm>
              <a:off x="5747552" y="5174026"/>
              <a:ext cx="1524105" cy="149673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803" y="5174026"/>
              <a:ext cx="1570349" cy="149673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0566" y="5174026"/>
              <a:ext cx="1542307" cy="149673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6" r="-1"/>
            <a:stretch/>
          </p:blipFill>
          <p:spPr>
            <a:xfrm>
              <a:off x="10551714" y="5174025"/>
              <a:ext cx="1571445" cy="149673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4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8043" y="256498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15EA4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45DB5C-C716-4C3D-B282-DD3A5E32E79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6839D-D15C-4D99-8C17-32F5354EA33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5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12" y="230809"/>
            <a:ext cx="3680790" cy="12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ks.nice.org.uk/topics/hypertension-in-pregnancy/" TargetMode="External"/><Relationship Id="rId2" Type="http://schemas.openxmlformats.org/officeDocument/2006/relationships/hyperlink" Target="https://cks.nice.org.uk/topics/nausea-vomiting-in-pregnancy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ks.nice.org.uk/topics/dyspepsia-unidentified-cause/" TargetMode="External"/><Relationship Id="rId2" Type="http://schemas.openxmlformats.org/officeDocument/2006/relationships/hyperlink" Target="https://cks.nice.org.uk/topics/dyspepsia-unidentified-cause/references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ice.org.uk/guidance/ng12/chapter/Recommendations-organised-by-site-of-cancer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shireformulary.nhs.uk/chaptersSub.asp?FormularySectionID=1" TargetMode="External"/><Relationship Id="rId2" Type="http://schemas.openxmlformats.org/officeDocument/2006/relationships/hyperlink" Target="https://formulary.panmerseyapc.nhs.uk/chaptersSubDetails.asp?FormularySectionID=27&amp;SubSectionRef=27.10&amp;SubSectionID=A100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Assessing Dyspepsia in adults </a:t>
            </a:r>
            <a:r>
              <a:rPr lang="en-GB" sz="3600" dirty="0" smtClean="0"/>
              <a:t>in </a:t>
            </a:r>
            <a:r>
              <a:rPr lang="en-GB" sz="3600" dirty="0"/>
              <a:t>General </a:t>
            </a:r>
            <a:r>
              <a:rPr lang="en-GB" sz="3600" dirty="0" smtClean="0"/>
              <a:t>Practice </a:t>
            </a:r>
            <a:r>
              <a:rPr lang="en-GB" sz="2400" dirty="0" smtClean="0"/>
              <a:t>(including Helicobacter Pylori)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3337" y="4252365"/>
            <a:ext cx="5323202" cy="1655762"/>
          </a:xfrm>
        </p:spPr>
        <p:txBody>
          <a:bodyPr/>
          <a:lstStyle/>
          <a:p>
            <a:r>
              <a:rPr lang="en-GB" sz="2000" dirty="0" smtClean="0"/>
              <a:t>Education for healthcare professionals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530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7859751" cy="4121150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GB" sz="1800" dirty="0"/>
              <a:t>Raised levels of oestrogen and progesterone in pregnancy are responsible for reducing the lower oesophageal sphincter pressure, meaning that pregnant women can experience reflux from quite early on in a pregnancy. There is the obvious impact of the foetus on intra-abdominal pressure, which increases as the pregnancy progresses. </a:t>
            </a:r>
            <a:endParaRPr lang="en-GB" sz="1800" b="1" dirty="0"/>
          </a:p>
          <a:p>
            <a:pPr marL="0" lvl="0" indent="0">
              <a:lnSpc>
                <a:spcPct val="100000"/>
              </a:lnSpc>
              <a:buNone/>
            </a:pPr>
            <a:r>
              <a:rPr lang="en-GB" sz="1800" dirty="0"/>
              <a:t>Assessment should be exactly the same as in non-pregnant patients with the addition of pregnancy-related disorders</a:t>
            </a:r>
            <a:r>
              <a:rPr lang="en-GB" sz="1800" dirty="0" smtClean="0"/>
              <a:t>:</a:t>
            </a:r>
            <a:endParaRPr lang="en-GB" sz="1800" dirty="0"/>
          </a:p>
          <a:p>
            <a:pPr lvl="0">
              <a:lnSpc>
                <a:spcPct val="100000"/>
              </a:lnSpc>
            </a:pPr>
            <a:r>
              <a:rPr lang="en-GB" sz="1800" dirty="0">
                <a:solidFill>
                  <a:srgbClr val="0E0E0E"/>
                </a:solidFill>
                <a:latin typeface="Inter"/>
              </a:rPr>
              <a:t>Nausea and vomiting of pregnancy, including hyperemesis </a:t>
            </a:r>
            <a:r>
              <a:rPr lang="en-GB" sz="1800" dirty="0" err="1">
                <a:solidFill>
                  <a:srgbClr val="0E0E0E"/>
                </a:solidFill>
                <a:latin typeface="Inter"/>
              </a:rPr>
              <a:t>gravidarum</a:t>
            </a:r>
            <a:r>
              <a:rPr lang="en-GB" sz="1800" dirty="0">
                <a:solidFill>
                  <a:srgbClr val="0E0E0E"/>
                </a:solidFill>
                <a:latin typeface="Inter"/>
              </a:rPr>
              <a:t>. For more information, see the CKS topic on </a:t>
            </a:r>
            <a:r>
              <a:rPr lang="en-GB" sz="1800" dirty="0">
                <a:solidFill>
                  <a:srgbClr val="005EA5"/>
                </a:solidFill>
                <a:latin typeface="Inter"/>
                <a:hlinkClick r:id="rId2"/>
              </a:rPr>
              <a:t>Nausea/vomiting in pregnancy</a:t>
            </a:r>
            <a:endParaRPr lang="en-GB" sz="1800" dirty="0">
              <a:solidFill>
                <a:srgbClr val="0E0E0E"/>
              </a:solidFill>
              <a:latin typeface="Inter"/>
            </a:endParaRPr>
          </a:p>
          <a:p>
            <a:pPr lvl="0">
              <a:lnSpc>
                <a:spcPct val="100000"/>
              </a:lnSpc>
            </a:pPr>
            <a:r>
              <a:rPr lang="en-GB" sz="1800" dirty="0">
                <a:solidFill>
                  <a:srgbClr val="0E0E0E"/>
                </a:solidFill>
                <a:latin typeface="Inter"/>
              </a:rPr>
              <a:t>Pre-eclampsia — for more information, see the CKS topic on </a:t>
            </a:r>
            <a:r>
              <a:rPr lang="en-GB" sz="1800" dirty="0">
                <a:solidFill>
                  <a:srgbClr val="005EA5"/>
                </a:solidFill>
                <a:latin typeface="Inter"/>
                <a:hlinkClick r:id="rId3"/>
              </a:rPr>
              <a:t>Hypertension in pregnancy</a:t>
            </a:r>
            <a:endParaRPr lang="en-GB" sz="1800" dirty="0">
              <a:solidFill>
                <a:srgbClr val="0E0E0E"/>
              </a:solidFill>
              <a:latin typeface="Inter"/>
            </a:endParaRPr>
          </a:p>
          <a:p>
            <a:pPr lvl="0">
              <a:lnSpc>
                <a:spcPct val="100000"/>
              </a:lnSpc>
            </a:pPr>
            <a:r>
              <a:rPr lang="en-GB" sz="1800" dirty="0">
                <a:solidFill>
                  <a:srgbClr val="0E0E0E"/>
                </a:solidFill>
                <a:latin typeface="Inter"/>
              </a:rPr>
              <a:t>HELLP syndrome (haemolysis, elevated liver enzymes, and low platelets)</a:t>
            </a:r>
          </a:p>
          <a:p>
            <a:pPr lvl="0">
              <a:lnSpc>
                <a:spcPct val="100000"/>
              </a:lnSpc>
            </a:pPr>
            <a:r>
              <a:rPr lang="en-GB" sz="1800" dirty="0">
                <a:solidFill>
                  <a:srgbClr val="0E0E0E"/>
                </a:solidFill>
                <a:latin typeface="Inter"/>
              </a:rPr>
              <a:t>Acute fatty liver of pregnancy (rare)</a:t>
            </a:r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34200" cy="1325563"/>
          </a:xfrm>
        </p:spPr>
        <p:txBody>
          <a:bodyPr/>
          <a:lstStyle/>
          <a:p>
            <a:r>
              <a:rPr lang="en-GB" dirty="0"/>
              <a:t>Dyspepsia in pregnancy – affects circa 80%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181" y="1802201"/>
            <a:ext cx="3074829" cy="2658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9123" y="5333296"/>
            <a:ext cx="974924" cy="9570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5"/>
          <p:cNvSpPr/>
          <p:nvPr/>
        </p:nvSpPr>
        <p:spPr>
          <a:xfrm>
            <a:off x="7054096" y="5982603"/>
            <a:ext cx="34721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1400" dirty="0" smtClean="0">
                <a:solidFill>
                  <a:srgbClr val="005EA5"/>
                </a:solidFill>
                <a:latin typeface="Inter"/>
              </a:rPr>
              <a:t>Dyspepsia – Pregnancy Associated NICE</a:t>
            </a:r>
            <a:endParaRPr lang="en-GB" sz="1400" dirty="0">
              <a:solidFill>
                <a:srgbClr val="0E0E0E"/>
              </a:solidFill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5719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1" y="2220410"/>
            <a:ext cx="8216589" cy="412115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GB" sz="2400" dirty="0"/>
              <a:t>Always assess for red flags especially in those 55yrs and above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2400" dirty="0"/>
              <a:t>Always check medication as a cause/trigger for dyspepsia including over the counter sources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2400" dirty="0"/>
              <a:t>A thorough assessment of lifestyle factors is key in planning interventions for treatment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2400" dirty="0"/>
              <a:t>Check for </a:t>
            </a:r>
            <a:r>
              <a:rPr lang="en-GB" sz="2400" dirty="0" err="1"/>
              <a:t>HPylori</a:t>
            </a:r>
            <a:r>
              <a:rPr lang="en-GB" sz="2400" dirty="0"/>
              <a:t> where indicated</a:t>
            </a:r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Management </a:t>
            </a:r>
            <a:r>
              <a:rPr lang="en-GB" sz="2400" b="1" dirty="0"/>
              <a:t>and Treatment of Dyspepsia in adults in General Practice is described in the next section</a:t>
            </a:r>
            <a:endParaRPr lang="en-GB" sz="2400" dirty="0"/>
          </a:p>
          <a:p>
            <a:pPr>
              <a:buFont typeface="Wingdings" panose="05000000000000000000" pitchFamily="2" charset="2"/>
              <a:buChar char="ü"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1" y="365125"/>
            <a:ext cx="6220522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In summary </a:t>
            </a:r>
            <a:br>
              <a:rPr lang="en-GB" dirty="0"/>
            </a:br>
            <a:r>
              <a:rPr lang="en-GB" dirty="0"/>
              <a:t>‘Assessing Dyspepsia in General Practice’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302" y="3213002"/>
            <a:ext cx="678180" cy="830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6" t="22173" r="25010" b="19799"/>
          <a:stretch/>
        </p:blipFill>
        <p:spPr>
          <a:xfrm>
            <a:off x="10076060" y="4478215"/>
            <a:ext cx="659422" cy="7385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60" y="1992190"/>
            <a:ext cx="812531" cy="10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5468" y="1607092"/>
            <a:ext cx="10515600" cy="4121150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GB" b="1" dirty="0">
                <a:solidFill>
                  <a:srgbClr val="0E0E0E"/>
                </a:solidFill>
              </a:rPr>
              <a:t>The term 'dyspepsia'</a:t>
            </a:r>
            <a:r>
              <a:rPr lang="en-GB" dirty="0">
                <a:solidFill>
                  <a:srgbClr val="0E0E0E"/>
                </a:solidFill>
              </a:rPr>
              <a:t> is used to describe a number of upper gastrointestinal tract symptoms which are typically present for four or more weeks &amp; may include any of the following: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dirty="0">
              <a:solidFill>
                <a:srgbClr val="0E0E0E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 dirty="0">
                <a:solidFill>
                  <a:srgbClr val="0E0E0E"/>
                </a:solidFill>
              </a:rPr>
              <a:t>Upper abdominal pain or discomfort</a:t>
            </a:r>
          </a:p>
          <a:p>
            <a:pPr lvl="0">
              <a:lnSpc>
                <a:spcPct val="100000"/>
              </a:lnSpc>
            </a:pPr>
            <a:r>
              <a:rPr lang="en-GB" dirty="0">
                <a:solidFill>
                  <a:srgbClr val="0E0E0E"/>
                </a:solidFill>
              </a:rPr>
              <a:t>Heartburn</a:t>
            </a:r>
          </a:p>
          <a:p>
            <a:pPr lvl="0">
              <a:lnSpc>
                <a:spcPct val="100000"/>
              </a:lnSpc>
            </a:pPr>
            <a:r>
              <a:rPr lang="en-GB" dirty="0">
                <a:solidFill>
                  <a:srgbClr val="0E0E0E"/>
                </a:solidFill>
              </a:rPr>
              <a:t>Acid reflux</a:t>
            </a:r>
          </a:p>
          <a:p>
            <a:pPr lvl="0">
              <a:lnSpc>
                <a:spcPct val="100000"/>
              </a:lnSpc>
            </a:pPr>
            <a:r>
              <a:rPr lang="en-GB" dirty="0">
                <a:solidFill>
                  <a:srgbClr val="0E0E0E"/>
                </a:solidFill>
              </a:rPr>
              <a:t>Nausea and/or vomiting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/>
              </a:rPr>
              <a:t>What are we referring </a:t>
            </a:r>
            <a:r>
              <a:rPr lang="en-GB" dirty="0" smtClean="0">
                <a:latin typeface="Calibri"/>
              </a:rPr>
              <a:t>to…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828" y="3429348"/>
            <a:ext cx="21717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Dyspepsia symptoms are estimated to occur in about 40% of the population each year </a:t>
            </a:r>
            <a:endParaRPr lang="en-GB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GB" dirty="0" smtClean="0"/>
              <a:t>	…</a:t>
            </a:r>
            <a:r>
              <a:rPr lang="en-GB" dirty="0"/>
              <a:t>optimal management is therefore key due to the numbers </a:t>
            </a:r>
            <a:r>
              <a:rPr lang="en-GB" dirty="0" smtClean="0"/>
              <a:t>	affected </a:t>
            </a:r>
            <a:r>
              <a:rPr lang="en-GB" dirty="0"/>
              <a:t>and the impact on morbidity, the potential for </a:t>
            </a:r>
            <a:r>
              <a:rPr lang="en-GB" dirty="0" smtClean="0"/>
              <a:t>	unnecessary </a:t>
            </a:r>
            <a:r>
              <a:rPr lang="en-GB" dirty="0"/>
              <a:t>prescribing burdens (both in cost and side </a:t>
            </a:r>
            <a:r>
              <a:rPr lang="en-GB" dirty="0" smtClean="0"/>
              <a:t>	effects</a:t>
            </a:r>
            <a:r>
              <a:rPr lang="en-GB" dirty="0"/>
              <a:t>) and pursuing investigations which may not always </a:t>
            </a:r>
            <a:r>
              <a:rPr lang="en-GB" dirty="0" smtClean="0"/>
              <a:t>	be </a:t>
            </a:r>
            <a:r>
              <a:rPr lang="en-GB" dirty="0"/>
              <a:t>necessary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/>
              </a:rPr>
              <a:t>Dyspepsia is very common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401230" y="6062146"/>
            <a:ext cx="8092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https://cks.nice.org.uk/topics/dyspepsia-unidentified-cause/references/</a:t>
            </a:r>
            <a:endParaRPr lang="en-GB" dirty="0"/>
          </a:p>
        </p:txBody>
      </p:sp>
      <p:pic>
        <p:nvPicPr>
          <p:cNvPr id="5" name="Picture 5">
            <a:hlinkClick r:id="rId3"/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2625" y="5794742"/>
            <a:ext cx="876406" cy="90414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791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26468" y="1227950"/>
            <a:ext cx="10515600" cy="4121150"/>
          </a:xfrm>
        </p:spPr>
        <p:txBody>
          <a:bodyPr/>
          <a:lstStyle/>
          <a:p>
            <a:r>
              <a:rPr lang="en-GB" sz="2000" b="1" dirty="0">
                <a:latin typeface="Calibri"/>
              </a:rPr>
              <a:t>Dyspepsia in those 55yrs and above which is ‘treatment resistant’ or present with other key symptoms may be a marker of oesophageal or stomach cancer which is why a thorough assessment of dyspepsia is </a:t>
            </a:r>
            <a:r>
              <a:rPr lang="en-GB" sz="2000" b="1" dirty="0" smtClean="0">
                <a:latin typeface="Calibri"/>
              </a:rPr>
              <a:t>essential.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note:</a:t>
            </a:r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975" y="2298134"/>
            <a:ext cx="3573511" cy="4351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268" y="2298134"/>
            <a:ext cx="3628478" cy="4351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1380" y="5829053"/>
            <a:ext cx="880411" cy="8804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6"/>
          <p:cNvSpPr/>
          <p:nvPr/>
        </p:nvSpPr>
        <p:spPr>
          <a:xfrm>
            <a:off x="6359912" y="664947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>
                <a:hlinkClick r:id="rId5"/>
              </a:rPr>
              <a:t>https://www.nice.org.uk/guidance/ng12/chapter/Recommendations-organised-by-site-of-cancer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536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8477" y="1517882"/>
            <a:ext cx="7167446" cy="41211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1800" b="1" dirty="0"/>
              <a:t>Ask about any alarm symptoms</a:t>
            </a:r>
            <a:r>
              <a:rPr lang="en-GB" sz="1800" dirty="0"/>
              <a:t> that may suggest a complication or other serious underlying pathology, and manage appropriately </a:t>
            </a:r>
            <a:r>
              <a:rPr lang="en-GB" sz="1800" dirty="0" smtClean="0"/>
              <a:t>e.g. </a:t>
            </a:r>
            <a:r>
              <a:rPr lang="en-GB" sz="1800" dirty="0"/>
              <a:t>fast track suspected cancer </a:t>
            </a:r>
            <a:r>
              <a:rPr lang="en-GB" sz="1800" dirty="0" smtClean="0"/>
              <a:t>referral</a:t>
            </a:r>
            <a:endParaRPr lang="en-GB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1800" b="1" dirty="0"/>
              <a:t>Ask about any family history</a:t>
            </a:r>
            <a:r>
              <a:rPr lang="en-GB" sz="1800" dirty="0"/>
              <a:t> of upper gastrointestinal malignancy or Lynch </a:t>
            </a:r>
            <a:r>
              <a:rPr lang="en-GB" sz="1800" dirty="0" smtClean="0"/>
              <a:t>syndrome</a:t>
            </a:r>
            <a:endParaRPr lang="en-GB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1800" b="1" dirty="0"/>
              <a:t>Assess for stress, anxiety, and depression</a:t>
            </a:r>
            <a:r>
              <a:rPr lang="en-GB" sz="1800" dirty="0"/>
              <a:t> which may worsen </a:t>
            </a:r>
            <a:r>
              <a:rPr lang="en-GB" sz="1800" dirty="0" smtClean="0"/>
              <a:t>symptoms</a:t>
            </a:r>
            <a:endParaRPr lang="en-GB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1800" b="1" dirty="0"/>
              <a:t>Assess any lifestyle factors</a:t>
            </a:r>
            <a:r>
              <a:rPr lang="en-GB" sz="1800" dirty="0"/>
              <a:t> that may cause or exacerbate symptoms: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400" dirty="0"/>
              <a:t>Obesity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400" dirty="0"/>
              <a:t>Any trigger foods, such as coffee, chocolate, tomatoes, fatty or spicy foods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400" dirty="0"/>
              <a:t>The person's pattern of eating </a:t>
            </a:r>
            <a:r>
              <a:rPr lang="en-GB" sz="1400" dirty="0" smtClean="0"/>
              <a:t>e.g. </a:t>
            </a:r>
            <a:r>
              <a:rPr lang="en-GB" sz="1400" dirty="0"/>
              <a:t>missing meals, consuming large meals, or eating shortly before bed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400" dirty="0"/>
              <a:t>Smoking status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400" dirty="0"/>
              <a:t>Alcohol consumption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/>
              </a:rPr>
              <a:t>Remember to</a:t>
            </a:r>
            <a:r>
              <a:rPr lang="en-GB" dirty="0" smtClean="0">
                <a:latin typeface="Calibri"/>
              </a:rPr>
              <a:t>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38" y="1517882"/>
            <a:ext cx="39338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1908175"/>
            <a:ext cx="5863683" cy="412115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GB" sz="1800" b="1" dirty="0">
                <a:solidFill>
                  <a:srgbClr val="0E0E0E"/>
                </a:solidFill>
              </a:rPr>
              <a:t>Examine the person, to assess for:</a:t>
            </a:r>
            <a:endParaRPr lang="en-GB" sz="1800" dirty="0">
              <a:solidFill>
                <a:srgbClr val="0E0E0E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E0E0E"/>
                </a:solidFill>
              </a:rPr>
              <a:t>Weight loss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E0E0E"/>
                </a:solidFill>
              </a:rPr>
              <a:t>Signs of anaemia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E0E0E"/>
                </a:solidFill>
              </a:rPr>
              <a:t>Abdominal mass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E0E0E"/>
                </a:solidFill>
              </a:rPr>
              <a:t>Tenderness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sz="1800" dirty="0">
              <a:solidFill>
                <a:srgbClr val="0E0E0E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800" b="1" dirty="0">
                <a:solidFill>
                  <a:srgbClr val="0E0E0E"/>
                </a:solidFill>
              </a:rPr>
              <a:t>Consider arranging: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E0E0E"/>
                </a:solidFill>
              </a:rPr>
              <a:t>full blood count, to check for anaemia and/or a raised platelet count </a:t>
            </a:r>
            <a:r>
              <a:rPr lang="en-GB" sz="1800" dirty="0" smtClean="0">
                <a:solidFill>
                  <a:srgbClr val="0E0E0E"/>
                </a:solidFill>
              </a:rPr>
              <a:t>(associated </a:t>
            </a:r>
            <a:r>
              <a:rPr lang="en-GB" sz="1800" dirty="0">
                <a:solidFill>
                  <a:srgbClr val="0E0E0E"/>
                </a:solidFill>
              </a:rPr>
              <a:t>with LEGO-C </a:t>
            </a:r>
            <a:r>
              <a:rPr lang="en-GB" sz="1800" dirty="0" smtClean="0">
                <a:solidFill>
                  <a:srgbClr val="0E0E0E"/>
                </a:solidFill>
              </a:rPr>
              <a:t>lung</a:t>
            </a:r>
            <a:r>
              <a:rPr lang="en-GB" sz="1800" dirty="0">
                <a:solidFill>
                  <a:srgbClr val="0E0E0E"/>
                </a:solidFill>
              </a:rPr>
              <a:t>, endometrial, gastric, oesophageal and colorectal cancers )</a:t>
            </a:r>
            <a:endParaRPr lang="en-GB" sz="1800" dirty="0"/>
          </a:p>
          <a:p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/>
              </a:rPr>
              <a:t>Remember to</a:t>
            </a:r>
            <a:r>
              <a:rPr lang="en-GB" dirty="0" smtClean="0">
                <a:latin typeface="Calibri"/>
              </a:rPr>
              <a:t>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14" y="2008536"/>
            <a:ext cx="4479886" cy="297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60862" y="1480294"/>
            <a:ext cx="10569499" cy="41211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400" b="1" dirty="0">
                <a:latin typeface="Calibri"/>
              </a:rPr>
              <a:t>B</a:t>
            </a:r>
            <a:r>
              <a:rPr lang="en-GB" sz="1400" b="1" dirty="0" smtClean="0">
                <a:latin typeface="Calibri"/>
              </a:rPr>
              <a:t>oth </a:t>
            </a:r>
            <a:r>
              <a:rPr lang="en-GB" sz="1400" b="1" dirty="0">
                <a:latin typeface="Calibri"/>
              </a:rPr>
              <a:t>prescribed </a:t>
            </a:r>
            <a:r>
              <a:rPr lang="en-GB" sz="1400" b="1" dirty="0" smtClean="0">
                <a:latin typeface="Calibri"/>
              </a:rPr>
              <a:t>and </a:t>
            </a:r>
            <a:r>
              <a:rPr lang="en-GB" sz="1400" b="1" dirty="0">
                <a:latin typeface="Calibri"/>
              </a:rPr>
              <a:t>over the </a:t>
            </a:r>
            <a:r>
              <a:rPr lang="en-GB" sz="1400" b="1" dirty="0" smtClean="0">
                <a:latin typeface="Calibri"/>
              </a:rPr>
              <a:t>counter</a:t>
            </a: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rgbClr val="0E0E0E"/>
                </a:solidFill>
              </a:rPr>
              <a:t>Ask </a:t>
            </a:r>
            <a:r>
              <a:rPr lang="en-GB" sz="1400" dirty="0">
                <a:solidFill>
                  <a:srgbClr val="0E0E0E"/>
                </a:solidFill>
              </a:rPr>
              <a:t>about over the counter medication such as antacids, alginates and PPIs that have been tried for symptom relief and advise </a:t>
            </a:r>
            <a:r>
              <a:rPr lang="en-GB" sz="1400" u="sng" dirty="0">
                <a:solidFill>
                  <a:srgbClr val="0E0E0E"/>
                </a:solidFill>
              </a:rPr>
              <a:t>long-term, continuous use is </a:t>
            </a:r>
            <a:r>
              <a:rPr lang="en-GB" sz="1400" b="1" u="sng" dirty="0">
                <a:solidFill>
                  <a:srgbClr val="0E0E0E"/>
                </a:solidFill>
              </a:rPr>
              <a:t>NOT</a:t>
            </a:r>
            <a:r>
              <a:rPr lang="en-GB" sz="1400" u="sng" dirty="0">
                <a:solidFill>
                  <a:srgbClr val="0E0E0E"/>
                </a:solidFill>
              </a:rPr>
              <a:t> recommended</a:t>
            </a:r>
            <a:r>
              <a:rPr lang="en-GB" sz="1400" dirty="0">
                <a:solidFill>
                  <a:srgbClr val="0E0E0E"/>
                </a:solidFill>
              </a:rPr>
              <a:t> (as per NICE </a:t>
            </a:r>
            <a:r>
              <a:rPr lang="en-GB" sz="1400" dirty="0" smtClean="0">
                <a:solidFill>
                  <a:srgbClr val="0E0E0E"/>
                </a:solidFill>
              </a:rPr>
              <a:t>Guidelines)</a:t>
            </a:r>
            <a:endParaRPr lang="en-GB" sz="1400" u="sng" dirty="0" smtClean="0">
              <a:solidFill>
                <a:srgbClr val="0E0E0E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400" dirty="0" smtClean="0">
                <a:solidFill>
                  <a:srgbClr val="0E0E0E"/>
                </a:solidFill>
              </a:rPr>
              <a:t>Consider </a:t>
            </a:r>
            <a:r>
              <a:rPr lang="en-GB" sz="1400" dirty="0">
                <a:solidFill>
                  <a:srgbClr val="0E0E0E"/>
                </a:solidFill>
              </a:rPr>
              <a:t>reducing or stopping (if possible and appropriate) any drugs that may cause or exacerbate dyspepsia, such as</a:t>
            </a:r>
            <a:r>
              <a:rPr lang="en-GB" sz="1400" dirty="0" smtClean="0">
                <a:solidFill>
                  <a:srgbClr val="0E0E0E"/>
                </a:solidFill>
              </a:rPr>
              <a:t>:</a:t>
            </a:r>
            <a:endParaRPr lang="en-GB" sz="1400" dirty="0">
              <a:solidFill>
                <a:srgbClr val="0E0E0E"/>
              </a:solidFill>
            </a:endParaRPr>
          </a:p>
          <a:p>
            <a:pPr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1" y="365125"/>
            <a:ext cx="6465848" cy="1325563"/>
          </a:xfrm>
        </p:spPr>
        <p:txBody>
          <a:bodyPr/>
          <a:lstStyle/>
          <a:p>
            <a:r>
              <a:rPr lang="en-GB" dirty="0">
                <a:latin typeface="Calibri"/>
              </a:rPr>
              <a:t>Check the </a:t>
            </a:r>
            <a:r>
              <a:rPr lang="en-GB" dirty="0" smtClean="0">
                <a:latin typeface="Calibri"/>
              </a:rPr>
              <a:t>patient’s medication in detail</a:t>
            </a:r>
            <a:endParaRPr lang="en-GB" dirty="0"/>
          </a:p>
        </p:txBody>
      </p:sp>
      <p:sp>
        <p:nvSpPr>
          <p:cNvPr id="4" name="Pentagon 3"/>
          <p:cNvSpPr/>
          <p:nvPr/>
        </p:nvSpPr>
        <p:spPr>
          <a:xfrm>
            <a:off x="2348264" y="2842707"/>
            <a:ext cx="3445727" cy="245327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348263" y="3160555"/>
            <a:ext cx="3445727" cy="245327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348262" y="3478403"/>
            <a:ext cx="3445727" cy="245327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348262" y="3796251"/>
            <a:ext cx="3445727" cy="245327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348261" y="4114099"/>
            <a:ext cx="3445727" cy="245327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348260" y="4431947"/>
            <a:ext cx="3445727" cy="245327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348262" y="4771115"/>
            <a:ext cx="3445727" cy="245327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348261" y="5088963"/>
            <a:ext cx="3445727" cy="245327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348260" y="5406811"/>
            <a:ext cx="3445727" cy="245327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348262" y="5723331"/>
            <a:ext cx="3445727" cy="245327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2348261" y="6041179"/>
            <a:ext cx="3445727" cy="245327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2348260" y="6359027"/>
            <a:ext cx="3445727" cy="245327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48260" y="2805857"/>
            <a:ext cx="2400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00000"/>
              </a:lnSpc>
            </a:pPr>
            <a:r>
              <a:rPr lang="en-GB" sz="1400" b="1" dirty="0">
                <a:solidFill>
                  <a:srgbClr val="FFFFFF"/>
                </a:solidFill>
              </a:rPr>
              <a:t>Alpha-blockers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48260" y="3129329"/>
            <a:ext cx="2509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00000"/>
              </a:lnSpc>
            </a:pPr>
            <a:r>
              <a:rPr lang="en-GB" sz="1400" b="1" dirty="0">
                <a:solidFill>
                  <a:srgbClr val="FFFFFF"/>
                </a:solidFill>
              </a:rPr>
              <a:t>Anticholinergics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20156" y="3441553"/>
            <a:ext cx="1725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00000"/>
              </a:lnSpc>
            </a:pPr>
            <a:r>
              <a:rPr lang="en-GB" sz="1400" b="1" dirty="0">
                <a:solidFill>
                  <a:srgbClr val="FFFFFF"/>
                </a:solidFill>
              </a:rPr>
              <a:t>Aspirin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29724" y="3764437"/>
            <a:ext cx="2558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00000"/>
              </a:lnSpc>
            </a:pPr>
            <a:r>
              <a:rPr lang="en-GB" sz="1400" b="1" dirty="0">
                <a:solidFill>
                  <a:srgbClr val="FFFFFF"/>
                </a:solidFill>
              </a:rPr>
              <a:t>Benzodiazepines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45429" y="4078911"/>
            <a:ext cx="2291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00000"/>
              </a:lnSpc>
            </a:pPr>
            <a:r>
              <a:rPr lang="en-GB" sz="1400" b="1" dirty="0">
                <a:solidFill>
                  <a:srgbClr val="FFFFFF"/>
                </a:solidFill>
              </a:rPr>
              <a:t>Beta-blockers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98767" y="4400615"/>
            <a:ext cx="26068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00000"/>
              </a:lnSpc>
            </a:pPr>
            <a:r>
              <a:rPr lang="en-GB" sz="1400" b="1" dirty="0">
                <a:solidFill>
                  <a:srgbClr val="FFFFFF"/>
                </a:solidFill>
              </a:rPr>
              <a:t>Bisphosphonates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29962" y="4722941"/>
            <a:ext cx="3324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00000"/>
              </a:lnSpc>
            </a:pPr>
            <a:r>
              <a:rPr lang="en-GB" sz="1400" b="1" dirty="0">
                <a:solidFill>
                  <a:srgbClr val="FFFFFF"/>
                </a:solidFill>
              </a:rPr>
              <a:t>Calcium-channel blockers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64889" y="5049412"/>
            <a:ext cx="1507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FFFFFF"/>
                </a:solidFill>
              </a:rPr>
              <a:t>Corticosteroids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40194" y="5361129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00000"/>
              </a:lnSpc>
            </a:pPr>
            <a:r>
              <a:rPr lang="en-GB" sz="1400" b="1" dirty="0">
                <a:solidFill>
                  <a:srgbClr val="FFFFFF"/>
                </a:solidFill>
              </a:rPr>
              <a:t>Nitrates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15498" y="5693558"/>
            <a:ext cx="42707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00000"/>
              </a:lnSpc>
            </a:pPr>
            <a:r>
              <a:rPr lang="en-GB" sz="1100" b="1" dirty="0">
                <a:solidFill>
                  <a:srgbClr val="FFFFFF"/>
                </a:solidFill>
              </a:rPr>
              <a:t>Nonsteroidal anti-inflammatory drugs (NSAIDs)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96537" y="6005825"/>
            <a:ext cx="2308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00000"/>
              </a:lnSpc>
            </a:pPr>
            <a:r>
              <a:rPr lang="en-GB" sz="1400" b="1" dirty="0" err="1">
                <a:solidFill>
                  <a:srgbClr val="FFFFFF"/>
                </a:solidFill>
              </a:rPr>
              <a:t>Theophyllines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1536" y="6311020"/>
            <a:ext cx="3244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00000"/>
              </a:lnSpc>
            </a:pPr>
            <a:r>
              <a:rPr lang="en-GB" sz="1400" b="1" dirty="0">
                <a:solidFill>
                  <a:srgbClr val="FFFFFF"/>
                </a:solidFill>
              </a:rPr>
              <a:t>Tricyclic antidepressants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81" y="3249366"/>
            <a:ext cx="3481600" cy="30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92615" y="1496135"/>
            <a:ext cx="10515600" cy="41211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0E0E0E"/>
                </a:solidFill>
                <a:latin typeface="Calibri"/>
              </a:rPr>
              <a:t>Other conditions which may also present with dyspepsia symptoms &amp; might therefore be considered depending on the patient’s presentation include</a:t>
            </a:r>
            <a:r>
              <a:rPr lang="en-GB" sz="1800" b="1" dirty="0" smtClean="0">
                <a:solidFill>
                  <a:srgbClr val="0E0E0E"/>
                </a:solidFill>
                <a:latin typeface="Calibri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600" b="1" dirty="0" smtClean="0">
              <a:solidFill>
                <a:srgbClr val="0E0E0E"/>
              </a:solidFill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solidFill>
                <a:srgbClr val="0E0E0E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solidFill>
                <a:srgbClr val="0E0E0E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solidFill>
                <a:srgbClr val="0E0E0E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solidFill>
                <a:srgbClr val="0E0E0E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 smtClean="0">
                <a:solidFill>
                  <a:srgbClr val="0E0E0E"/>
                </a:solidFill>
              </a:rPr>
              <a:t> </a:t>
            </a:r>
            <a:endParaRPr lang="en-GB" sz="1600" dirty="0">
              <a:solidFill>
                <a:srgbClr val="0E0E0E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 smtClean="0">
                <a:solidFill>
                  <a:srgbClr val="0E0E0E"/>
                </a:solidFill>
              </a:rPr>
              <a:t> </a:t>
            </a:r>
            <a:endParaRPr lang="en-GB" sz="1600" dirty="0">
              <a:solidFill>
                <a:srgbClr val="0E0E0E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 smtClean="0">
                <a:solidFill>
                  <a:srgbClr val="0E0E0E"/>
                </a:solidFill>
              </a:rPr>
              <a:t> </a:t>
            </a:r>
            <a:endParaRPr lang="en-GB" sz="1600" dirty="0">
              <a:solidFill>
                <a:srgbClr val="0E0E0E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solidFill>
                <a:srgbClr val="0E0E0E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conditions to consider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29521" y="2474486"/>
            <a:ext cx="2219093" cy="10036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187644" y="2514626"/>
            <a:ext cx="1902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Gallbladder or hepatobiliary disease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4835911" y="2474486"/>
            <a:ext cx="2219093" cy="10036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981493" y="2653125"/>
            <a:ext cx="1927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 dirty="0">
                <a:solidFill>
                  <a:srgbClr val="FFFFFF"/>
                </a:solidFill>
              </a:rPr>
              <a:t>Pancreatic disease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42301" y="2474486"/>
            <a:ext cx="2219093" cy="1003610"/>
          </a:xfrm>
          <a:prstGeom prst="rect">
            <a:avLst/>
          </a:prstGeom>
          <a:solidFill>
            <a:srgbClr val="01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832364" y="2791624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>
                <a:solidFill>
                  <a:srgbClr val="FFFFFF"/>
                </a:solidFill>
              </a:rPr>
              <a:t>Cardiac disease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29521" y="3986766"/>
            <a:ext cx="2219093" cy="10036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296527" y="4303905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>
                <a:solidFill>
                  <a:srgbClr val="FFFFFF"/>
                </a:solidFill>
              </a:rPr>
              <a:t>Gastroenteritis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35911" y="3986766"/>
            <a:ext cx="2219093" cy="10036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058929" y="4303905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>
                <a:solidFill>
                  <a:srgbClr val="FFFFFF"/>
                </a:solidFill>
              </a:rPr>
              <a:t>Coeliac disease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42301" y="3986766"/>
            <a:ext cx="2219093" cy="10036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832364" y="4303905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>
                <a:solidFill>
                  <a:srgbClr val="FFFFFF"/>
                </a:solidFill>
              </a:rPr>
              <a:t>Crohn's disease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27661" y="5312509"/>
            <a:ext cx="2219093" cy="1003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327402" y="5352649"/>
            <a:ext cx="1619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 dirty="0">
                <a:solidFill>
                  <a:srgbClr val="FFFFFF"/>
                </a:solidFill>
              </a:rPr>
              <a:t>Irritable bowel syndrome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35909" y="5312509"/>
            <a:ext cx="2219093" cy="1003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917813" y="5352649"/>
            <a:ext cx="205702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400" b="1" dirty="0">
                <a:solidFill>
                  <a:srgbClr val="FFFFFF"/>
                </a:solidFill>
              </a:rPr>
              <a:t>Small intestine bacterial overgrowth </a:t>
            </a:r>
            <a:endParaRPr lang="en-GB" sz="1400" b="1" dirty="0" smtClean="0">
              <a:solidFill>
                <a:srgbClr val="FFFFFF"/>
              </a:solidFill>
            </a:endParaRPr>
          </a:p>
          <a:p>
            <a:pPr lvl="0" algn="ctr"/>
            <a:r>
              <a:rPr lang="en-GB" sz="1000" b="1" dirty="0" smtClean="0">
                <a:solidFill>
                  <a:srgbClr val="FFFFFF"/>
                </a:solidFill>
              </a:rPr>
              <a:t>may </a:t>
            </a:r>
            <a:r>
              <a:rPr lang="en-GB" sz="1000" b="1" dirty="0">
                <a:solidFill>
                  <a:srgbClr val="FFFFFF"/>
                </a:solidFill>
              </a:rPr>
              <a:t>also present with weight loss, chronic diarrhoea, and malabsorption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42300" y="5307514"/>
            <a:ext cx="2219093" cy="1003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726061" y="5469840"/>
            <a:ext cx="2056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 dirty="0">
                <a:solidFill>
                  <a:srgbClr val="FFFFFF"/>
                </a:solidFill>
              </a:rPr>
              <a:t>Abdominal aortic aneurysm (rare)</a:t>
            </a:r>
          </a:p>
        </p:txBody>
      </p:sp>
    </p:spTree>
    <p:extLst>
      <p:ext uri="{BB962C8B-B14F-4D97-AF65-F5344CB8AC3E}">
        <p14:creationId xmlns:p14="http://schemas.microsoft.com/office/powerpoint/2010/main" val="17409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1785511"/>
            <a:ext cx="10515600" cy="4121150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212529"/>
                </a:solidFill>
              </a:rPr>
              <a:t>The prevalence of HP in developed countries is falling, and is lower than 15% in many areas in the UK, higher in older people; people of North African ethnicity and those living in a known high risk area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sz="2000" dirty="0">
              <a:solidFill>
                <a:srgbClr val="212529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212529"/>
                </a:solidFill>
              </a:rPr>
              <a:t>What NICE says: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0E0E0E"/>
                </a:solidFill>
              </a:rPr>
              <a:t>Test for </a:t>
            </a:r>
            <a:r>
              <a:rPr lang="en-GB" sz="2000" b="1" i="1" dirty="0">
                <a:solidFill>
                  <a:srgbClr val="0E0E0E"/>
                </a:solidFill>
              </a:rPr>
              <a:t>Helicobacter pylori</a:t>
            </a:r>
            <a:r>
              <a:rPr lang="en-GB" sz="2000" b="1" dirty="0">
                <a:solidFill>
                  <a:srgbClr val="0E0E0E"/>
                </a:solidFill>
              </a:rPr>
              <a:t> infection if the person's status is not known or uncertain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sz="2000" dirty="0">
              <a:solidFill>
                <a:srgbClr val="0E0E0E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0E0E0E"/>
                </a:solidFill>
              </a:rPr>
              <a:t>- If the person tests positive for </a:t>
            </a:r>
            <a:r>
              <a:rPr lang="en-GB" sz="2000" i="1" dirty="0">
                <a:solidFill>
                  <a:srgbClr val="0E0E0E"/>
                </a:solidFill>
              </a:rPr>
              <a:t>H. pylori </a:t>
            </a:r>
            <a:r>
              <a:rPr lang="en-GB" sz="2000" dirty="0">
                <a:solidFill>
                  <a:srgbClr val="0E0E0E"/>
                </a:solidFill>
              </a:rPr>
              <a:t>infection, prescribe according to </a:t>
            </a:r>
            <a:r>
              <a:rPr lang="en-GB" sz="2000" dirty="0">
                <a:hlinkClick r:id="rId2"/>
              </a:rPr>
              <a:t>Pan Mersey Formulary (panmerseyapc.nhs.uk)</a:t>
            </a:r>
            <a:r>
              <a:rPr lang="en-GB" sz="2000" dirty="0"/>
              <a:t> </a:t>
            </a:r>
            <a:r>
              <a:rPr lang="en-GB" sz="2000" dirty="0">
                <a:hlinkClick r:id="rId3"/>
              </a:rPr>
              <a:t>Cheshire Formulary (cheshireformulary.nhs.uk)</a:t>
            </a:r>
            <a:r>
              <a:rPr lang="en-GB" sz="2000" dirty="0"/>
              <a:t> or locally agreed treatment protocols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sz="2000" dirty="0">
              <a:solidFill>
                <a:srgbClr val="212529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rgbClr val="212529"/>
                </a:solidFill>
              </a:rPr>
              <a:t>Note</a:t>
            </a:r>
            <a:r>
              <a:rPr lang="en-GB" sz="1600" dirty="0">
                <a:solidFill>
                  <a:srgbClr val="212529"/>
                </a:solidFill>
              </a:rPr>
              <a:t>: Both HP and NSAIDs are independent risk factors for peptic ulcers, so eradication will not remove all risk</a:t>
            </a:r>
            <a:endParaRPr lang="en-GB" sz="1600" dirty="0">
              <a:solidFill>
                <a:srgbClr val="0E0E0E"/>
              </a:solidFill>
            </a:endParaRPr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21605" cy="1325563"/>
          </a:xfrm>
        </p:spPr>
        <p:txBody>
          <a:bodyPr/>
          <a:lstStyle/>
          <a:p>
            <a:r>
              <a:rPr lang="en-GB" dirty="0"/>
              <a:t>Helicobacter pylori (HP) – who to test</a:t>
            </a:r>
          </a:p>
        </p:txBody>
      </p:sp>
    </p:spTree>
    <p:extLst>
      <p:ext uri="{BB962C8B-B14F-4D97-AF65-F5344CB8AC3E}">
        <p14:creationId xmlns:p14="http://schemas.microsoft.com/office/powerpoint/2010/main" val="26765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843</Words>
  <Application>Microsoft Office PowerPoint</Application>
  <PresentationFormat>Widescreen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Inter</vt:lpstr>
      <vt:lpstr>Wingdings</vt:lpstr>
      <vt:lpstr>title slide</vt:lpstr>
      <vt:lpstr>Assessing Dyspepsia in adults in General Practice (including Helicobacter Pylori)</vt:lpstr>
      <vt:lpstr>What are we referring to…</vt:lpstr>
      <vt:lpstr>Dyspepsia is very common</vt:lpstr>
      <vt:lpstr>To note:</vt:lpstr>
      <vt:lpstr>Remember to…</vt:lpstr>
      <vt:lpstr>Remember to…</vt:lpstr>
      <vt:lpstr>Check the patient’s medication in detail</vt:lpstr>
      <vt:lpstr>Other conditions to consider</vt:lpstr>
      <vt:lpstr>Helicobacter pylori (HP) – who to test</vt:lpstr>
      <vt:lpstr>Dyspepsia in pregnancy – affects circa 80%</vt:lpstr>
      <vt:lpstr>In summary  ‘Assessing Dyspepsia in General Practice’</vt:lpstr>
    </vt:vector>
  </TitlesOfParts>
  <Company>The Clatterbridge Cancer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Toiviainen</dc:creator>
  <cp:lastModifiedBy>Victoria Toiviainen</cp:lastModifiedBy>
  <cp:revision>20</cp:revision>
  <dcterms:created xsi:type="dcterms:W3CDTF">2024-03-21T12:57:54Z</dcterms:created>
  <dcterms:modified xsi:type="dcterms:W3CDTF">2024-10-09T10:02:35Z</dcterms:modified>
</cp:coreProperties>
</file>