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2"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3" autoAdjust="0"/>
    <p:restoredTop sz="69938" autoAdjust="0"/>
  </p:normalViewPr>
  <p:slideViewPr>
    <p:cSldViewPr snapToGrid="0">
      <p:cViewPr varScale="1">
        <p:scale>
          <a:sx n="72" d="100"/>
          <a:sy n="72" d="100"/>
        </p:scale>
        <p:origin x="104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5" d="100"/>
          <a:sy n="75" d="100"/>
        </p:scale>
        <p:origin x="293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5CF951-0C75-45C9-9C66-7DBB3A2D4C5D}" type="datetimeFigureOut">
              <a:rPr lang="en-GB" smtClean="0"/>
              <a:t>28/05/2024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2C5969-7B7D-4E0B-8708-1E7A515C0BF2}" type="slidenum">
              <a:rPr lang="en-GB" smtClean="0"/>
              <a:t>‹#›</a:t>
            </a:fld>
            <a:endParaRPr lang="en-GB"/>
          </a:p>
        </p:txBody>
      </p:sp>
    </p:spTree>
    <p:extLst>
      <p:ext uri="{BB962C8B-B14F-4D97-AF65-F5344CB8AC3E}">
        <p14:creationId xmlns:p14="http://schemas.microsoft.com/office/powerpoint/2010/main" val="486117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67BF4-4F28-49EC-BE12-96E16DA431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038CEC-C9C3-4CC1-A1F7-3BA1EA5A08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DBD125C-29C0-430A-8916-E7D6AE4DCAC9}"/>
              </a:ext>
            </a:extLst>
          </p:cNvPr>
          <p:cNvSpPr>
            <a:spLocks noGrp="1"/>
          </p:cNvSpPr>
          <p:nvPr>
            <p:ph type="dt" sz="half" idx="10"/>
          </p:nvPr>
        </p:nvSpPr>
        <p:spPr/>
        <p:txBody>
          <a:bodyPr/>
          <a:lstStyle/>
          <a:p>
            <a:fld id="{4C6EBBFF-3518-4E12-B1A3-A91291E6C20B}" type="datetime1">
              <a:rPr lang="en-GB" smtClean="0"/>
              <a:t>28/05/2024</a:t>
            </a:fld>
            <a:endParaRPr lang="en-GB"/>
          </a:p>
        </p:txBody>
      </p:sp>
      <p:sp>
        <p:nvSpPr>
          <p:cNvPr id="5" name="Footer Placeholder 4">
            <a:extLst>
              <a:ext uri="{FF2B5EF4-FFF2-40B4-BE49-F238E27FC236}">
                <a16:creationId xmlns:a16="http://schemas.microsoft.com/office/drawing/2014/main" id="{6C99E118-497D-4A2D-AB2E-7A7921A879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0D9822-EA24-4F7D-B3FF-95FDDEB128A1}"/>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379476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D8D5D-6410-4B85-B0F6-9C677721788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59819F-BB2F-48D6-B987-5777E204BF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075C67-7ADE-4839-8F6B-1BE4C733C9E8}"/>
              </a:ext>
            </a:extLst>
          </p:cNvPr>
          <p:cNvSpPr>
            <a:spLocks noGrp="1"/>
          </p:cNvSpPr>
          <p:nvPr>
            <p:ph type="dt" sz="half" idx="10"/>
          </p:nvPr>
        </p:nvSpPr>
        <p:spPr/>
        <p:txBody>
          <a:bodyPr/>
          <a:lstStyle/>
          <a:p>
            <a:fld id="{5A46B29D-026E-4D0C-B89E-5FE43167450A}" type="datetime1">
              <a:rPr lang="en-GB" smtClean="0"/>
              <a:t>28/05/2024</a:t>
            </a:fld>
            <a:endParaRPr lang="en-GB"/>
          </a:p>
        </p:txBody>
      </p:sp>
      <p:sp>
        <p:nvSpPr>
          <p:cNvPr id="5" name="Footer Placeholder 4">
            <a:extLst>
              <a:ext uri="{FF2B5EF4-FFF2-40B4-BE49-F238E27FC236}">
                <a16:creationId xmlns:a16="http://schemas.microsoft.com/office/drawing/2014/main" id="{BD5CE55B-56EB-49BA-A2EF-77E0BD4A49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720A71-54BA-4A41-B9B7-E657C57C0DF1}"/>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2367615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F4E9D0-3CF9-4EDC-ADC6-0A54246C40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0E6889-F215-4E9B-9064-E1A84D754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6DB12D-6F67-4998-BAEC-BCF5C000F7ED}"/>
              </a:ext>
            </a:extLst>
          </p:cNvPr>
          <p:cNvSpPr>
            <a:spLocks noGrp="1"/>
          </p:cNvSpPr>
          <p:nvPr>
            <p:ph type="dt" sz="half" idx="10"/>
          </p:nvPr>
        </p:nvSpPr>
        <p:spPr/>
        <p:txBody>
          <a:bodyPr/>
          <a:lstStyle/>
          <a:p>
            <a:fld id="{36AAEAEB-DC87-4390-B93D-D36975F34FFF}" type="datetime1">
              <a:rPr lang="en-GB" smtClean="0"/>
              <a:t>28/05/2024</a:t>
            </a:fld>
            <a:endParaRPr lang="en-GB"/>
          </a:p>
        </p:txBody>
      </p:sp>
      <p:sp>
        <p:nvSpPr>
          <p:cNvPr id="5" name="Footer Placeholder 4">
            <a:extLst>
              <a:ext uri="{FF2B5EF4-FFF2-40B4-BE49-F238E27FC236}">
                <a16:creationId xmlns:a16="http://schemas.microsoft.com/office/drawing/2014/main" id="{40434684-D68E-42D2-AB9F-D9AD1BD3E2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879425-F404-4817-8697-C7C8C99859E3}"/>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300409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4C54-BD7D-4481-B3B3-FA23973148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26588-24AE-4FB7-AE15-9952CD08DB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FEF905-BFF5-445C-AFC9-C4A734B6017C}"/>
              </a:ext>
            </a:extLst>
          </p:cNvPr>
          <p:cNvSpPr>
            <a:spLocks noGrp="1"/>
          </p:cNvSpPr>
          <p:nvPr>
            <p:ph type="dt" sz="half" idx="10"/>
          </p:nvPr>
        </p:nvSpPr>
        <p:spPr/>
        <p:txBody>
          <a:bodyPr/>
          <a:lstStyle/>
          <a:p>
            <a:fld id="{DB4E9D86-349A-49AB-ADCC-2003C90FC70F}" type="datetime1">
              <a:rPr lang="en-GB" smtClean="0"/>
              <a:t>28/05/2024</a:t>
            </a:fld>
            <a:endParaRPr lang="en-GB"/>
          </a:p>
        </p:txBody>
      </p:sp>
      <p:sp>
        <p:nvSpPr>
          <p:cNvPr id="5" name="Footer Placeholder 4">
            <a:extLst>
              <a:ext uri="{FF2B5EF4-FFF2-40B4-BE49-F238E27FC236}">
                <a16:creationId xmlns:a16="http://schemas.microsoft.com/office/drawing/2014/main" id="{B967070F-1B46-49AE-BA44-1D585CB1BE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785E3E-D745-4FDB-9D07-D6697F86439E}"/>
              </a:ext>
            </a:extLst>
          </p:cNvPr>
          <p:cNvSpPr>
            <a:spLocks noGrp="1"/>
          </p:cNvSpPr>
          <p:nvPr>
            <p:ph type="sldNum" sz="quarter" idx="12"/>
          </p:nvPr>
        </p:nvSpPr>
        <p:spPr/>
        <p:txBody>
          <a:bodyPr/>
          <a:lstStyle/>
          <a:p>
            <a:fld id="{46465C0C-7294-4989-9E5F-0070336765E7}" type="slidenum">
              <a:rPr lang="en-GB" smtClean="0"/>
              <a:t>‹#›</a:t>
            </a:fld>
            <a:endParaRPr lang="en-GB"/>
          </a:p>
        </p:txBody>
      </p:sp>
      <p:pic>
        <p:nvPicPr>
          <p:cNvPr id="8" name="Picture 7" descr="Logo&#10;&#10;Description automatically generated with medium confidence">
            <a:extLst>
              <a:ext uri="{FF2B5EF4-FFF2-40B4-BE49-F238E27FC236}">
                <a16:creationId xmlns:a16="http://schemas.microsoft.com/office/drawing/2014/main" id="{AAC71B5E-40E7-4216-87AD-E45467EA23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333321"/>
            <a:ext cx="3221916" cy="779863"/>
          </a:xfrm>
          <a:prstGeom prst="rect">
            <a:avLst/>
          </a:prstGeom>
        </p:spPr>
      </p:pic>
    </p:spTree>
    <p:extLst>
      <p:ext uri="{BB962C8B-B14F-4D97-AF65-F5344CB8AC3E}">
        <p14:creationId xmlns:p14="http://schemas.microsoft.com/office/powerpoint/2010/main" val="185811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3428-DCE6-433D-B2AB-BBEE56C19C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ED2BD2-513F-4AEF-9AD1-064689DCFF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9B62EA-3348-4B7B-B1F0-1DCC627D2915}"/>
              </a:ext>
            </a:extLst>
          </p:cNvPr>
          <p:cNvSpPr>
            <a:spLocks noGrp="1"/>
          </p:cNvSpPr>
          <p:nvPr>
            <p:ph type="dt" sz="half" idx="10"/>
          </p:nvPr>
        </p:nvSpPr>
        <p:spPr/>
        <p:txBody>
          <a:bodyPr/>
          <a:lstStyle/>
          <a:p>
            <a:fld id="{C1604717-B3AC-4B64-A882-33FD54CBD3CD}" type="datetime1">
              <a:rPr lang="en-GB" smtClean="0"/>
              <a:t>28/05/2024</a:t>
            </a:fld>
            <a:endParaRPr lang="en-GB"/>
          </a:p>
        </p:txBody>
      </p:sp>
      <p:sp>
        <p:nvSpPr>
          <p:cNvPr id="5" name="Footer Placeholder 4">
            <a:extLst>
              <a:ext uri="{FF2B5EF4-FFF2-40B4-BE49-F238E27FC236}">
                <a16:creationId xmlns:a16="http://schemas.microsoft.com/office/drawing/2014/main" id="{FAA39B43-7CDE-45A4-BC94-257B248F52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F7F9A9-A104-40B2-AAEE-B9157CFCAC8D}"/>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331452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86E83-3461-42BC-AC7E-011CBB2366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4449F5-0AC7-4A60-80EC-9FA573EEBE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ED8D69-F953-4DCD-BC77-E2112FFA1C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657500-B37E-4CC4-A0D0-DBC205048449}"/>
              </a:ext>
            </a:extLst>
          </p:cNvPr>
          <p:cNvSpPr>
            <a:spLocks noGrp="1"/>
          </p:cNvSpPr>
          <p:nvPr>
            <p:ph type="dt" sz="half" idx="10"/>
          </p:nvPr>
        </p:nvSpPr>
        <p:spPr/>
        <p:txBody>
          <a:bodyPr/>
          <a:lstStyle/>
          <a:p>
            <a:fld id="{764893E0-1E94-4567-82AF-6B9217E1463F}" type="datetime1">
              <a:rPr lang="en-GB" smtClean="0"/>
              <a:t>28/05/2024</a:t>
            </a:fld>
            <a:endParaRPr lang="en-GB"/>
          </a:p>
        </p:txBody>
      </p:sp>
      <p:sp>
        <p:nvSpPr>
          <p:cNvPr id="6" name="Footer Placeholder 5">
            <a:extLst>
              <a:ext uri="{FF2B5EF4-FFF2-40B4-BE49-F238E27FC236}">
                <a16:creationId xmlns:a16="http://schemas.microsoft.com/office/drawing/2014/main" id="{CFF324A0-8496-4B13-9783-3B9D8A8752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093ADC-9AB4-4E28-867F-7B9096040D64}"/>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2758998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54AE8-F764-42CE-B716-2E22BA0ED9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BBF81A-3CC2-42FE-8C63-F140E0CFD7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F92A36-F7C4-4FA7-8440-602F15B0F1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6C21E90-8EF7-4B9A-88DD-A54D545A4A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F6CB86-E89D-4941-8068-D3364C34CA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30BCAB-D41F-4F30-BDDF-35AC944AD964}"/>
              </a:ext>
            </a:extLst>
          </p:cNvPr>
          <p:cNvSpPr>
            <a:spLocks noGrp="1"/>
          </p:cNvSpPr>
          <p:nvPr>
            <p:ph type="dt" sz="half" idx="10"/>
          </p:nvPr>
        </p:nvSpPr>
        <p:spPr/>
        <p:txBody>
          <a:bodyPr/>
          <a:lstStyle/>
          <a:p>
            <a:fld id="{F33BAE7C-8247-4683-AE97-A967E5CEAD12}" type="datetime1">
              <a:rPr lang="en-GB" smtClean="0"/>
              <a:t>28/05/2024</a:t>
            </a:fld>
            <a:endParaRPr lang="en-GB"/>
          </a:p>
        </p:txBody>
      </p:sp>
      <p:sp>
        <p:nvSpPr>
          <p:cNvPr id="8" name="Footer Placeholder 7">
            <a:extLst>
              <a:ext uri="{FF2B5EF4-FFF2-40B4-BE49-F238E27FC236}">
                <a16:creationId xmlns:a16="http://schemas.microsoft.com/office/drawing/2014/main" id="{08A43D3A-229C-49BE-B318-6C6ABACD9D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A1369C9-1DC4-4336-AF66-6CE1A9170BBB}"/>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196308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F0349-72E4-4D17-8B0A-EF620C95FE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16D0211-D169-44EB-A211-EB52BA142FBD}"/>
              </a:ext>
            </a:extLst>
          </p:cNvPr>
          <p:cNvSpPr>
            <a:spLocks noGrp="1"/>
          </p:cNvSpPr>
          <p:nvPr>
            <p:ph type="dt" sz="half" idx="10"/>
          </p:nvPr>
        </p:nvSpPr>
        <p:spPr/>
        <p:txBody>
          <a:bodyPr/>
          <a:lstStyle/>
          <a:p>
            <a:fld id="{F4EB7F0B-DD09-49B2-B759-2BBC0C957A40}" type="datetime1">
              <a:rPr lang="en-GB" smtClean="0"/>
              <a:t>28/05/2024</a:t>
            </a:fld>
            <a:endParaRPr lang="en-GB"/>
          </a:p>
        </p:txBody>
      </p:sp>
      <p:sp>
        <p:nvSpPr>
          <p:cNvPr id="4" name="Footer Placeholder 3">
            <a:extLst>
              <a:ext uri="{FF2B5EF4-FFF2-40B4-BE49-F238E27FC236}">
                <a16:creationId xmlns:a16="http://schemas.microsoft.com/office/drawing/2014/main" id="{29009ED3-479E-4286-93CD-4F6C8831C00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677A5C5-00C1-4973-BF55-801C77F03493}"/>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1236056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BE339B-D27B-4441-8C60-4A340B65C6C8}"/>
              </a:ext>
            </a:extLst>
          </p:cNvPr>
          <p:cNvSpPr>
            <a:spLocks noGrp="1"/>
          </p:cNvSpPr>
          <p:nvPr>
            <p:ph type="dt" sz="half" idx="10"/>
          </p:nvPr>
        </p:nvSpPr>
        <p:spPr/>
        <p:txBody>
          <a:bodyPr/>
          <a:lstStyle/>
          <a:p>
            <a:fld id="{A3149121-F8E4-4AA4-9F89-9AD3025BF999}" type="datetime1">
              <a:rPr lang="en-GB" smtClean="0"/>
              <a:t>28/05/2024</a:t>
            </a:fld>
            <a:endParaRPr lang="en-GB"/>
          </a:p>
        </p:txBody>
      </p:sp>
      <p:sp>
        <p:nvSpPr>
          <p:cNvPr id="3" name="Footer Placeholder 2">
            <a:extLst>
              <a:ext uri="{FF2B5EF4-FFF2-40B4-BE49-F238E27FC236}">
                <a16:creationId xmlns:a16="http://schemas.microsoft.com/office/drawing/2014/main" id="{F691BB24-30B1-4FB0-BC1B-D94DBF54090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28C671-6B0C-4D3F-AEB9-175700C832D3}"/>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3808104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4B92-35B4-4BFF-9C77-8DA815AB39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D729EF6-AE26-45CB-B265-DB3DCE2DEF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511C5A-DB43-4A88-BB5F-D9444C4FBB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2C50A-D981-4448-89B8-7442884E02CD}"/>
              </a:ext>
            </a:extLst>
          </p:cNvPr>
          <p:cNvSpPr>
            <a:spLocks noGrp="1"/>
          </p:cNvSpPr>
          <p:nvPr>
            <p:ph type="dt" sz="half" idx="10"/>
          </p:nvPr>
        </p:nvSpPr>
        <p:spPr/>
        <p:txBody>
          <a:bodyPr/>
          <a:lstStyle/>
          <a:p>
            <a:fld id="{243CFB22-1B18-4D7F-961B-7240A34360E1}" type="datetime1">
              <a:rPr lang="en-GB" smtClean="0"/>
              <a:t>28/05/2024</a:t>
            </a:fld>
            <a:endParaRPr lang="en-GB"/>
          </a:p>
        </p:txBody>
      </p:sp>
      <p:sp>
        <p:nvSpPr>
          <p:cNvPr id="6" name="Footer Placeholder 5">
            <a:extLst>
              <a:ext uri="{FF2B5EF4-FFF2-40B4-BE49-F238E27FC236}">
                <a16:creationId xmlns:a16="http://schemas.microsoft.com/office/drawing/2014/main" id="{A9E4E391-12E7-4070-888F-4F09706013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5DB498-E59E-4835-B48B-7AB96ABCC969}"/>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82196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6E3D-C273-4262-98A1-FA57B7FC0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4A376D-71FA-485D-8E82-163D6B361E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D1DAFE5-0807-49B1-9E33-A78CC6EA1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6ED04A-96A3-4595-8492-046BCE75B03A}"/>
              </a:ext>
            </a:extLst>
          </p:cNvPr>
          <p:cNvSpPr>
            <a:spLocks noGrp="1"/>
          </p:cNvSpPr>
          <p:nvPr>
            <p:ph type="dt" sz="half" idx="10"/>
          </p:nvPr>
        </p:nvSpPr>
        <p:spPr/>
        <p:txBody>
          <a:bodyPr/>
          <a:lstStyle/>
          <a:p>
            <a:fld id="{EE03DE11-C7F3-4973-ADCF-A8475F91114A}" type="datetime1">
              <a:rPr lang="en-GB" smtClean="0"/>
              <a:t>28/05/2024</a:t>
            </a:fld>
            <a:endParaRPr lang="en-GB"/>
          </a:p>
        </p:txBody>
      </p:sp>
      <p:sp>
        <p:nvSpPr>
          <p:cNvPr id="6" name="Footer Placeholder 5">
            <a:extLst>
              <a:ext uri="{FF2B5EF4-FFF2-40B4-BE49-F238E27FC236}">
                <a16:creationId xmlns:a16="http://schemas.microsoft.com/office/drawing/2014/main" id="{18B811B5-AC75-41C9-BFC4-270AC6BEE1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4DDC6E-4D31-482A-8E8F-1D38A00F16E5}"/>
              </a:ext>
            </a:extLst>
          </p:cNvPr>
          <p:cNvSpPr>
            <a:spLocks noGrp="1"/>
          </p:cNvSpPr>
          <p:nvPr>
            <p:ph type="sldNum" sz="quarter" idx="12"/>
          </p:nvPr>
        </p:nvSpPr>
        <p:spPr/>
        <p:txBody>
          <a:bodyPr/>
          <a:lstStyle/>
          <a:p>
            <a:fld id="{46465C0C-7294-4989-9E5F-0070336765E7}" type="slidenum">
              <a:rPr lang="en-GB" smtClean="0"/>
              <a:t>‹#›</a:t>
            </a:fld>
            <a:endParaRPr lang="en-GB"/>
          </a:p>
        </p:txBody>
      </p:sp>
    </p:spTree>
    <p:extLst>
      <p:ext uri="{BB962C8B-B14F-4D97-AF65-F5344CB8AC3E}">
        <p14:creationId xmlns:p14="http://schemas.microsoft.com/office/powerpoint/2010/main" val="465565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4C87E3-780E-4A8F-8B70-A84ED77DD7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49AE7E-E3FA-44F5-9964-ADC87DD324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CD8E9B-0FCE-418E-A839-DAAAD06F87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2CBFE-C8E6-4CFA-A19B-4065E2CD8F8F}" type="datetime1">
              <a:rPr lang="en-GB" smtClean="0"/>
              <a:t>28/05/2024</a:t>
            </a:fld>
            <a:endParaRPr lang="en-GB"/>
          </a:p>
        </p:txBody>
      </p:sp>
      <p:sp>
        <p:nvSpPr>
          <p:cNvPr id="5" name="Footer Placeholder 4">
            <a:extLst>
              <a:ext uri="{FF2B5EF4-FFF2-40B4-BE49-F238E27FC236}">
                <a16:creationId xmlns:a16="http://schemas.microsoft.com/office/drawing/2014/main" id="{6ADC2F9F-B3A4-41FE-98A9-6B2760261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2CF64C-C185-4DF5-888D-EC87587963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65C0C-7294-4989-9E5F-0070336765E7}" type="slidenum">
              <a:rPr lang="en-GB" smtClean="0"/>
              <a:t>‹#›</a:t>
            </a:fld>
            <a:endParaRPr lang="en-GB"/>
          </a:p>
        </p:txBody>
      </p:sp>
    </p:spTree>
    <p:extLst>
      <p:ext uri="{BB962C8B-B14F-4D97-AF65-F5344CB8AC3E}">
        <p14:creationId xmlns:p14="http://schemas.microsoft.com/office/powerpoint/2010/main" val="3450619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thelens.hostcommissioner@cheshireandmerseyside.nhs.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thelens.hostcommissioner@cheshireandmerseyside.nhs.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1776-69D6-8EEF-A698-AF79FCBCD242}"/>
              </a:ext>
            </a:extLst>
          </p:cNvPr>
          <p:cNvSpPr>
            <a:spLocks noGrp="1"/>
          </p:cNvSpPr>
          <p:nvPr>
            <p:ph type="title"/>
          </p:nvPr>
        </p:nvSpPr>
        <p:spPr>
          <a:xfrm>
            <a:off x="442415" y="1487606"/>
            <a:ext cx="10515600" cy="607618"/>
          </a:xfrm>
        </p:spPr>
        <p:txBody>
          <a:bodyPr>
            <a:normAutofit/>
          </a:bodyPr>
          <a:lstStyle/>
          <a:p>
            <a:r>
              <a:rPr lang="en-GB" sz="1800" b="1" dirty="0"/>
              <a:t>Transfer of Care Process for children and adults with a learning disability/ or autism into NHS Cheshire &amp; Merseyside</a:t>
            </a:r>
          </a:p>
        </p:txBody>
      </p:sp>
      <p:sp>
        <p:nvSpPr>
          <p:cNvPr id="5" name="Content Placeholder 4">
            <a:extLst>
              <a:ext uri="{FF2B5EF4-FFF2-40B4-BE49-F238E27FC236}">
                <a16:creationId xmlns:a16="http://schemas.microsoft.com/office/drawing/2014/main" id="{65085974-733D-D394-1FBC-790F814318DC}"/>
              </a:ext>
            </a:extLst>
          </p:cNvPr>
          <p:cNvSpPr>
            <a:spLocks noGrp="1"/>
          </p:cNvSpPr>
          <p:nvPr>
            <p:ph idx="1"/>
          </p:nvPr>
        </p:nvSpPr>
        <p:spPr>
          <a:xfrm>
            <a:off x="442415" y="1981171"/>
            <a:ext cx="10515600" cy="3728513"/>
          </a:xfrm>
        </p:spPr>
        <p:txBody>
          <a:bodyPr>
            <a:normAutofit lnSpcReduction="10000"/>
          </a:bodyPr>
          <a:lstStyle/>
          <a:p>
            <a:pPr marL="342900" indent="-342900">
              <a:buFont typeface="Symbol" panose="05050102010706020507" pitchFamily="18" charset="2"/>
              <a:buChar char=""/>
            </a:pPr>
            <a:r>
              <a:rPr lang="en-GB" sz="1600" dirty="0">
                <a:latin typeface="Calibri" panose="020F0502020204030204" pitchFamily="34" charset="0"/>
                <a:ea typeface="Calibri" panose="020F0502020204030204" pitchFamily="34" charset="0"/>
              </a:rPr>
              <a:t>This procedure has been written to improve communication surrounding the transfer process to minimise the risk of important clinical care information not being passed between agencies around the time of an individual’s transfer into NHS Cheshire &amp; Merseyside area.</a:t>
            </a:r>
          </a:p>
          <a:p>
            <a:pPr marL="342900" indent="-342900">
              <a:buFont typeface="Symbol" panose="05050102010706020507" pitchFamily="18" charset="2"/>
              <a:buChar char=""/>
            </a:pPr>
            <a:r>
              <a:rPr lang="en-GB" sz="1600" dirty="0">
                <a:effectLst/>
                <a:latin typeface="Calibri" panose="020F0502020204030204" pitchFamily="34" charset="0"/>
                <a:ea typeface="Calibri" panose="020F0502020204030204" pitchFamily="34" charset="0"/>
              </a:rPr>
              <a:t>To ensure that the transfer of care is consistent and organised around the needs of the individual.</a:t>
            </a:r>
          </a:p>
          <a:p>
            <a:pPr marL="342900" lvl="0" indent="-342900">
              <a:buFont typeface="Symbol" panose="05050102010706020507" pitchFamily="18" charset="2"/>
              <a:buChar char=""/>
            </a:pPr>
            <a:r>
              <a:rPr lang="en-GB" sz="1600" dirty="0">
                <a:effectLst/>
                <a:latin typeface="Calibri" panose="020F0502020204030204" pitchFamily="34" charset="0"/>
                <a:ea typeface="Times New Roman" panose="02020603050405020304" pitchFamily="18" charset="0"/>
              </a:rPr>
              <a:t>To ensure that appropriate arrangements are in place prior to transfer when those receiving care and treatment from another area are transferred between services or if the individual transfers to a new area within Cheshire &amp; and Merseyside.</a:t>
            </a:r>
          </a:p>
          <a:p>
            <a:pPr marL="342900" lvl="0" indent="-342900">
              <a:buFont typeface="Symbol" panose="05050102010706020507" pitchFamily="18" charset="2"/>
              <a:buChar char=""/>
            </a:pPr>
            <a:r>
              <a:rPr lang="en-GB" sz="1600" dirty="0">
                <a:effectLst/>
                <a:latin typeface="Calibri" panose="020F0502020204030204" pitchFamily="34" charset="0"/>
                <a:ea typeface="Times New Roman" panose="02020603050405020304" pitchFamily="18" charset="0"/>
              </a:rPr>
              <a:t>Improving how health, social care and independent providers work in partnership so people don’t get stuck as part of urgent and emergency care transition.</a:t>
            </a:r>
          </a:p>
          <a:p>
            <a:pPr marL="342900" lvl="0" indent="-342900">
              <a:buFont typeface="Symbol" panose="05050102010706020507" pitchFamily="18" charset="2"/>
              <a:buChar char=""/>
            </a:pPr>
            <a:r>
              <a:rPr lang="en-GB" sz="1600" dirty="0">
                <a:effectLst/>
                <a:latin typeface="Calibri" panose="020F0502020204030204" pitchFamily="34" charset="0"/>
                <a:ea typeface="Calibri" panose="020F0502020204030204" pitchFamily="34" charset="0"/>
              </a:rPr>
              <a:t>Careful consideration and planning will minimise and manage risks effectively and ensure continuity of care and compliance with local transforming care standard operating procedures.</a:t>
            </a:r>
          </a:p>
          <a:p>
            <a:pPr marL="342900" lvl="0" indent="-342900">
              <a:buFont typeface="Symbol" panose="05050102010706020507" pitchFamily="18" charset="2"/>
              <a:buChar char=""/>
            </a:pPr>
            <a:r>
              <a:rPr lang="en-GB" sz="1600" dirty="0">
                <a:effectLst/>
                <a:latin typeface="Calibri" panose="020F0502020204030204" pitchFamily="34" charset="0"/>
                <a:ea typeface="Times New Roman" panose="02020603050405020304" pitchFamily="18" charset="0"/>
              </a:rPr>
              <a:t>Integrated working across multi-agency providers to reduce delays in transfer of care.</a:t>
            </a:r>
          </a:p>
          <a:p>
            <a:pPr marL="342900" lvl="0" indent="-342900">
              <a:buFont typeface="Symbol" panose="05050102010706020507" pitchFamily="18" charset="2"/>
              <a:buChar char=""/>
            </a:pPr>
            <a:r>
              <a:rPr lang="en-GB" sz="1600" dirty="0">
                <a:latin typeface="Calibri" panose="020F0502020204030204" pitchFamily="34" charset="0"/>
                <a:ea typeface="Times New Roman" panose="02020603050405020304" pitchFamily="18" charset="0"/>
              </a:rPr>
              <a:t>Robust planning before and during transition is crucial to ensure key services are in place prior to transfer.  This will reduce the risk of placement breakdown, presentation deterioration and hospital admission.</a:t>
            </a:r>
          </a:p>
          <a:p>
            <a:pPr marL="0" lvl="0" indent="0">
              <a:buNone/>
            </a:pPr>
            <a:endParaRPr lang="en-GB" sz="1600" dirty="0">
              <a:effectLst/>
              <a:latin typeface="Calibri" panose="020F0502020204030204" pitchFamily="34" charset="0"/>
              <a:ea typeface="Times New Roman" panose="02020603050405020304" pitchFamily="18" charset="0"/>
            </a:endParaRPr>
          </a:p>
          <a:p>
            <a:pPr marL="0" lvl="0" indent="0">
              <a:buNone/>
            </a:pPr>
            <a:endParaRPr lang="en-GB" sz="1600" i="1" dirty="0">
              <a:effectLst/>
              <a:latin typeface="Calibri" panose="020F0502020204030204" pitchFamily="34" charset="0"/>
              <a:ea typeface="Calibri" panose="020F0502020204030204" pitchFamily="34" charset="0"/>
            </a:endParaRPr>
          </a:p>
          <a:p>
            <a:endParaRPr lang="en-GB" sz="1600" dirty="0"/>
          </a:p>
        </p:txBody>
      </p:sp>
      <p:pic>
        <p:nvPicPr>
          <p:cNvPr id="3" name="Picture 2">
            <a:extLst>
              <a:ext uri="{FF2B5EF4-FFF2-40B4-BE49-F238E27FC236}">
                <a16:creationId xmlns:a16="http://schemas.microsoft.com/office/drawing/2014/main" id="{7F3600A7-E40D-2633-5D48-637BAB93E0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488" y="336825"/>
            <a:ext cx="1975072" cy="990170"/>
          </a:xfrm>
          <a:prstGeom prst="rect">
            <a:avLst/>
          </a:prstGeom>
        </p:spPr>
      </p:pic>
    </p:spTree>
    <p:extLst>
      <p:ext uri="{BB962C8B-B14F-4D97-AF65-F5344CB8AC3E}">
        <p14:creationId xmlns:p14="http://schemas.microsoft.com/office/powerpoint/2010/main" val="778997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1776-69D6-8EEF-A698-AF79FCBCD242}"/>
              </a:ext>
            </a:extLst>
          </p:cNvPr>
          <p:cNvSpPr>
            <a:spLocks noGrp="1"/>
          </p:cNvSpPr>
          <p:nvPr>
            <p:ph type="title"/>
          </p:nvPr>
        </p:nvSpPr>
        <p:spPr>
          <a:xfrm>
            <a:off x="483359" y="1582883"/>
            <a:ext cx="10515600" cy="533989"/>
          </a:xfrm>
        </p:spPr>
        <p:txBody>
          <a:bodyPr>
            <a:normAutofit/>
          </a:bodyPr>
          <a:lstStyle/>
          <a:p>
            <a:r>
              <a:rPr lang="en-GB" sz="1800" b="1" dirty="0"/>
              <a:t>Individuals/ patients transferring to the care of an independent provider across NHS Cheshire &amp; Merseyside </a:t>
            </a:r>
          </a:p>
        </p:txBody>
      </p:sp>
      <p:sp>
        <p:nvSpPr>
          <p:cNvPr id="3" name="Rectangle: Rounded Corners 2">
            <a:extLst>
              <a:ext uri="{FF2B5EF4-FFF2-40B4-BE49-F238E27FC236}">
                <a16:creationId xmlns:a16="http://schemas.microsoft.com/office/drawing/2014/main" id="{41BF24A6-CC5F-B528-E789-277B7B0E4998}"/>
              </a:ext>
            </a:extLst>
          </p:cNvPr>
          <p:cNvSpPr/>
          <p:nvPr/>
        </p:nvSpPr>
        <p:spPr>
          <a:xfrm>
            <a:off x="9267371" y="2459181"/>
            <a:ext cx="2535342" cy="12070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Independent Provider to notify Host Commissioner of new admission to their service using appendix 1 – notification template </a:t>
            </a:r>
          </a:p>
          <a:p>
            <a:r>
              <a:rPr lang="en-GB" sz="1000" b="1" u="sng" kern="0" dirty="0">
                <a:solidFill>
                  <a:schemeClr val="bg1"/>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sthelens.hostcommissioner@cheshireandmerseyside.nhs.uk</a:t>
            </a:r>
            <a:endParaRPr lang="en-GB" sz="1000" dirty="0"/>
          </a:p>
        </p:txBody>
      </p:sp>
      <p:sp>
        <p:nvSpPr>
          <p:cNvPr id="4" name="Rectangle: Rounded Corners 3">
            <a:extLst>
              <a:ext uri="{FF2B5EF4-FFF2-40B4-BE49-F238E27FC236}">
                <a16:creationId xmlns:a16="http://schemas.microsoft.com/office/drawing/2014/main" id="{52F1A401-AD3E-6F99-C69F-D1FADDD7C827}"/>
              </a:ext>
            </a:extLst>
          </p:cNvPr>
          <p:cNvSpPr/>
          <p:nvPr/>
        </p:nvSpPr>
        <p:spPr>
          <a:xfrm>
            <a:off x="9267370" y="3978221"/>
            <a:ext cx="2535336" cy="9698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Host Commissioner to record details on H/C register and forward notification to specialist health care service with confirmation of transfer date. </a:t>
            </a:r>
            <a:endParaRPr lang="en-GB" sz="1000" b="1" dirty="0">
              <a:solidFill>
                <a:schemeClr val="bg1"/>
              </a:solidFill>
            </a:endParaRPr>
          </a:p>
        </p:txBody>
      </p:sp>
      <p:sp>
        <p:nvSpPr>
          <p:cNvPr id="6" name="Rectangle: Rounded Corners 5">
            <a:extLst>
              <a:ext uri="{FF2B5EF4-FFF2-40B4-BE49-F238E27FC236}">
                <a16:creationId xmlns:a16="http://schemas.microsoft.com/office/drawing/2014/main" id="{46B59EE1-67DA-37FD-54AA-91E6F0A7E46E}"/>
              </a:ext>
            </a:extLst>
          </p:cNvPr>
          <p:cNvSpPr/>
          <p:nvPr/>
        </p:nvSpPr>
        <p:spPr>
          <a:xfrm>
            <a:off x="224098" y="2116872"/>
            <a:ext cx="4227901" cy="4371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dirty="0"/>
          </a:p>
          <a:p>
            <a:r>
              <a:rPr lang="en-GB" sz="1100" dirty="0"/>
              <a:t>Independent Provider to ensure that the Placing Commissioner has made the appropriate referrals to specialist health services before the move to the new area. (e.g. Community LD Team, CAMHS, PBSS Service.) </a:t>
            </a:r>
          </a:p>
          <a:p>
            <a:endParaRPr lang="en-GB" sz="1100" dirty="0"/>
          </a:p>
          <a:p>
            <a:r>
              <a:rPr lang="en-GB" sz="1100" dirty="0"/>
              <a:t>Any statutory notifications i.e. looked after child/ child in care to be made at the earliest opportunity.</a:t>
            </a:r>
          </a:p>
          <a:p>
            <a:endParaRPr lang="en-GB" sz="1100" dirty="0"/>
          </a:p>
          <a:p>
            <a:r>
              <a:rPr lang="en-GB" sz="1100" dirty="0"/>
              <a:t>Referral details should include:</a:t>
            </a:r>
          </a:p>
          <a:p>
            <a:endParaRPr lang="en-GB" dirty="0">
              <a:effectLst/>
            </a:endParaRPr>
          </a:p>
          <a:p>
            <a:pPr marL="273050" lvl="1" indent="-273050">
              <a:buFont typeface="Courier New" panose="02070309020205020404" pitchFamily="49" charset="0"/>
              <a:buChar char="o"/>
            </a:pPr>
            <a:r>
              <a:rPr lang="en-GB" sz="1100" dirty="0">
                <a:effectLst/>
                <a:latin typeface="Calibri" panose="020F0502020204030204" pitchFamily="34" charset="0"/>
                <a:ea typeface="Times New Roman" panose="02020603050405020304" pitchFamily="18" charset="0"/>
              </a:rPr>
              <a:t>Current specialist health service and professionals involved and to work alongside receiving </a:t>
            </a:r>
            <a:r>
              <a:rPr lang="en-GB" sz="1100" dirty="0">
                <a:latin typeface="Calibri" panose="020F0502020204030204" pitchFamily="34" charset="0"/>
                <a:ea typeface="Times New Roman" panose="02020603050405020304" pitchFamily="18" charset="0"/>
              </a:rPr>
              <a:t>specialist</a:t>
            </a:r>
            <a:r>
              <a:rPr lang="en-GB" sz="1100" dirty="0">
                <a:effectLst/>
                <a:latin typeface="Calibri" panose="020F0502020204030204" pitchFamily="34" charset="0"/>
                <a:ea typeface="Times New Roman" panose="02020603050405020304" pitchFamily="18" charset="0"/>
              </a:rPr>
              <a:t> health service for a minimum period of 3 months post-move</a:t>
            </a:r>
            <a:endParaRPr lang="en-GB" sz="1100" dirty="0">
              <a:effectLst/>
              <a:latin typeface="Calibri" panose="020F0502020204030204" pitchFamily="34" charset="0"/>
              <a:ea typeface="Calibri" panose="020F0502020204030204" pitchFamily="34" charset="0"/>
            </a:endParaRPr>
          </a:p>
          <a:p>
            <a:pPr marL="273050" lvl="1" indent="-273050">
              <a:buFont typeface="Courier New" panose="02070309020205020404" pitchFamily="49" charset="0"/>
              <a:buChar char="o"/>
            </a:pPr>
            <a:r>
              <a:rPr lang="en-GB" sz="1100" dirty="0">
                <a:effectLst/>
                <a:latin typeface="Calibri" panose="020F0502020204030204" pitchFamily="34" charset="0"/>
                <a:ea typeface="Times New Roman" panose="02020603050405020304" pitchFamily="18" charset="0"/>
              </a:rPr>
              <a:t>Specialist health service to receive a copy of the service specification for the identified service within the area</a:t>
            </a:r>
            <a:endParaRPr lang="en-GB" sz="1100" dirty="0">
              <a:effectLst/>
              <a:latin typeface="Calibri" panose="020F0502020204030204" pitchFamily="34" charset="0"/>
              <a:ea typeface="Calibri" panose="020F0502020204030204" pitchFamily="34" charset="0"/>
            </a:endParaRPr>
          </a:p>
          <a:p>
            <a:pPr marL="273050" lvl="1" indent="-273050">
              <a:buFont typeface="Courier New" panose="02070309020205020404" pitchFamily="49" charset="0"/>
              <a:buChar char="o"/>
            </a:pPr>
            <a:r>
              <a:rPr lang="en-GB" sz="1100" dirty="0">
                <a:effectLst/>
                <a:latin typeface="Calibri" panose="020F0502020204030204" pitchFamily="34" charset="0"/>
                <a:ea typeface="Times New Roman" panose="02020603050405020304" pitchFamily="18" charset="0"/>
              </a:rPr>
              <a:t>Transition plans (including any training provided to care provider), care plans, risk management plans, PBS plans and any relevant professional reports  (Psychology reports and formulation, SaLT reports and communication plan, OT reports – not extensive) </a:t>
            </a:r>
            <a:endParaRPr lang="en-GB" sz="1100" dirty="0">
              <a:effectLst/>
              <a:latin typeface="Calibri" panose="020F0502020204030204" pitchFamily="34" charset="0"/>
              <a:ea typeface="Calibri" panose="020F0502020204030204" pitchFamily="34" charset="0"/>
            </a:endParaRPr>
          </a:p>
          <a:p>
            <a:pPr marL="273050" lvl="1" indent="-273050">
              <a:buFont typeface="Courier New" panose="02070309020205020404" pitchFamily="49" charset="0"/>
              <a:buChar char="o"/>
            </a:pPr>
            <a:r>
              <a:rPr lang="en-GB" sz="1100" dirty="0">
                <a:effectLst/>
                <a:latin typeface="Calibri" panose="020F0502020204030204" pitchFamily="34" charset="0"/>
                <a:ea typeface="Times New Roman" panose="02020603050405020304" pitchFamily="18" charset="0"/>
              </a:rPr>
              <a:t>Crisis and contingency plans</a:t>
            </a:r>
            <a:endParaRPr lang="en-GB" sz="1100" dirty="0">
              <a:effectLst/>
              <a:latin typeface="Calibri" panose="020F0502020204030204" pitchFamily="34" charset="0"/>
              <a:ea typeface="Calibri" panose="020F0502020204030204" pitchFamily="34" charset="0"/>
            </a:endParaRPr>
          </a:p>
          <a:p>
            <a:pPr marL="273050" lvl="1" indent="-273050">
              <a:buFont typeface="Courier New" panose="02070309020205020404" pitchFamily="49" charset="0"/>
              <a:buChar char="o"/>
            </a:pPr>
            <a:r>
              <a:rPr lang="en-GB" sz="1100" dirty="0">
                <a:effectLst/>
                <a:latin typeface="Calibri" panose="020F0502020204030204" pitchFamily="34" charset="0"/>
                <a:ea typeface="Times New Roman" panose="02020603050405020304" pitchFamily="18" charset="0"/>
              </a:rPr>
              <a:t>Confirmation of whether an individual is on the DSR or open to Gateway and what RAG rating</a:t>
            </a:r>
          </a:p>
          <a:p>
            <a:pPr marL="273050" lvl="1" indent="-273050">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endParaRPr>
          </a:p>
          <a:p>
            <a:pPr marL="171450" indent="-171450" algn="ctr">
              <a:buFont typeface="Arial" panose="020B0604020202020204" pitchFamily="34" charset="0"/>
              <a:buChar char="•"/>
            </a:pPr>
            <a:endParaRPr lang="en-GB" sz="1100" dirty="0"/>
          </a:p>
        </p:txBody>
      </p:sp>
      <p:sp>
        <p:nvSpPr>
          <p:cNvPr id="7" name="Rectangle: Rounded Corners 6">
            <a:extLst>
              <a:ext uri="{FF2B5EF4-FFF2-40B4-BE49-F238E27FC236}">
                <a16:creationId xmlns:a16="http://schemas.microsoft.com/office/drawing/2014/main" id="{3587845A-DF96-8D47-9976-6F600007B63D}"/>
              </a:ext>
            </a:extLst>
          </p:cNvPr>
          <p:cNvSpPr/>
          <p:nvPr/>
        </p:nvSpPr>
        <p:spPr>
          <a:xfrm>
            <a:off x="5299453" y="2144002"/>
            <a:ext cx="3345927" cy="2283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If there is no health involvement Independent providers request as much information as possible regarding an individual previous history including care plans/ risk management plans/ assessments completed by the providers for suitability of new placement.</a:t>
            </a:r>
          </a:p>
          <a:p>
            <a:endParaRPr lang="en-GB" sz="1100" dirty="0"/>
          </a:p>
          <a:p>
            <a:r>
              <a:rPr lang="en-GB" sz="1100" dirty="0"/>
              <a:t>Independent provider to complete referral following assessment of need and send to receiving specialist health service in the relevant Borough </a:t>
            </a:r>
          </a:p>
          <a:p>
            <a:endParaRPr lang="en-GB" sz="1100" dirty="0"/>
          </a:p>
        </p:txBody>
      </p:sp>
      <p:sp>
        <p:nvSpPr>
          <p:cNvPr id="8" name="Rectangle: Rounded Corners 7">
            <a:extLst>
              <a:ext uri="{FF2B5EF4-FFF2-40B4-BE49-F238E27FC236}">
                <a16:creationId xmlns:a16="http://schemas.microsoft.com/office/drawing/2014/main" id="{0A5367C0-3CBF-C473-E41F-F2BF8922A25A}"/>
              </a:ext>
            </a:extLst>
          </p:cNvPr>
          <p:cNvSpPr/>
          <p:nvPr/>
        </p:nvSpPr>
        <p:spPr>
          <a:xfrm>
            <a:off x="6577657" y="5450343"/>
            <a:ext cx="2124364" cy="969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Independent Provider to notify Host Commissioner when formal transfer of care timescales have been agreed</a:t>
            </a:r>
          </a:p>
        </p:txBody>
      </p:sp>
      <p:cxnSp>
        <p:nvCxnSpPr>
          <p:cNvPr id="10" name="Straight Arrow Connector 9">
            <a:extLst>
              <a:ext uri="{FF2B5EF4-FFF2-40B4-BE49-F238E27FC236}">
                <a16:creationId xmlns:a16="http://schemas.microsoft.com/office/drawing/2014/main" id="{DE639489-F4D2-1A9B-93D3-E6A718F464B8}"/>
              </a:ext>
            </a:extLst>
          </p:cNvPr>
          <p:cNvCxnSpPr>
            <a:cxnSpLocks/>
          </p:cNvCxnSpPr>
          <p:nvPr/>
        </p:nvCxnSpPr>
        <p:spPr>
          <a:xfrm flipH="1">
            <a:off x="8682579" y="5935252"/>
            <a:ext cx="58479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1" name="Straight Arrow Connector 10">
            <a:extLst>
              <a:ext uri="{FF2B5EF4-FFF2-40B4-BE49-F238E27FC236}">
                <a16:creationId xmlns:a16="http://schemas.microsoft.com/office/drawing/2014/main" id="{5D66560C-CD25-DA09-A402-29763985EB0A}"/>
              </a:ext>
            </a:extLst>
          </p:cNvPr>
          <p:cNvCxnSpPr>
            <a:cxnSpLocks/>
          </p:cNvCxnSpPr>
          <p:nvPr/>
        </p:nvCxnSpPr>
        <p:spPr>
          <a:xfrm>
            <a:off x="4451999" y="2940440"/>
            <a:ext cx="87730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631472C7-4ACC-0660-8887-9BC35543ACFD}"/>
              </a:ext>
            </a:extLst>
          </p:cNvPr>
          <p:cNvCxnSpPr>
            <a:cxnSpLocks/>
          </p:cNvCxnSpPr>
          <p:nvPr/>
        </p:nvCxnSpPr>
        <p:spPr>
          <a:xfrm>
            <a:off x="8648131" y="2940440"/>
            <a:ext cx="61923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2EACD11C-4E5F-CC84-55E5-80437A3693FE}"/>
              </a:ext>
            </a:extLst>
          </p:cNvPr>
          <p:cNvCxnSpPr>
            <a:cxnSpLocks/>
            <a:endCxn id="4" idx="0"/>
          </p:cNvCxnSpPr>
          <p:nvPr/>
        </p:nvCxnSpPr>
        <p:spPr>
          <a:xfrm flipH="1">
            <a:off x="10535038" y="3675198"/>
            <a:ext cx="6092" cy="30302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20" name="Picture 19">
            <a:extLst>
              <a:ext uri="{FF2B5EF4-FFF2-40B4-BE49-F238E27FC236}">
                <a16:creationId xmlns:a16="http://schemas.microsoft.com/office/drawing/2014/main" id="{BA86F923-EB58-2417-3375-0590DB3967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283" y="369488"/>
            <a:ext cx="2072488" cy="1039008"/>
          </a:xfrm>
          <a:prstGeom prst="rect">
            <a:avLst/>
          </a:prstGeom>
        </p:spPr>
      </p:pic>
      <p:sp>
        <p:nvSpPr>
          <p:cNvPr id="27" name="Rectangle: Rounded Corners 26">
            <a:extLst>
              <a:ext uri="{FF2B5EF4-FFF2-40B4-BE49-F238E27FC236}">
                <a16:creationId xmlns:a16="http://schemas.microsoft.com/office/drawing/2014/main" id="{7BB62248-730C-F2D9-8E20-0AC091FECD89}"/>
              </a:ext>
            </a:extLst>
          </p:cNvPr>
          <p:cNvSpPr/>
          <p:nvPr/>
        </p:nvSpPr>
        <p:spPr>
          <a:xfrm>
            <a:off x="9218427" y="5351233"/>
            <a:ext cx="2584279" cy="11680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Specialist health care service to make the clinical decision to add/ transfer individual onto local place DSR or refer to Gateway for discussions </a:t>
            </a:r>
          </a:p>
        </p:txBody>
      </p:sp>
      <p:cxnSp>
        <p:nvCxnSpPr>
          <p:cNvPr id="28" name="Straight Arrow Connector 27">
            <a:extLst>
              <a:ext uri="{FF2B5EF4-FFF2-40B4-BE49-F238E27FC236}">
                <a16:creationId xmlns:a16="http://schemas.microsoft.com/office/drawing/2014/main" id="{D2511720-1CD2-44BC-3F2B-59BD4A972418}"/>
              </a:ext>
            </a:extLst>
          </p:cNvPr>
          <p:cNvCxnSpPr>
            <a:cxnSpLocks/>
            <a:stCxn id="4" idx="2"/>
          </p:cNvCxnSpPr>
          <p:nvPr/>
        </p:nvCxnSpPr>
        <p:spPr>
          <a:xfrm>
            <a:off x="10535038" y="4948040"/>
            <a:ext cx="6092" cy="43062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Rectangle: Rounded Corners 33">
            <a:extLst>
              <a:ext uri="{FF2B5EF4-FFF2-40B4-BE49-F238E27FC236}">
                <a16:creationId xmlns:a16="http://schemas.microsoft.com/office/drawing/2014/main" id="{748124B6-474D-B79B-D0FE-135FB1B15EF2}"/>
              </a:ext>
            </a:extLst>
          </p:cNvPr>
          <p:cNvSpPr/>
          <p:nvPr/>
        </p:nvSpPr>
        <p:spPr>
          <a:xfrm>
            <a:off x="4745553" y="5465987"/>
            <a:ext cx="1499321" cy="969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6 or 8 weekly Host Commissioner visits commence</a:t>
            </a:r>
          </a:p>
        </p:txBody>
      </p:sp>
      <p:cxnSp>
        <p:nvCxnSpPr>
          <p:cNvPr id="35" name="Straight Arrow Connector 34">
            <a:extLst>
              <a:ext uri="{FF2B5EF4-FFF2-40B4-BE49-F238E27FC236}">
                <a16:creationId xmlns:a16="http://schemas.microsoft.com/office/drawing/2014/main" id="{10F846F9-F2E6-061F-D530-60AA30B68717}"/>
              </a:ext>
            </a:extLst>
          </p:cNvPr>
          <p:cNvCxnSpPr>
            <a:cxnSpLocks/>
          </p:cNvCxnSpPr>
          <p:nvPr/>
        </p:nvCxnSpPr>
        <p:spPr>
          <a:xfrm flipH="1">
            <a:off x="6226106" y="5950896"/>
            <a:ext cx="35155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76839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1776-69D6-8EEF-A698-AF79FCBCD242}"/>
              </a:ext>
            </a:extLst>
          </p:cNvPr>
          <p:cNvSpPr>
            <a:spLocks noGrp="1"/>
          </p:cNvSpPr>
          <p:nvPr>
            <p:ph type="title"/>
          </p:nvPr>
        </p:nvSpPr>
        <p:spPr>
          <a:xfrm>
            <a:off x="9155429" y="1323833"/>
            <a:ext cx="2588411" cy="369609"/>
          </a:xfrm>
        </p:spPr>
        <p:txBody>
          <a:bodyPr>
            <a:normAutofit/>
          </a:bodyPr>
          <a:lstStyle/>
          <a:p>
            <a:pPr algn="r"/>
            <a:r>
              <a:rPr lang="en-GB" sz="1200" b="1" dirty="0"/>
              <a:t>Appendix 1 – Notification Template </a:t>
            </a:r>
          </a:p>
        </p:txBody>
      </p:sp>
      <p:sp>
        <p:nvSpPr>
          <p:cNvPr id="10" name="Rectangle 1">
            <a:extLst>
              <a:ext uri="{FF2B5EF4-FFF2-40B4-BE49-F238E27FC236}">
                <a16:creationId xmlns:a16="http://schemas.microsoft.com/office/drawing/2014/main" id="{B21C2552-F87A-F384-2E81-3D02DACB0CF1}"/>
              </a:ext>
            </a:extLst>
          </p:cNvPr>
          <p:cNvSpPr>
            <a:spLocks noChangeArrowheads="1"/>
          </p:cNvSpPr>
          <p:nvPr/>
        </p:nvSpPr>
        <p:spPr bwMode="auto">
          <a:xfrm>
            <a:off x="142164" y="1693442"/>
            <a:ext cx="1082159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Notification of New Inpatient OR Discharge with Learning Disability and/or Autism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This notification template is to be used by the inpatient specialist and placing commissioners to notify NHS Cheshire &amp; Merseyside ICB (Knowsley &amp; St Helens Place) of new patients placed in a care setting with a learning disability and/or autism.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notification should be sent to </a:t>
            </a:r>
            <a:r>
              <a:rPr kumimoji="0" lang="en-GB"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
              </a:rPr>
              <a:t>sthelens.hostcommissioner@cheshireandmerseyside.nhs.uk</a:t>
            </a:r>
            <a:r>
              <a:rPr kumimoji="0" lang="en-GB"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within 48 hours</a:t>
            </a: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the patient being placed at inpatient setting.</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the event the patient is discharged, please inform the Host Commissioner so that records can be updated. </a:t>
            </a:r>
            <a:endParaRPr kumimoji="0" lang="en-GB" altLang="en-US" sz="1200" b="0" i="0" u="none" strike="noStrike" cap="none" normalizeH="0" baseline="0" dirty="0">
              <a:ln>
                <a:noFill/>
              </a:ln>
              <a:solidFill>
                <a:schemeClr val="tx1"/>
              </a:solidFill>
              <a:effectLst/>
              <a:latin typeface="Arial" panose="020B0604020202020204" pitchFamily="34" charset="0"/>
            </a:endParaRPr>
          </a:p>
        </p:txBody>
      </p:sp>
      <p:graphicFrame>
        <p:nvGraphicFramePr>
          <p:cNvPr id="14" name="Table 13">
            <a:extLst>
              <a:ext uri="{FF2B5EF4-FFF2-40B4-BE49-F238E27FC236}">
                <a16:creationId xmlns:a16="http://schemas.microsoft.com/office/drawing/2014/main" id="{42C8A70F-8E77-E51A-E6E6-D5FD0A97FCC4}"/>
              </a:ext>
            </a:extLst>
          </p:cNvPr>
          <p:cNvGraphicFramePr>
            <a:graphicFrameLocks noGrp="1"/>
          </p:cNvGraphicFramePr>
          <p:nvPr>
            <p:extLst>
              <p:ext uri="{D42A27DB-BD31-4B8C-83A1-F6EECF244321}">
                <p14:modId xmlns:p14="http://schemas.microsoft.com/office/powerpoint/2010/main" val="872932472"/>
              </p:ext>
            </p:extLst>
          </p:nvPr>
        </p:nvGraphicFramePr>
        <p:xfrm>
          <a:off x="212651" y="3189756"/>
          <a:ext cx="10664453" cy="3130124"/>
        </p:xfrm>
        <a:graphic>
          <a:graphicData uri="http://schemas.openxmlformats.org/drawingml/2006/table">
            <a:tbl>
              <a:tblPr firstRow="1" firstCol="1" bandRow="1">
                <a:tableStyleId>{5C22544A-7EE6-4342-B048-85BDC9FD1C3A}</a:tableStyleId>
              </a:tblPr>
              <a:tblGrid>
                <a:gridCol w="882502">
                  <a:extLst>
                    <a:ext uri="{9D8B030D-6E8A-4147-A177-3AD203B41FA5}">
                      <a16:colId xmlns:a16="http://schemas.microsoft.com/office/drawing/2014/main" val="3557667563"/>
                    </a:ext>
                  </a:extLst>
                </a:gridCol>
                <a:gridCol w="739482">
                  <a:extLst>
                    <a:ext uri="{9D8B030D-6E8A-4147-A177-3AD203B41FA5}">
                      <a16:colId xmlns:a16="http://schemas.microsoft.com/office/drawing/2014/main" val="3512487319"/>
                    </a:ext>
                  </a:extLst>
                </a:gridCol>
                <a:gridCol w="686912">
                  <a:extLst>
                    <a:ext uri="{9D8B030D-6E8A-4147-A177-3AD203B41FA5}">
                      <a16:colId xmlns:a16="http://schemas.microsoft.com/office/drawing/2014/main" val="1880626400"/>
                    </a:ext>
                  </a:extLst>
                </a:gridCol>
                <a:gridCol w="795811">
                  <a:extLst>
                    <a:ext uri="{9D8B030D-6E8A-4147-A177-3AD203B41FA5}">
                      <a16:colId xmlns:a16="http://schemas.microsoft.com/office/drawing/2014/main" val="2809390593"/>
                    </a:ext>
                  </a:extLst>
                </a:gridCol>
                <a:gridCol w="669851">
                  <a:extLst>
                    <a:ext uri="{9D8B030D-6E8A-4147-A177-3AD203B41FA5}">
                      <a16:colId xmlns:a16="http://schemas.microsoft.com/office/drawing/2014/main" val="4017481484"/>
                    </a:ext>
                  </a:extLst>
                </a:gridCol>
                <a:gridCol w="808075">
                  <a:extLst>
                    <a:ext uri="{9D8B030D-6E8A-4147-A177-3AD203B41FA5}">
                      <a16:colId xmlns:a16="http://schemas.microsoft.com/office/drawing/2014/main" val="3231662875"/>
                    </a:ext>
                  </a:extLst>
                </a:gridCol>
                <a:gridCol w="732913">
                  <a:extLst>
                    <a:ext uri="{9D8B030D-6E8A-4147-A177-3AD203B41FA5}">
                      <a16:colId xmlns:a16="http://schemas.microsoft.com/office/drawing/2014/main" val="84795189"/>
                    </a:ext>
                  </a:extLst>
                </a:gridCol>
                <a:gridCol w="957174">
                  <a:extLst>
                    <a:ext uri="{9D8B030D-6E8A-4147-A177-3AD203B41FA5}">
                      <a16:colId xmlns:a16="http://schemas.microsoft.com/office/drawing/2014/main" val="2632840402"/>
                    </a:ext>
                  </a:extLst>
                </a:gridCol>
                <a:gridCol w="1148608">
                  <a:extLst>
                    <a:ext uri="{9D8B030D-6E8A-4147-A177-3AD203B41FA5}">
                      <a16:colId xmlns:a16="http://schemas.microsoft.com/office/drawing/2014/main" val="1867719865"/>
                    </a:ext>
                  </a:extLst>
                </a:gridCol>
                <a:gridCol w="1148608">
                  <a:extLst>
                    <a:ext uri="{9D8B030D-6E8A-4147-A177-3AD203B41FA5}">
                      <a16:colId xmlns:a16="http://schemas.microsoft.com/office/drawing/2014/main" val="3252238444"/>
                    </a:ext>
                  </a:extLst>
                </a:gridCol>
                <a:gridCol w="2094517">
                  <a:extLst>
                    <a:ext uri="{9D8B030D-6E8A-4147-A177-3AD203B41FA5}">
                      <a16:colId xmlns:a16="http://schemas.microsoft.com/office/drawing/2014/main" val="3078789010"/>
                    </a:ext>
                  </a:extLst>
                </a:gridCol>
              </a:tblGrid>
              <a:tr h="471733">
                <a:tc gridSpan="2">
                  <a:txBody>
                    <a:bodyPr/>
                    <a:lstStyle/>
                    <a:p>
                      <a:pPr>
                        <a:lnSpc>
                          <a:spcPct val="115000"/>
                        </a:lnSpc>
                        <a:spcAft>
                          <a:spcPts val="1000"/>
                        </a:spcAft>
                      </a:pPr>
                      <a:r>
                        <a:rPr lang="en-GB" sz="1100" dirty="0">
                          <a:effectLst/>
                        </a:rPr>
                        <a:t> Host Commissioner </a:t>
                      </a:r>
                    </a:p>
                    <a:p>
                      <a:pPr>
                        <a:lnSpc>
                          <a:spcPct val="115000"/>
                        </a:lnSpc>
                        <a:spcAft>
                          <a:spcPts val="1000"/>
                        </a:spcAft>
                      </a:pPr>
                      <a:r>
                        <a:rPr lang="en-GB" sz="1100" dirty="0">
                          <a:effectLst/>
                        </a:rPr>
                        <a:t> </a:t>
                      </a:r>
                      <a:endParaRPr lang="en-GB" sz="1100" dirty="0">
                        <a:effectLst/>
                        <a:latin typeface="Calibri" panose="020F0502020204030204" pitchFamily="34" charset="0"/>
                        <a:cs typeface="Times New Roman" panose="02020603050405020304" pitchFamily="18" charset="0"/>
                      </a:endParaRPr>
                    </a:p>
                  </a:txBody>
                  <a:tcPr marL="50845" marR="50845" marT="0" marB="0" anchor="ctr"/>
                </a:tc>
                <a:tc hMerge="1">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gridSpan="9">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cs typeface="Times New Roman" panose="02020603050405020304" pitchFamily="18" charset="0"/>
                      </a:endParaRPr>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extLst>
                  <a:ext uri="{0D108BD9-81ED-4DB2-BD59-A6C34878D82A}">
                    <a16:rowId xmlns:a16="http://schemas.microsoft.com/office/drawing/2014/main" val="1858469626"/>
                  </a:ext>
                </a:extLst>
              </a:tr>
              <a:tr h="471733">
                <a:tc gridSpan="3">
                  <a:txBody>
                    <a:bodyPr/>
                    <a:lstStyle/>
                    <a:p>
                      <a:pPr>
                        <a:lnSpc>
                          <a:spcPct val="115000"/>
                        </a:lnSpc>
                        <a:spcAft>
                          <a:spcPts val="1000"/>
                        </a:spcAft>
                      </a:pPr>
                      <a:r>
                        <a:rPr lang="en-GB" sz="1100" dirty="0">
                          <a:effectLst/>
                        </a:rPr>
                        <a:t>Care Setting Name &amp; Contact Details</a:t>
                      </a:r>
                    </a:p>
                    <a:p>
                      <a:pPr>
                        <a:lnSpc>
                          <a:spcPct val="115000"/>
                        </a:lnSpc>
                        <a:spcAft>
                          <a:spcPts val="1000"/>
                        </a:spcAft>
                      </a:pPr>
                      <a:r>
                        <a:rPr lang="en-GB" sz="1100" dirty="0">
                          <a:effectLst/>
                        </a:rPr>
                        <a:t> </a:t>
                      </a:r>
                      <a:endParaRPr lang="en-GB" sz="1100" dirty="0">
                        <a:effectLst/>
                        <a:latin typeface="Calibri" panose="020F0502020204030204" pitchFamily="34" charset="0"/>
                        <a:cs typeface="Times New Roman" panose="02020603050405020304" pitchFamily="18" charset="0"/>
                      </a:endParaRPr>
                    </a:p>
                  </a:txBody>
                  <a:tcPr marL="50845" marR="50845" marT="0" marB="0" anchor="ctr"/>
                </a:tc>
                <a:tc hMerge="1">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hMerge="1">
                  <a:txBody>
                    <a:bodyPr/>
                    <a:lstStyle/>
                    <a:p>
                      <a:endParaRPr lang="en-GB" dirty="0"/>
                    </a:p>
                  </a:txBody>
                  <a:tcPr/>
                </a:tc>
                <a:tc gridSpan="8">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extLst>
                  <a:ext uri="{0D108BD9-81ED-4DB2-BD59-A6C34878D82A}">
                    <a16:rowId xmlns:a16="http://schemas.microsoft.com/office/drawing/2014/main" val="1547738333"/>
                  </a:ext>
                </a:extLst>
              </a:tr>
              <a:tr h="763651">
                <a:tc>
                  <a:txBody>
                    <a:bodyPr/>
                    <a:lstStyle/>
                    <a:p>
                      <a:pPr>
                        <a:lnSpc>
                          <a:spcPct val="115000"/>
                        </a:lnSpc>
                        <a:spcAft>
                          <a:spcPts val="1000"/>
                        </a:spcAft>
                      </a:pPr>
                      <a:r>
                        <a:rPr lang="en-GB" sz="1100" dirty="0">
                          <a:effectLst/>
                        </a:rPr>
                        <a:t>Patient NHS Number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rPr>
                        <a:t>Date Admitted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rPr>
                        <a:t>Currently on Dynamic Support Register (DSR) Y/N</a:t>
                      </a:r>
                    </a:p>
                  </a:txBody>
                  <a:tcPr marL="50845" marR="50845" marT="0" marB="0"/>
                </a:tc>
                <a:tc>
                  <a:txBody>
                    <a:bodyPr/>
                    <a:lstStyle/>
                    <a:p>
                      <a:pPr>
                        <a:lnSpc>
                          <a:spcPct val="115000"/>
                        </a:lnSpc>
                        <a:spcAft>
                          <a:spcPts val="1000"/>
                        </a:spcAft>
                      </a:pPr>
                      <a:r>
                        <a:rPr lang="en-GB" sz="1100" dirty="0">
                          <a:effectLst/>
                        </a:rPr>
                        <a:t>Confirmed Learning Disability/ Autism diagnosis</a:t>
                      </a:r>
                    </a:p>
                  </a:txBody>
                  <a:tcPr marL="50845" marR="50845" marT="0" marB="0"/>
                </a:tc>
                <a:tc>
                  <a:txBody>
                    <a:bodyPr/>
                    <a:lstStyle/>
                    <a:p>
                      <a:pPr>
                        <a:lnSpc>
                          <a:spcPct val="115000"/>
                        </a:lnSpc>
                        <a:spcAft>
                          <a:spcPts val="1000"/>
                        </a:spcAft>
                      </a:pPr>
                      <a:r>
                        <a:rPr lang="en-GB" sz="1100" dirty="0">
                          <a:effectLst/>
                        </a:rPr>
                        <a:t>Unit/ Care Home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rPr>
                        <a:t>Name of Placing ICB/LA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rPr>
                        <a:t>Placing ICB/LA Contact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rPr>
                        <a:t>Placing ICB/LA Contact Phone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rPr>
                        <a:t>Placing ICB/LA email address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Has a referral been made to Community LD Team (Merseycare)</a:t>
                      </a:r>
                    </a:p>
                  </a:txBody>
                  <a:tcPr marL="50845" marR="50845" marT="0" marB="0"/>
                </a:tc>
                <a:tc>
                  <a:txBody>
                    <a:bodyPr/>
                    <a:lstStyle/>
                    <a:p>
                      <a:pPr>
                        <a:lnSpc>
                          <a:spcPct val="115000"/>
                        </a:lnSpc>
                        <a:spcAft>
                          <a:spcPts val="1000"/>
                        </a:spcAft>
                      </a:pPr>
                      <a:r>
                        <a:rPr lang="en-GB" sz="1100" dirty="0">
                          <a:effectLst/>
                        </a:rPr>
                        <a:t>Which agencies are currently involved i.e. CAMHS/ LD Team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extLst>
                  <a:ext uri="{0D108BD9-81ED-4DB2-BD59-A6C34878D82A}">
                    <a16:rowId xmlns:a16="http://schemas.microsoft.com/office/drawing/2014/main" val="2823714298"/>
                  </a:ext>
                </a:extLst>
              </a:tr>
              <a:tr h="349497">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extLst>
                  <a:ext uri="{0D108BD9-81ED-4DB2-BD59-A6C34878D82A}">
                    <a16:rowId xmlns:a16="http://schemas.microsoft.com/office/drawing/2014/main" val="3539584199"/>
                  </a:ext>
                </a:extLst>
              </a:tr>
              <a:tr h="334964">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extLst>
                  <a:ext uri="{0D108BD9-81ED-4DB2-BD59-A6C34878D82A}">
                    <a16:rowId xmlns:a16="http://schemas.microsoft.com/office/drawing/2014/main" val="244568978"/>
                  </a:ext>
                </a:extLst>
              </a:tr>
              <a:tr h="297712">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nchor="ctr"/>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45" marR="50845" marT="0" marB="0"/>
                </a:tc>
                <a:extLst>
                  <a:ext uri="{0D108BD9-81ED-4DB2-BD59-A6C34878D82A}">
                    <a16:rowId xmlns:a16="http://schemas.microsoft.com/office/drawing/2014/main" val="3031070893"/>
                  </a:ext>
                </a:extLst>
              </a:tr>
            </a:tbl>
          </a:graphicData>
        </a:graphic>
      </p:graphicFrame>
      <p:pic>
        <p:nvPicPr>
          <p:cNvPr id="15" name="Picture 14">
            <a:extLst>
              <a:ext uri="{FF2B5EF4-FFF2-40B4-BE49-F238E27FC236}">
                <a16:creationId xmlns:a16="http://schemas.microsoft.com/office/drawing/2014/main" id="{92926A6F-E016-74C4-2404-9D4DE5DB79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889" y="345334"/>
            <a:ext cx="2410094" cy="1208261"/>
          </a:xfrm>
          <a:prstGeom prst="rect">
            <a:avLst/>
          </a:prstGeom>
        </p:spPr>
      </p:pic>
    </p:spTree>
    <p:extLst>
      <p:ext uri="{BB962C8B-B14F-4D97-AF65-F5344CB8AC3E}">
        <p14:creationId xmlns:p14="http://schemas.microsoft.com/office/powerpoint/2010/main" val="2355281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latedCategories xmlns="039ae48f-7a68-4bce-932e-dfa4ab646b92">
      <Value>Template</Value>
      <Value>Communications and Engagement</Value>
      <Value>Design</Value>
    </RelatedCategories>
    <TaxCatchAll xmlns="22a9f075-abcc-407d-b59b-db0481b1565c" xsi:nil="true"/>
    <lcf76f155ced4ddcb4097134ff3c332f xmlns="039ae48f-7a68-4bce-932e-dfa4ab646b92">
      <Terms xmlns="http://schemas.microsoft.com/office/infopath/2007/PartnerControls"/>
    </lcf76f155ced4ddcb4097134ff3c332f>
    <SharedWithUsers xmlns="22a9f075-abcc-407d-b59b-db0481b1565c">
      <UserInfo>
        <DisplayName>Jenny Mason</DisplayName>
        <AccountId>562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FEDFC71E0C0C4298249C81E2463E2A" ma:contentTypeVersion="18" ma:contentTypeDescription="Create a new document." ma:contentTypeScope="" ma:versionID="faeb9390c7a886d23249a6da95dee9e7">
  <xsd:schema xmlns:xsd="http://www.w3.org/2001/XMLSchema" xmlns:xs="http://www.w3.org/2001/XMLSchema" xmlns:p="http://schemas.microsoft.com/office/2006/metadata/properties" xmlns:ns2="039ae48f-7a68-4bce-932e-dfa4ab646b92" xmlns:ns3="22a9f075-abcc-407d-b59b-db0481b1565c" targetNamespace="http://schemas.microsoft.com/office/2006/metadata/properties" ma:root="true" ma:fieldsID="994095a0fd56b46cc2113ad0ca28d6ac" ns2:_="" ns3:_="">
    <xsd:import namespace="039ae48f-7a68-4bce-932e-dfa4ab646b92"/>
    <xsd:import namespace="22a9f075-abcc-407d-b59b-db0481b1565c"/>
    <xsd:element name="properties">
      <xsd:complexType>
        <xsd:sequence>
          <xsd:element name="documentManagement">
            <xsd:complexType>
              <xsd:all>
                <xsd:element ref="ns2:RelatedCategories" minOccurs="0"/>
                <xsd:element ref="ns2:MediaServiceMetadata" minOccurs="0"/>
                <xsd:element ref="ns2:MediaServiceFastMetadata"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DateTaken" minOccurs="0"/>
                <xsd:element ref="ns2:lcf76f155ced4ddcb4097134ff3c332f"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9ae48f-7a68-4bce-932e-dfa4ab646b92" elementFormDefault="qualified">
    <xsd:import namespace="http://schemas.microsoft.com/office/2006/documentManagement/types"/>
    <xsd:import namespace="http://schemas.microsoft.com/office/infopath/2007/PartnerControls"/>
    <xsd:element name="RelatedCategories" ma:index="8" nillable="true" ma:displayName="Categories" ma:format="Dropdown" ma:internalName="RelatedCategories" ma:requiredMultiChoice="true">
      <xsd:complexType>
        <xsd:complexContent>
          <xsd:extension base="dms:MultiChoice">
            <xsd:sequence>
              <xsd:element name="Value" maxOccurs="unbounded" minOccurs="0" nillable="true">
                <xsd:simpleType>
                  <xsd:restriction base="dms:Choice">
                    <xsd:enumeration value="People"/>
                    <xsd:enumeration value="Health and Safety"/>
                    <xsd:enumeration value="HR"/>
                    <xsd:enumeration value="Information Technology"/>
                    <xsd:enumeration value="Corporate Governance"/>
                    <xsd:enumeration value="Counter Fraud"/>
                    <xsd:enumeration value="File viewer"/>
                    <xsd:enumeration value="Finance"/>
                    <xsd:enumeration value="Information Governance"/>
                    <xsd:enumeration value="Image"/>
                    <xsd:enumeration value="Business Continuity"/>
                    <xsd:enumeration value="Procurement"/>
                    <xsd:enumeration value="Design"/>
                    <xsd:enumeration value="Template"/>
                    <xsd:enumeration value="Communications and Engagement"/>
                    <xsd:enumeration value="Social Media"/>
                    <xsd:enumeration value="Media enquiries"/>
                    <xsd:enumeration value="PDO Supplementary"/>
                    <xsd:enumeration value="PDO Templates"/>
                    <xsd:enumeration value="Policy"/>
                    <xsd:enumeration value="Safeguarding"/>
                  </xsd:restriction>
                </xsd:simple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661ed98-3636-4268-8815-0c4e8562bab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2a9f075-abcc-407d-b59b-db0481b1565c"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60278d6-a92e-4dd8-b47a-ed7cd3eec550}" ma:internalName="TaxCatchAll" ma:showField="CatchAllData" ma:web="22a9f075-abcc-407d-b59b-db0481b1565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CF2C19-266C-4E12-BD8A-DD9A110E6A2A}">
  <ds:schemaRefs>
    <ds:schemaRef ds:uri="http://schemas.microsoft.com/office/2006/metadata/properties"/>
    <ds:schemaRef ds:uri="http://schemas.microsoft.com/office/infopath/2007/PartnerControls"/>
    <ds:schemaRef ds:uri="039ae48f-7a68-4bce-932e-dfa4ab646b92"/>
    <ds:schemaRef ds:uri="22a9f075-abcc-407d-b59b-db0481b1565c"/>
  </ds:schemaRefs>
</ds:datastoreItem>
</file>

<file path=customXml/itemProps2.xml><?xml version="1.0" encoding="utf-8"?>
<ds:datastoreItem xmlns:ds="http://schemas.openxmlformats.org/officeDocument/2006/customXml" ds:itemID="{0CA6E747-B453-4AB8-9FB7-3ACB79F7A402}">
  <ds:schemaRefs>
    <ds:schemaRef ds:uri="http://schemas.microsoft.com/sharepoint/v3/contenttype/forms"/>
  </ds:schemaRefs>
</ds:datastoreItem>
</file>

<file path=customXml/itemProps3.xml><?xml version="1.0" encoding="utf-8"?>
<ds:datastoreItem xmlns:ds="http://schemas.openxmlformats.org/officeDocument/2006/customXml" ds:itemID="{BDDEC788-473C-49A4-B184-539DE6E226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9ae48f-7a68-4bce-932e-dfa4ab646b92"/>
    <ds:schemaRef ds:uri="22a9f075-abcc-407d-b59b-db0481b156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843</TotalTime>
  <Words>784</Words>
  <Application>Microsoft Office PowerPoint</Application>
  <PresentationFormat>Widescreen</PresentationFormat>
  <Paragraphs>82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Courier New</vt:lpstr>
      <vt:lpstr>Symbol</vt:lpstr>
      <vt:lpstr>Office Theme</vt:lpstr>
      <vt:lpstr>Transfer of Care Process for children and adults with a learning disability/ or autism into NHS Cheshire &amp; Merseyside</vt:lpstr>
      <vt:lpstr>Individuals/ patients transferring to the care of an independent provider across NHS Cheshire &amp; Merseyside </vt:lpstr>
      <vt:lpstr>Appendix 1 – Notification Template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Alec Schofield</dc:creator>
  <cp:lastModifiedBy>Ali Akbar</cp:lastModifiedBy>
  <cp:revision>28</cp:revision>
  <dcterms:created xsi:type="dcterms:W3CDTF">2022-05-30T10:22:31Z</dcterms:created>
  <dcterms:modified xsi:type="dcterms:W3CDTF">2024-05-28T15:38:47Z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0x010100A3FEDFC71E0C0C4298249C81E2463E2A</vt:lpwstr>
  </property>
  <property fmtid="{D5CDD505-2E9C-101B-9397-08002B2CF9AE}" pid="3" name="MediaServiceImageTags">
    <vt:lpwstr/>
  </property>
  <property fmtid="{D5CDD505-2E9C-101B-9397-08002B2CF9AE}" pid="4" name="MSIP_Label_defa4170-0d19-0005-0004-bc88714345d2_Enabled">
    <vt:lpwstr>true</vt:lpwstr>
  </property>
  <property fmtid="{D5CDD505-2E9C-101B-9397-08002B2CF9AE}" pid="5" name="MSIP_Label_defa4170-0d19-0005-0004-bc88714345d2_SetDate">
    <vt:lpwstr>2023-09-04T08:43:16Z</vt:lpwstr>
  </property>
  <property fmtid="{D5CDD505-2E9C-101B-9397-08002B2CF9AE}" pid="6" name="MSIP_Label_defa4170-0d19-0005-0004-bc88714345d2_Method">
    <vt:lpwstr>Standard</vt:lpwstr>
  </property>
  <property fmtid="{D5CDD505-2E9C-101B-9397-08002B2CF9AE}" pid="7" name="MSIP_Label_defa4170-0d19-0005-0004-bc88714345d2_Name">
    <vt:lpwstr>defa4170-0d19-0005-0004-bc88714345d2</vt:lpwstr>
  </property>
  <property fmtid="{D5CDD505-2E9C-101B-9397-08002B2CF9AE}" pid="8" name="MSIP_Label_defa4170-0d19-0005-0004-bc88714345d2_SiteId">
    <vt:lpwstr>fa308aa5-7f36-475e-8c69-a40290198ca6</vt:lpwstr>
  </property>
  <property fmtid="{D5CDD505-2E9C-101B-9397-08002B2CF9AE}" pid="9" name="MSIP_Label_defa4170-0d19-0005-0004-bc88714345d2_ActionId">
    <vt:lpwstr>367af93b-df0a-4856-a3f0-0f6550090d79</vt:lpwstr>
  </property>
  <property fmtid="{D5CDD505-2E9C-101B-9397-08002B2CF9AE}" pid="10" name="MSIP_Label_defa4170-0d19-0005-0004-bc88714345d2_ContentBits">
    <vt:lpwstr>0</vt:lpwstr>
  </property>
</Properties>
</file>