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EA4"/>
    <a:srgbClr val="FFFFFF"/>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65" d="100"/>
          <a:sy n="65" d="100"/>
        </p:scale>
        <p:origin x="23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D1F19-159A-4AAD-A302-0ABE79AFE53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B1338DC-8D30-4A48-BD03-56A7D2FE81BD}">
      <dgm:prSet/>
      <dgm:spPr/>
      <dgm:t>
        <a:bodyPr/>
        <a:lstStyle/>
        <a:p>
          <a:r>
            <a:rPr lang="en-GB" b="0" i="0"/>
            <a:t>The UK Crohn's &amp; Colitis UK charity reports at least 1 in every 227 people in the UK has been diagnosed with ulcerative colitis. </a:t>
          </a:r>
          <a:r>
            <a:rPr lang="en-GB" b="0" i="0" dirty="0"/>
            <a:t>This amounts to around 296,000 people</a:t>
          </a:r>
          <a:endParaRPr lang="en-US" dirty="0"/>
        </a:p>
      </dgm:t>
    </dgm:pt>
    <dgm:pt modelId="{D7BAB56C-B3A4-4C9C-892B-9D060529EC04}" type="parTrans" cxnId="{A33858C5-0A62-444E-9C96-51EC554F7C31}">
      <dgm:prSet/>
      <dgm:spPr/>
      <dgm:t>
        <a:bodyPr/>
        <a:lstStyle/>
        <a:p>
          <a:endParaRPr lang="en-US"/>
        </a:p>
      </dgm:t>
    </dgm:pt>
    <dgm:pt modelId="{C9F4328E-AA45-4663-A30B-F5E5C3FFCDC0}" type="sibTrans" cxnId="{A33858C5-0A62-444E-9C96-51EC554F7C31}">
      <dgm:prSet/>
      <dgm:spPr/>
      <dgm:t>
        <a:bodyPr/>
        <a:lstStyle/>
        <a:p>
          <a:endParaRPr lang="en-US"/>
        </a:p>
      </dgm:t>
    </dgm:pt>
    <dgm:pt modelId="{659DD929-554C-4411-B285-3ED1EDB907A6}">
      <dgm:prSet/>
      <dgm:spPr/>
      <dgm:t>
        <a:bodyPr/>
        <a:lstStyle/>
        <a:p>
          <a:r>
            <a:rPr lang="en-GB" b="0" i="0" dirty="0"/>
            <a:t>The condition can develop at any age</a:t>
          </a:r>
          <a:r>
            <a:rPr lang="en-GB" b="0" i="0" dirty="0" smtClean="0"/>
            <a:t>, but </a:t>
          </a:r>
          <a:r>
            <a:rPr lang="en-GB" b="0" i="0" dirty="0"/>
            <a:t>is most often diagnosed in people between 15 and 25 years old</a:t>
          </a:r>
          <a:endParaRPr lang="en-US" dirty="0"/>
        </a:p>
      </dgm:t>
    </dgm:pt>
    <dgm:pt modelId="{52CE119F-53A6-469B-B194-EA0F47B7A6C6}" type="parTrans" cxnId="{EEE67948-5182-46C4-85A8-4C6435292FFB}">
      <dgm:prSet/>
      <dgm:spPr/>
      <dgm:t>
        <a:bodyPr/>
        <a:lstStyle/>
        <a:p>
          <a:endParaRPr lang="en-US"/>
        </a:p>
      </dgm:t>
    </dgm:pt>
    <dgm:pt modelId="{5A86EF3A-13DE-4CAD-B713-B8B72C02E897}" type="sibTrans" cxnId="{EEE67948-5182-46C4-85A8-4C6435292FFB}">
      <dgm:prSet/>
      <dgm:spPr/>
      <dgm:t>
        <a:bodyPr/>
        <a:lstStyle/>
        <a:p>
          <a:endParaRPr lang="en-US"/>
        </a:p>
      </dgm:t>
    </dgm:pt>
    <dgm:pt modelId="{FE72DB79-08AD-4BA3-A9CC-0AC86F71E0D6}">
      <dgm:prSet/>
      <dgm:spPr/>
      <dgm:t>
        <a:bodyPr/>
        <a:lstStyle/>
        <a:p>
          <a:r>
            <a:rPr lang="en-GB" b="0" i="0"/>
            <a:t>It's more common in white people of European descent, especially those descended from Ashkenazi Jewish communities, and black people</a:t>
          </a:r>
          <a:endParaRPr lang="en-US"/>
        </a:p>
      </dgm:t>
    </dgm:pt>
    <dgm:pt modelId="{FDC082EA-2888-471A-952C-F74DBEC9EC96}" type="parTrans" cxnId="{0C2EA946-A961-455E-96A7-F41D553A6598}">
      <dgm:prSet/>
      <dgm:spPr/>
      <dgm:t>
        <a:bodyPr/>
        <a:lstStyle/>
        <a:p>
          <a:endParaRPr lang="en-US"/>
        </a:p>
      </dgm:t>
    </dgm:pt>
    <dgm:pt modelId="{E56C35BA-BE0F-4442-B9B1-B84C9E20AA5B}" type="sibTrans" cxnId="{0C2EA946-A961-455E-96A7-F41D553A6598}">
      <dgm:prSet/>
      <dgm:spPr/>
      <dgm:t>
        <a:bodyPr/>
        <a:lstStyle/>
        <a:p>
          <a:endParaRPr lang="en-US"/>
        </a:p>
      </dgm:t>
    </dgm:pt>
    <dgm:pt modelId="{03B04BE1-6593-4E85-861A-827F1EF4C3B8}">
      <dgm:prSet/>
      <dgm:spPr/>
      <dgm:t>
        <a:bodyPr/>
        <a:lstStyle/>
        <a:p>
          <a:r>
            <a:rPr lang="en-GB" b="0" i="0"/>
            <a:t>The condition is rarer in people from Asian backgrounds, although the reasons for this are unclear</a:t>
          </a:r>
          <a:endParaRPr lang="en-US"/>
        </a:p>
      </dgm:t>
    </dgm:pt>
    <dgm:pt modelId="{1F6CE529-17EE-4572-875E-C2AF57D03A6C}" type="parTrans" cxnId="{54F155A0-37D5-422B-9BF1-D1E33409BA4D}">
      <dgm:prSet/>
      <dgm:spPr/>
      <dgm:t>
        <a:bodyPr/>
        <a:lstStyle/>
        <a:p>
          <a:endParaRPr lang="en-US"/>
        </a:p>
      </dgm:t>
    </dgm:pt>
    <dgm:pt modelId="{9B4A4F91-D558-47A7-A21E-ACC3F2D418C1}" type="sibTrans" cxnId="{54F155A0-37D5-422B-9BF1-D1E33409BA4D}">
      <dgm:prSet/>
      <dgm:spPr/>
      <dgm:t>
        <a:bodyPr/>
        <a:lstStyle/>
        <a:p>
          <a:endParaRPr lang="en-US"/>
        </a:p>
      </dgm:t>
    </dgm:pt>
    <dgm:pt modelId="{C1153774-1855-4826-B6F2-71AA02BF63DB}">
      <dgm:prSet/>
      <dgm:spPr/>
      <dgm:t>
        <a:bodyPr/>
        <a:lstStyle/>
        <a:p>
          <a:r>
            <a:rPr lang="en-GB" b="0" i="0"/>
            <a:t>Both men and women seem to be equally affected by ulcerative colitis</a:t>
          </a:r>
          <a:endParaRPr lang="en-US"/>
        </a:p>
      </dgm:t>
    </dgm:pt>
    <dgm:pt modelId="{D0F55DC6-D86B-4EBA-8599-8774F3FE7FEA}" type="parTrans" cxnId="{25529F78-D1A0-4BB8-B941-94030CB2CE80}">
      <dgm:prSet/>
      <dgm:spPr/>
      <dgm:t>
        <a:bodyPr/>
        <a:lstStyle/>
        <a:p>
          <a:endParaRPr lang="en-US"/>
        </a:p>
      </dgm:t>
    </dgm:pt>
    <dgm:pt modelId="{0B10F06D-A032-47AD-9EA2-6B9163DD59D4}" type="sibTrans" cxnId="{25529F78-D1A0-4BB8-B941-94030CB2CE80}">
      <dgm:prSet/>
      <dgm:spPr/>
      <dgm:t>
        <a:bodyPr/>
        <a:lstStyle/>
        <a:p>
          <a:endParaRPr lang="en-US"/>
        </a:p>
      </dgm:t>
    </dgm:pt>
    <dgm:pt modelId="{EB10EF3D-51C8-45FF-9D78-68E1EA2740C3}" type="pres">
      <dgm:prSet presAssocID="{D4ED1F19-159A-4AAD-A302-0ABE79AFE53B}" presName="linear" presStyleCnt="0">
        <dgm:presLayoutVars>
          <dgm:animLvl val="lvl"/>
          <dgm:resizeHandles val="exact"/>
        </dgm:presLayoutVars>
      </dgm:prSet>
      <dgm:spPr/>
      <dgm:t>
        <a:bodyPr/>
        <a:lstStyle/>
        <a:p>
          <a:endParaRPr lang="en-US"/>
        </a:p>
      </dgm:t>
    </dgm:pt>
    <dgm:pt modelId="{D0AF3536-3FC6-4BA0-A43E-3D29E8EC79BF}" type="pres">
      <dgm:prSet presAssocID="{AB1338DC-8D30-4A48-BD03-56A7D2FE81BD}" presName="parentText" presStyleLbl="node1" presStyleIdx="0" presStyleCnt="5">
        <dgm:presLayoutVars>
          <dgm:chMax val="0"/>
          <dgm:bulletEnabled val="1"/>
        </dgm:presLayoutVars>
      </dgm:prSet>
      <dgm:spPr/>
      <dgm:t>
        <a:bodyPr/>
        <a:lstStyle/>
        <a:p>
          <a:endParaRPr lang="en-US"/>
        </a:p>
      </dgm:t>
    </dgm:pt>
    <dgm:pt modelId="{7B26FC57-96C1-4321-A9E8-B3B6459FFB85}" type="pres">
      <dgm:prSet presAssocID="{C9F4328E-AA45-4663-A30B-F5E5C3FFCDC0}" presName="spacer" presStyleCnt="0"/>
      <dgm:spPr/>
    </dgm:pt>
    <dgm:pt modelId="{725B8C0E-9082-4E9C-A529-531486377F58}" type="pres">
      <dgm:prSet presAssocID="{659DD929-554C-4411-B285-3ED1EDB907A6}" presName="parentText" presStyleLbl="node1" presStyleIdx="1" presStyleCnt="5">
        <dgm:presLayoutVars>
          <dgm:chMax val="0"/>
          <dgm:bulletEnabled val="1"/>
        </dgm:presLayoutVars>
      </dgm:prSet>
      <dgm:spPr/>
      <dgm:t>
        <a:bodyPr/>
        <a:lstStyle/>
        <a:p>
          <a:endParaRPr lang="en-US"/>
        </a:p>
      </dgm:t>
    </dgm:pt>
    <dgm:pt modelId="{9A52713C-4AF8-4C51-BEB5-82DD03528CD8}" type="pres">
      <dgm:prSet presAssocID="{5A86EF3A-13DE-4CAD-B713-B8B72C02E897}" presName="spacer" presStyleCnt="0"/>
      <dgm:spPr/>
    </dgm:pt>
    <dgm:pt modelId="{127D5E5D-12FB-4D75-B400-A3CB5E635AAC}" type="pres">
      <dgm:prSet presAssocID="{FE72DB79-08AD-4BA3-A9CC-0AC86F71E0D6}" presName="parentText" presStyleLbl="node1" presStyleIdx="2" presStyleCnt="5">
        <dgm:presLayoutVars>
          <dgm:chMax val="0"/>
          <dgm:bulletEnabled val="1"/>
        </dgm:presLayoutVars>
      </dgm:prSet>
      <dgm:spPr/>
      <dgm:t>
        <a:bodyPr/>
        <a:lstStyle/>
        <a:p>
          <a:endParaRPr lang="en-US"/>
        </a:p>
      </dgm:t>
    </dgm:pt>
    <dgm:pt modelId="{C7703706-C9DF-4D49-850B-2FC97CB1A9D9}" type="pres">
      <dgm:prSet presAssocID="{E56C35BA-BE0F-4442-B9B1-B84C9E20AA5B}" presName="spacer" presStyleCnt="0"/>
      <dgm:spPr/>
    </dgm:pt>
    <dgm:pt modelId="{C1B238D7-91F1-4997-B178-5F8F68B46872}" type="pres">
      <dgm:prSet presAssocID="{03B04BE1-6593-4E85-861A-827F1EF4C3B8}" presName="parentText" presStyleLbl="node1" presStyleIdx="3" presStyleCnt="5">
        <dgm:presLayoutVars>
          <dgm:chMax val="0"/>
          <dgm:bulletEnabled val="1"/>
        </dgm:presLayoutVars>
      </dgm:prSet>
      <dgm:spPr/>
      <dgm:t>
        <a:bodyPr/>
        <a:lstStyle/>
        <a:p>
          <a:endParaRPr lang="en-US"/>
        </a:p>
      </dgm:t>
    </dgm:pt>
    <dgm:pt modelId="{EC37C522-84FB-4B3F-B09B-F980E12A1416}" type="pres">
      <dgm:prSet presAssocID="{9B4A4F91-D558-47A7-A21E-ACC3F2D418C1}" presName="spacer" presStyleCnt="0"/>
      <dgm:spPr/>
    </dgm:pt>
    <dgm:pt modelId="{95705DF5-2243-4E38-8FEA-0E0A5DA561C9}" type="pres">
      <dgm:prSet presAssocID="{C1153774-1855-4826-B6F2-71AA02BF63DB}" presName="parentText" presStyleLbl="node1" presStyleIdx="4" presStyleCnt="5">
        <dgm:presLayoutVars>
          <dgm:chMax val="0"/>
          <dgm:bulletEnabled val="1"/>
        </dgm:presLayoutVars>
      </dgm:prSet>
      <dgm:spPr/>
      <dgm:t>
        <a:bodyPr/>
        <a:lstStyle/>
        <a:p>
          <a:endParaRPr lang="en-US"/>
        </a:p>
      </dgm:t>
    </dgm:pt>
  </dgm:ptLst>
  <dgm:cxnLst>
    <dgm:cxn modelId="{4CA9FE36-4CAF-44F0-955C-53EDA0E9C92F}" type="presOf" srcId="{AB1338DC-8D30-4A48-BD03-56A7D2FE81BD}" destId="{D0AF3536-3FC6-4BA0-A43E-3D29E8EC79BF}" srcOrd="0" destOrd="0" presId="urn:microsoft.com/office/officeart/2005/8/layout/vList2"/>
    <dgm:cxn modelId="{EDD9F467-E9EC-482C-87D6-386634920347}" type="presOf" srcId="{C1153774-1855-4826-B6F2-71AA02BF63DB}" destId="{95705DF5-2243-4E38-8FEA-0E0A5DA561C9}" srcOrd="0" destOrd="0" presId="urn:microsoft.com/office/officeart/2005/8/layout/vList2"/>
    <dgm:cxn modelId="{25529F78-D1A0-4BB8-B941-94030CB2CE80}" srcId="{D4ED1F19-159A-4AAD-A302-0ABE79AFE53B}" destId="{C1153774-1855-4826-B6F2-71AA02BF63DB}" srcOrd="4" destOrd="0" parTransId="{D0F55DC6-D86B-4EBA-8599-8774F3FE7FEA}" sibTransId="{0B10F06D-A032-47AD-9EA2-6B9163DD59D4}"/>
    <dgm:cxn modelId="{EEE67948-5182-46C4-85A8-4C6435292FFB}" srcId="{D4ED1F19-159A-4AAD-A302-0ABE79AFE53B}" destId="{659DD929-554C-4411-B285-3ED1EDB907A6}" srcOrd="1" destOrd="0" parTransId="{52CE119F-53A6-469B-B194-EA0F47B7A6C6}" sibTransId="{5A86EF3A-13DE-4CAD-B713-B8B72C02E897}"/>
    <dgm:cxn modelId="{E93CB99A-3394-472F-89D2-200C67050926}" type="presOf" srcId="{FE72DB79-08AD-4BA3-A9CC-0AC86F71E0D6}" destId="{127D5E5D-12FB-4D75-B400-A3CB5E635AAC}" srcOrd="0" destOrd="0" presId="urn:microsoft.com/office/officeart/2005/8/layout/vList2"/>
    <dgm:cxn modelId="{A33858C5-0A62-444E-9C96-51EC554F7C31}" srcId="{D4ED1F19-159A-4AAD-A302-0ABE79AFE53B}" destId="{AB1338DC-8D30-4A48-BD03-56A7D2FE81BD}" srcOrd="0" destOrd="0" parTransId="{D7BAB56C-B3A4-4C9C-892B-9D060529EC04}" sibTransId="{C9F4328E-AA45-4663-A30B-F5E5C3FFCDC0}"/>
    <dgm:cxn modelId="{4BA77D4A-7719-4733-BA75-24E5214175E3}" type="presOf" srcId="{659DD929-554C-4411-B285-3ED1EDB907A6}" destId="{725B8C0E-9082-4E9C-A529-531486377F58}" srcOrd="0" destOrd="0" presId="urn:microsoft.com/office/officeart/2005/8/layout/vList2"/>
    <dgm:cxn modelId="{54F155A0-37D5-422B-9BF1-D1E33409BA4D}" srcId="{D4ED1F19-159A-4AAD-A302-0ABE79AFE53B}" destId="{03B04BE1-6593-4E85-861A-827F1EF4C3B8}" srcOrd="3" destOrd="0" parTransId="{1F6CE529-17EE-4572-875E-C2AF57D03A6C}" sibTransId="{9B4A4F91-D558-47A7-A21E-ACC3F2D418C1}"/>
    <dgm:cxn modelId="{3BDEDB61-A02A-46F0-8608-2E89BBF558DC}" type="presOf" srcId="{D4ED1F19-159A-4AAD-A302-0ABE79AFE53B}" destId="{EB10EF3D-51C8-45FF-9D78-68E1EA2740C3}" srcOrd="0" destOrd="0" presId="urn:microsoft.com/office/officeart/2005/8/layout/vList2"/>
    <dgm:cxn modelId="{0C2EA946-A961-455E-96A7-F41D553A6598}" srcId="{D4ED1F19-159A-4AAD-A302-0ABE79AFE53B}" destId="{FE72DB79-08AD-4BA3-A9CC-0AC86F71E0D6}" srcOrd="2" destOrd="0" parTransId="{FDC082EA-2888-471A-952C-F74DBEC9EC96}" sibTransId="{E56C35BA-BE0F-4442-B9B1-B84C9E20AA5B}"/>
    <dgm:cxn modelId="{79B3F156-F0A8-4217-A5D8-186BBBCABA29}" type="presOf" srcId="{03B04BE1-6593-4E85-861A-827F1EF4C3B8}" destId="{C1B238D7-91F1-4997-B178-5F8F68B46872}" srcOrd="0" destOrd="0" presId="urn:microsoft.com/office/officeart/2005/8/layout/vList2"/>
    <dgm:cxn modelId="{F68C74B2-89A9-4DDD-A51B-C34FEF66B211}" type="presParOf" srcId="{EB10EF3D-51C8-45FF-9D78-68E1EA2740C3}" destId="{D0AF3536-3FC6-4BA0-A43E-3D29E8EC79BF}" srcOrd="0" destOrd="0" presId="urn:microsoft.com/office/officeart/2005/8/layout/vList2"/>
    <dgm:cxn modelId="{8BEBD8A4-F97A-496D-B22A-9A7D417CC0D9}" type="presParOf" srcId="{EB10EF3D-51C8-45FF-9D78-68E1EA2740C3}" destId="{7B26FC57-96C1-4321-A9E8-B3B6459FFB85}" srcOrd="1" destOrd="0" presId="urn:microsoft.com/office/officeart/2005/8/layout/vList2"/>
    <dgm:cxn modelId="{E99F63A1-635C-4CAF-BB26-778B77D57193}" type="presParOf" srcId="{EB10EF3D-51C8-45FF-9D78-68E1EA2740C3}" destId="{725B8C0E-9082-4E9C-A529-531486377F58}" srcOrd="2" destOrd="0" presId="urn:microsoft.com/office/officeart/2005/8/layout/vList2"/>
    <dgm:cxn modelId="{67EB8795-E111-4575-A510-66A9F331F13E}" type="presParOf" srcId="{EB10EF3D-51C8-45FF-9D78-68E1EA2740C3}" destId="{9A52713C-4AF8-4C51-BEB5-82DD03528CD8}" srcOrd="3" destOrd="0" presId="urn:microsoft.com/office/officeart/2005/8/layout/vList2"/>
    <dgm:cxn modelId="{B0B68AC4-AD39-4B60-B920-C18F732EA887}" type="presParOf" srcId="{EB10EF3D-51C8-45FF-9D78-68E1EA2740C3}" destId="{127D5E5D-12FB-4D75-B400-A3CB5E635AAC}" srcOrd="4" destOrd="0" presId="urn:microsoft.com/office/officeart/2005/8/layout/vList2"/>
    <dgm:cxn modelId="{7EBBB1B2-4829-4EC1-AC4B-04BA37247999}" type="presParOf" srcId="{EB10EF3D-51C8-45FF-9D78-68E1EA2740C3}" destId="{C7703706-C9DF-4D49-850B-2FC97CB1A9D9}" srcOrd="5" destOrd="0" presId="urn:microsoft.com/office/officeart/2005/8/layout/vList2"/>
    <dgm:cxn modelId="{103CCCF2-6C62-4CEE-AFE7-8F2CB5B4F75D}" type="presParOf" srcId="{EB10EF3D-51C8-45FF-9D78-68E1EA2740C3}" destId="{C1B238D7-91F1-4997-B178-5F8F68B46872}" srcOrd="6" destOrd="0" presId="urn:microsoft.com/office/officeart/2005/8/layout/vList2"/>
    <dgm:cxn modelId="{0A1D3DC6-8329-4164-A33B-418E9BC0DE03}" type="presParOf" srcId="{EB10EF3D-51C8-45FF-9D78-68E1EA2740C3}" destId="{EC37C522-84FB-4B3F-B09B-F980E12A1416}" srcOrd="7" destOrd="0" presId="urn:microsoft.com/office/officeart/2005/8/layout/vList2"/>
    <dgm:cxn modelId="{95F4B3DE-3336-49E1-98C8-376A1596BFE8}" type="presParOf" srcId="{EB10EF3D-51C8-45FF-9D78-68E1EA2740C3}" destId="{95705DF5-2243-4E38-8FEA-0E0A5DA561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D279B-427B-4F3A-9E91-ED14FEEF58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EA668EE-4973-449F-BFA2-153AAA6CABA0}">
      <dgm:prSet/>
      <dgm:spPr/>
      <dgm:t>
        <a:bodyPr/>
        <a:lstStyle/>
        <a:p>
          <a:r>
            <a:rPr lang="en-GB" b="0" i="0"/>
            <a:t>negative psychosocial impact</a:t>
          </a:r>
          <a:endParaRPr lang="en-US"/>
        </a:p>
      </dgm:t>
    </dgm:pt>
    <dgm:pt modelId="{3B9B85D7-CA93-4CC2-83A0-C51AAB886CAB}" type="parTrans" cxnId="{5110F0A0-40D1-4F1D-9832-EC054CF7A9F2}">
      <dgm:prSet/>
      <dgm:spPr/>
      <dgm:t>
        <a:bodyPr/>
        <a:lstStyle/>
        <a:p>
          <a:endParaRPr lang="en-US"/>
        </a:p>
      </dgm:t>
    </dgm:pt>
    <dgm:pt modelId="{61593430-979D-4176-ABEB-D00FE7A71C5A}" type="sibTrans" cxnId="{5110F0A0-40D1-4F1D-9832-EC054CF7A9F2}">
      <dgm:prSet/>
      <dgm:spPr/>
      <dgm:t>
        <a:bodyPr/>
        <a:lstStyle/>
        <a:p>
          <a:endParaRPr lang="en-US"/>
        </a:p>
      </dgm:t>
    </dgm:pt>
    <dgm:pt modelId="{D828BCC4-5B27-44A7-8F71-0737D5FD74C7}">
      <dgm:prSet/>
      <dgm:spPr/>
      <dgm:t>
        <a:bodyPr/>
        <a:lstStyle/>
        <a:p>
          <a:r>
            <a:rPr lang="en-GB" b="0" i="0"/>
            <a:t>toxic megacolon and bowel obstruction</a:t>
          </a:r>
          <a:endParaRPr lang="en-US"/>
        </a:p>
      </dgm:t>
    </dgm:pt>
    <dgm:pt modelId="{ECAF203D-3A08-46CD-BCFB-08A706B62ACF}" type="parTrans" cxnId="{8F5B68E4-D4BB-4528-B7ED-FA50325E2841}">
      <dgm:prSet/>
      <dgm:spPr/>
      <dgm:t>
        <a:bodyPr/>
        <a:lstStyle/>
        <a:p>
          <a:endParaRPr lang="en-US"/>
        </a:p>
      </dgm:t>
    </dgm:pt>
    <dgm:pt modelId="{02417204-BE1A-4D3B-AF56-10FD1C323DFA}" type="sibTrans" cxnId="{8F5B68E4-D4BB-4528-B7ED-FA50325E2841}">
      <dgm:prSet/>
      <dgm:spPr/>
      <dgm:t>
        <a:bodyPr/>
        <a:lstStyle/>
        <a:p>
          <a:endParaRPr lang="en-US"/>
        </a:p>
      </dgm:t>
    </dgm:pt>
    <dgm:pt modelId="{9991E000-0152-445F-9F51-0A93E6321237}">
      <dgm:prSet/>
      <dgm:spPr/>
      <dgm:t>
        <a:bodyPr/>
        <a:lstStyle/>
        <a:p>
          <a:r>
            <a:rPr lang="en-GB" b="0" i="0" dirty="0"/>
            <a:t>anaemia</a:t>
          </a:r>
          <a:endParaRPr lang="en-US" dirty="0"/>
        </a:p>
      </dgm:t>
    </dgm:pt>
    <dgm:pt modelId="{8FBCD58C-1AB7-4A6A-B830-EC41A3155537}" type="parTrans" cxnId="{582F0F01-4FEE-4A90-AB5A-981989804123}">
      <dgm:prSet/>
      <dgm:spPr/>
      <dgm:t>
        <a:bodyPr/>
        <a:lstStyle/>
        <a:p>
          <a:endParaRPr lang="en-US"/>
        </a:p>
      </dgm:t>
    </dgm:pt>
    <dgm:pt modelId="{1A533FBB-5769-4E86-9FD5-C69A2AAA182A}" type="sibTrans" cxnId="{582F0F01-4FEE-4A90-AB5A-981989804123}">
      <dgm:prSet/>
      <dgm:spPr/>
      <dgm:t>
        <a:bodyPr/>
        <a:lstStyle/>
        <a:p>
          <a:endParaRPr lang="en-US"/>
        </a:p>
      </dgm:t>
    </dgm:pt>
    <dgm:pt modelId="{9FF18311-E875-4615-9AF6-ABCB98687DD6}">
      <dgm:prSet/>
      <dgm:spPr/>
      <dgm:t>
        <a:bodyPr/>
        <a:lstStyle/>
        <a:p>
          <a:r>
            <a:rPr lang="en-GB" b="0" i="0" dirty="0"/>
            <a:t>malnutrition</a:t>
          </a:r>
          <a:endParaRPr lang="en-US" dirty="0"/>
        </a:p>
      </dgm:t>
    </dgm:pt>
    <dgm:pt modelId="{1AF0958C-22F6-48A4-981D-56E42E14DD32}" type="parTrans" cxnId="{2E13B226-F4C3-424D-8554-173C1F739322}">
      <dgm:prSet/>
      <dgm:spPr/>
      <dgm:t>
        <a:bodyPr/>
        <a:lstStyle/>
        <a:p>
          <a:endParaRPr lang="en-US"/>
        </a:p>
      </dgm:t>
    </dgm:pt>
    <dgm:pt modelId="{CDA3A269-EF9A-4E0A-B782-7F921CE467C4}" type="sibTrans" cxnId="{2E13B226-F4C3-424D-8554-173C1F739322}">
      <dgm:prSet/>
      <dgm:spPr/>
      <dgm:t>
        <a:bodyPr/>
        <a:lstStyle/>
        <a:p>
          <a:endParaRPr lang="en-US"/>
        </a:p>
      </dgm:t>
    </dgm:pt>
    <dgm:pt modelId="{268CE62A-CC63-4EB4-BF50-78D03906C4F5}">
      <dgm:prSet/>
      <dgm:spPr/>
      <dgm:t>
        <a:bodyPr/>
        <a:lstStyle/>
        <a:p>
          <a:r>
            <a:rPr lang="en-GB" b="0" i="0"/>
            <a:t>growth failure</a:t>
          </a:r>
          <a:endParaRPr lang="en-US"/>
        </a:p>
      </dgm:t>
    </dgm:pt>
    <dgm:pt modelId="{907ABFA4-02D7-4666-8424-989E075CFAE2}" type="parTrans" cxnId="{03DDDC5C-166E-430C-9D1B-C5E4C7715F5F}">
      <dgm:prSet/>
      <dgm:spPr/>
      <dgm:t>
        <a:bodyPr/>
        <a:lstStyle/>
        <a:p>
          <a:endParaRPr lang="en-US"/>
        </a:p>
      </dgm:t>
    </dgm:pt>
    <dgm:pt modelId="{54A31ED4-5099-41DD-84A3-EC1C010B9FE4}" type="sibTrans" cxnId="{03DDDC5C-166E-430C-9D1B-C5E4C7715F5F}">
      <dgm:prSet/>
      <dgm:spPr/>
      <dgm:t>
        <a:bodyPr/>
        <a:lstStyle/>
        <a:p>
          <a:endParaRPr lang="en-US"/>
        </a:p>
      </dgm:t>
    </dgm:pt>
    <dgm:pt modelId="{0E4187CE-DA38-43AB-B1A0-41A85F0678F0}">
      <dgm:prSet/>
      <dgm:spPr/>
      <dgm:t>
        <a:bodyPr/>
        <a:lstStyle/>
        <a:p>
          <a:r>
            <a:rPr lang="en-GB" b="0" i="0" dirty="0"/>
            <a:t>colorectal cancer</a:t>
          </a:r>
          <a:r>
            <a:rPr lang="en-GB" dirty="0"/>
            <a:t/>
          </a:r>
          <a:br>
            <a:rPr lang="en-GB" dirty="0"/>
          </a:br>
          <a:endParaRPr lang="en-US" dirty="0"/>
        </a:p>
      </dgm:t>
    </dgm:pt>
    <dgm:pt modelId="{12446776-5854-4701-8062-9BD9B6A104E4}" type="parTrans" cxnId="{D9FE1948-CCD2-49E1-93D8-72DC2FE73ECF}">
      <dgm:prSet/>
      <dgm:spPr/>
      <dgm:t>
        <a:bodyPr/>
        <a:lstStyle/>
        <a:p>
          <a:endParaRPr lang="en-US"/>
        </a:p>
      </dgm:t>
    </dgm:pt>
    <dgm:pt modelId="{D162099F-FE27-4B7A-9F54-258117CA5460}" type="sibTrans" cxnId="{D9FE1948-CCD2-49E1-93D8-72DC2FE73ECF}">
      <dgm:prSet/>
      <dgm:spPr/>
      <dgm:t>
        <a:bodyPr/>
        <a:lstStyle/>
        <a:p>
          <a:endParaRPr lang="en-US"/>
        </a:p>
      </dgm:t>
    </dgm:pt>
    <dgm:pt modelId="{97AB18C9-32BA-4142-AD45-8648E37A6062}" type="pres">
      <dgm:prSet presAssocID="{361D279B-427B-4F3A-9E91-ED14FEEF5810}" presName="linear" presStyleCnt="0">
        <dgm:presLayoutVars>
          <dgm:animLvl val="lvl"/>
          <dgm:resizeHandles val="exact"/>
        </dgm:presLayoutVars>
      </dgm:prSet>
      <dgm:spPr/>
      <dgm:t>
        <a:bodyPr/>
        <a:lstStyle/>
        <a:p>
          <a:endParaRPr lang="en-US"/>
        </a:p>
      </dgm:t>
    </dgm:pt>
    <dgm:pt modelId="{89018C75-F79B-426D-8E52-195C564E2A71}" type="pres">
      <dgm:prSet presAssocID="{CEA668EE-4973-449F-BFA2-153AAA6CABA0}" presName="parentText" presStyleLbl="node1" presStyleIdx="0" presStyleCnt="6">
        <dgm:presLayoutVars>
          <dgm:chMax val="0"/>
          <dgm:bulletEnabled val="1"/>
        </dgm:presLayoutVars>
      </dgm:prSet>
      <dgm:spPr/>
      <dgm:t>
        <a:bodyPr/>
        <a:lstStyle/>
        <a:p>
          <a:endParaRPr lang="en-US"/>
        </a:p>
      </dgm:t>
    </dgm:pt>
    <dgm:pt modelId="{FCFB2391-F8B7-40FD-B9F5-0E3B4932803D}" type="pres">
      <dgm:prSet presAssocID="{61593430-979D-4176-ABEB-D00FE7A71C5A}" presName="spacer" presStyleCnt="0"/>
      <dgm:spPr/>
    </dgm:pt>
    <dgm:pt modelId="{B931CDA7-5541-4F15-8A3C-A8F06B845EC1}" type="pres">
      <dgm:prSet presAssocID="{D828BCC4-5B27-44A7-8F71-0737D5FD74C7}" presName="parentText" presStyleLbl="node1" presStyleIdx="1" presStyleCnt="6">
        <dgm:presLayoutVars>
          <dgm:chMax val="0"/>
          <dgm:bulletEnabled val="1"/>
        </dgm:presLayoutVars>
      </dgm:prSet>
      <dgm:spPr/>
      <dgm:t>
        <a:bodyPr/>
        <a:lstStyle/>
        <a:p>
          <a:endParaRPr lang="en-US"/>
        </a:p>
      </dgm:t>
    </dgm:pt>
    <dgm:pt modelId="{5702E8F2-6D1B-44F4-B22B-D857C8D41350}" type="pres">
      <dgm:prSet presAssocID="{02417204-BE1A-4D3B-AF56-10FD1C323DFA}" presName="spacer" presStyleCnt="0"/>
      <dgm:spPr/>
    </dgm:pt>
    <dgm:pt modelId="{0F27FD35-70E5-4B20-A38C-BFAED9C5A082}" type="pres">
      <dgm:prSet presAssocID="{9991E000-0152-445F-9F51-0A93E6321237}" presName="parentText" presStyleLbl="node1" presStyleIdx="2" presStyleCnt="6">
        <dgm:presLayoutVars>
          <dgm:chMax val="0"/>
          <dgm:bulletEnabled val="1"/>
        </dgm:presLayoutVars>
      </dgm:prSet>
      <dgm:spPr/>
      <dgm:t>
        <a:bodyPr/>
        <a:lstStyle/>
        <a:p>
          <a:endParaRPr lang="en-US"/>
        </a:p>
      </dgm:t>
    </dgm:pt>
    <dgm:pt modelId="{7C9D379D-6B37-4136-8428-7ECD60144933}" type="pres">
      <dgm:prSet presAssocID="{1A533FBB-5769-4E86-9FD5-C69A2AAA182A}" presName="spacer" presStyleCnt="0"/>
      <dgm:spPr/>
    </dgm:pt>
    <dgm:pt modelId="{B1D2EBE6-7CDC-4F03-9D00-1814430979EC}" type="pres">
      <dgm:prSet presAssocID="{9FF18311-E875-4615-9AF6-ABCB98687DD6}" presName="parentText" presStyleLbl="node1" presStyleIdx="3" presStyleCnt="6">
        <dgm:presLayoutVars>
          <dgm:chMax val="0"/>
          <dgm:bulletEnabled val="1"/>
        </dgm:presLayoutVars>
      </dgm:prSet>
      <dgm:spPr/>
      <dgm:t>
        <a:bodyPr/>
        <a:lstStyle/>
        <a:p>
          <a:endParaRPr lang="en-US"/>
        </a:p>
      </dgm:t>
    </dgm:pt>
    <dgm:pt modelId="{DFDE4159-FFEF-4C6A-B1DA-4218E5514554}" type="pres">
      <dgm:prSet presAssocID="{CDA3A269-EF9A-4E0A-B782-7F921CE467C4}" presName="spacer" presStyleCnt="0"/>
      <dgm:spPr/>
    </dgm:pt>
    <dgm:pt modelId="{7854D942-8811-44CD-B8EE-1FF466D8324D}" type="pres">
      <dgm:prSet presAssocID="{268CE62A-CC63-4EB4-BF50-78D03906C4F5}" presName="parentText" presStyleLbl="node1" presStyleIdx="4" presStyleCnt="6">
        <dgm:presLayoutVars>
          <dgm:chMax val="0"/>
          <dgm:bulletEnabled val="1"/>
        </dgm:presLayoutVars>
      </dgm:prSet>
      <dgm:spPr/>
      <dgm:t>
        <a:bodyPr/>
        <a:lstStyle/>
        <a:p>
          <a:endParaRPr lang="en-US"/>
        </a:p>
      </dgm:t>
    </dgm:pt>
    <dgm:pt modelId="{415D6CB1-4C23-4A77-A224-B01730D03400}" type="pres">
      <dgm:prSet presAssocID="{54A31ED4-5099-41DD-84A3-EC1C010B9FE4}" presName="spacer" presStyleCnt="0"/>
      <dgm:spPr/>
    </dgm:pt>
    <dgm:pt modelId="{00FB8948-234B-493D-A5F8-E0A54FEE2CD7}" type="pres">
      <dgm:prSet presAssocID="{0E4187CE-DA38-43AB-B1A0-41A85F0678F0}" presName="parentText" presStyleLbl="node1" presStyleIdx="5" presStyleCnt="6">
        <dgm:presLayoutVars>
          <dgm:chMax val="0"/>
          <dgm:bulletEnabled val="1"/>
        </dgm:presLayoutVars>
      </dgm:prSet>
      <dgm:spPr/>
      <dgm:t>
        <a:bodyPr/>
        <a:lstStyle/>
        <a:p>
          <a:endParaRPr lang="en-US"/>
        </a:p>
      </dgm:t>
    </dgm:pt>
  </dgm:ptLst>
  <dgm:cxnLst>
    <dgm:cxn modelId="{4C1FA306-055F-44A7-ADE2-9FB2CF8ECA9B}" type="presOf" srcId="{9FF18311-E875-4615-9AF6-ABCB98687DD6}" destId="{B1D2EBE6-7CDC-4F03-9D00-1814430979EC}" srcOrd="0" destOrd="0" presId="urn:microsoft.com/office/officeart/2005/8/layout/vList2"/>
    <dgm:cxn modelId="{8F5B68E4-D4BB-4528-B7ED-FA50325E2841}" srcId="{361D279B-427B-4F3A-9E91-ED14FEEF5810}" destId="{D828BCC4-5B27-44A7-8F71-0737D5FD74C7}" srcOrd="1" destOrd="0" parTransId="{ECAF203D-3A08-46CD-BCFB-08A706B62ACF}" sibTransId="{02417204-BE1A-4D3B-AF56-10FD1C323DFA}"/>
    <dgm:cxn modelId="{582F0F01-4FEE-4A90-AB5A-981989804123}" srcId="{361D279B-427B-4F3A-9E91-ED14FEEF5810}" destId="{9991E000-0152-445F-9F51-0A93E6321237}" srcOrd="2" destOrd="0" parTransId="{8FBCD58C-1AB7-4A6A-B830-EC41A3155537}" sibTransId="{1A533FBB-5769-4E86-9FD5-C69A2AAA182A}"/>
    <dgm:cxn modelId="{133523C5-9E31-4359-9078-7510E0D07236}" type="presOf" srcId="{CEA668EE-4973-449F-BFA2-153AAA6CABA0}" destId="{89018C75-F79B-426D-8E52-195C564E2A71}" srcOrd="0" destOrd="0" presId="urn:microsoft.com/office/officeart/2005/8/layout/vList2"/>
    <dgm:cxn modelId="{A6D10DE9-4C4D-44D7-BD91-C496EE141EAE}" type="presOf" srcId="{0E4187CE-DA38-43AB-B1A0-41A85F0678F0}" destId="{00FB8948-234B-493D-A5F8-E0A54FEE2CD7}" srcOrd="0" destOrd="0" presId="urn:microsoft.com/office/officeart/2005/8/layout/vList2"/>
    <dgm:cxn modelId="{852D043C-E46F-44F1-861F-75325B768C09}" type="presOf" srcId="{268CE62A-CC63-4EB4-BF50-78D03906C4F5}" destId="{7854D942-8811-44CD-B8EE-1FF466D8324D}" srcOrd="0" destOrd="0" presId="urn:microsoft.com/office/officeart/2005/8/layout/vList2"/>
    <dgm:cxn modelId="{30870F7A-105C-4495-A984-7AF5939E87BE}" type="presOf" srcId="{361D279B-427B-4F3A-9E91-ED14FEEF5810}" destId="{97AB18C9-32BA-4142-AD45-8648E37A6062}" srcOrd="0" destOrd="0" presId="urn:microsoft.com/office/officeart/2005/8/layout/vList2"/>
    <dgm:cxn modelId="{D9FE1948-CCD2-49E1-93D8-72DC2FE73ECF}" srcId="{361D279B-427B-4F3A-9E91-ED14FEEF5810}" destId="{0E4187CE-DA38-43AB-B1A0-41A85F0678F0}" srcOrd="5" destOrd="0" parTransId="{12446776-5854-4701-8062-9BD9B6A104E4}" sibTransId="{D162099F-FE27-4B7A-9F54-258117CA5460}"/>
    <dgm:cxn modelId="{2E13B226-F4C3-424D-8554-173C1F739322}" srcId="{361D279B-427B-4F3A-9E91-ED14FEEF5810}" destId="{9FF18311-E875-4615-9AF6-ABCB98687DD6}" srcOrd="3" destOrd="0" parTransId="{1AF0958C-22F6-48A4-981D-56E42E14DD32}" sibTransId="{CDA3A269-EF9A-4E0A-B782-7F921CE467C4}"/>
    <dgm:cxn modelId="{F5AD6F43-4CF3-4361-88FB-C461D5E230EB}" type="presOf" srcId="{D828BCC4-5B27-44A7-8F71-0737D5FD74C7}" destId="{B931CDA7-5541-4F15-8A3C-A8F06B845EC1}" srcOrd="0" destOrd="0" presId="urn:microsoft.com/office/officeart/2005/8/layout/vList2"/>
    <dgm:cxn modelId="{03DDDC5C-166E-430C-9D1B-C5E4C7715F5F}" srcId="{361D279B-427B-4F3A-9E91-ED14FEEF5810}" destId="{268CE62A-CC63-4EB4-BF50-78D03906C4F5}" srcOrd="4" destOrd="0" parTransId="{907ABFA4-02D7-4666-8424-989E075CFAE2}" sibTransId="{54A31ED4-5099-41DD-84A3-EC1C010B9FE4}"/>
    <dgm:cxn modelId="{31D6D1A7-DFA5-4085-A153-BF33427C9CB1}" type="presOf" srcId="{9991E000-0152-445F-9F51-0A93E6321237}" destId="{0F27FD35-70E5-4B20-A38C-BFAED9C5A082}" srcOrd="0" destOrd="0" presId="urn:microsoft.com/office/officeart/2005/8/layout/vList2"/>
    <dgm:cxn modelId="{5110F0A0-40D1-4F1D-9832-EC054CF7A9F2}" srcId="{361D279B-427B-4F3A-9E91-ED14FEEF5810}" destId="{CEA668EE-4973-449F-BFA2-153AAA6CABA0}" srcOrd="0" destOrd="0" parTransId="{3B9B85D7-CA93-4CC2-83A0-C51AAB886CAB}" sibTransId="{61593430-979D-4176-ABEB-D00FE7A71C5A}"/>
    <dgm:cxn modelId="{43762ADB-970B-44F8-81F6-056E6224634C}" type="presParOf" srcId="{97AB18C9-32BA-4142-AD45-8648E37A6062}" destId="{89018C75-F79B-426D-8E52-195C564E2A71}" srcOrd="0" destOrd="0" presId="urn:microsoft.com/office/officeart/2005/8/layout/vList2"/>
    <dgm:cxn modelId="{EB686C18-1780-418C-A619-E43E64858F6A}" type="presParOf" srcId="{97AB18C9-32BA-4142-AD45-8648E37A6062}" destId="{FCFB2391-F8B7-40FD-B9F5-0E3B4932803D}" srcOrd="1" destOrd="0" presId="urn:microsoft.com/office/officeart/2005/8/layout/vList2"/>
    <dgm:cxn modelId="{0B4EEBF5-E587-4122-832E-25F70753983E}" type="presParOf" srcId="{97AB18C9-32BA-4142-AD45-8648E37A6062}" destId="{B931CDA7-5541-4F15-8A3C-A8F06B845EC1}" srcOrd="2" destOrd="0" presId="urn:microsoft.com/office/officeart/2005/8/layout/vList2"/>
    <dgm:cxn modelId="{0DE863D4-0F76-4DE3-B635-E43FE1647202}" type="presParOf" srcId="{97AB18C9-32BA-4142-AD45-8648E37A6062}" destId="{5702E8F2-6D1B-44F4-B22B-D857C8D41350}" srcOrd="3" destOrd="0" presId="urn:microsoft.com/office/officeart/2005/8/layout/vList2"/>
    <dgm:cxn modelId="{C8BFEF61-BA7C-4880-AEF5-46E6D12144E0}" type="presParOf" srcId="{97AB18C9-32BA-4142-AD45-8648E37A6062}" destId="{0F27FD35-70E5-4B20-A38C-BFAED9C5A082}" srcOrd="4" destOrd="0" presId="urn:microsoft.com/office/officeart/2005/8/layout/vList2"/>
    <dgm:cxn modelId="{B87137F0-B9D9-46C3-8075-E51C1F34A1F5}" type="presParOf" srcId="{97AB18C9-32BA-4142-AD45-8648E37A6062}" destId="{7C9D379D-6B37-4136-8428-7ECD60144933}" srcOrd="5" destOrd="0" presId="urn:microsoft.com/office/officeart/2005/8/layout/vList2"/>
    <dgm:cxn modelId="{8FCB10EB-0D25-42E5-990D-02A0CDA4FC54}" type="presParOf" srcId="{97AB18C9-32BA-4142-AD45-8648E37A6062}" destId="{B1D2EBE6-7CDC-4F03-9D00-1814430979EC}" srcOrd="6" destOrd="0" presId="urn:microsoft.com/office/officeart/2005/8/layout/vList2"/>
    <dgm:cxn modelId="{0D8C48B9-D90E-479B-9293-4470BF95DE81}" type="presParOf" srcId="{97AB18C9-32BA-4142-AD45-8648E37A6062}" destId="{DFDE4159-FFEF-4C6A-B1DA-4218E5514554}" srcOrd="7" destOrd="0" presId="urn:microsoft.com/office/officeart/2005/8/layout/vList2"/>
    <dgm:cxn modelId="{1A8507B9-2707-49D4-AD9D-FE20299D051B}" type="presParOf" srcId="{97AB18C9-32BA-4142-AD45-8648E37A6062}" destId="{7854D942-8811-44CD-B8EE-1FF466D8324D}" srcOrd="8" destOrd="0" presId="urn:microsoft.com/office/officeart/2005/8/layout/vList2"/>
    <dgm:cxn modelId="{220FDAB2-7C0C-471E-9F90-D46C383E930B}" type="presParOf" srcId="{97AB18C9-32BA-4142-AD45-8648E37A6062}" destId="{415D6CB1-4C23-4A77-A224-B01730D03400}" srcOrd="9" destOrd="0" presId="urn:microsoft.com/office/officeart/2005/8/layout/vList2"/>
    <dgm:cxn modelId="{F3A1B866-458C-4852-8A4E-4F1EEF0B9E4F}" type="presParOf" srcId="{97AB18C9-32BA-4142-AD45-8648E37A6062}" destId="{00FB8948-234B-493D-A5F8-E0A54FEE2CD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BC8A5-77E7-48FF-B33D-D89BF4B6C5F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2D0E03C-388C-4D8A-8708-097E128A88BE}">
      <dgm:prSet/>
      <dgm:spPr/>
      <dgm:t>
        <a:bodyPr/>
        <a:lstStyle/>
        <a:p>
          <a:r>
            <a:rPr lang="en-GB" b="0" i="0" dirty="0"/>
            <a:t>Bloody diarrhoea persisting for more than 6 weeks, or rectal bleeding, if malignancy is not suspected</a:t>
          </a:r>
          <a:endParaRPr lang="en-US" dirty="0"/>
        </a:p>
      </dgm:t>
    </dgm:pt>
    <dgm:pt modelId="{DBE2D715-0B2A-4B49-BC0E-2BF5B0A40816}" type="parTrans" cxnId="{0EFBEB58-7DA0-42DC-8710-15D8EBE41B88}">
      <dgm:prSet/>
      <dgm:spPr/>
      <dgm:t>
        <a:bodyPr/>
        <a:lstStyle/>
        <a:p>
          <a:endParaRPr lang="en-US"/>
        </a:p>
      </dgm:t>
    </dgm:pt>
    <dgm:pt modelId="{2B597145-4A13-4B1C-AC7C-D467071D7F86}" type="sibTrans" cxnId="{0EFBEB58-7DA0-42DC-8710-15D8EBE41B88}">
      <dgm:prSet/>
      <dgm:spPr/>
      <dgm:t>
        <a:bodyPr/>
        <a:lstStyle/>
        <a:p>
          <a:endParaRPr lang="en-US"/>
        </a:p>
      </dgm:t>
    </dgm:pt>
    <dgm:pt modelId="{12C3586A-A829-4BB7-8BF3-AC88AFFE5252}">
      <dgm:prSet/>
      <dgm:spPr/>
      <dgm:t>
        <a:bodyPr/>
        <a:lstStyle/>
        <a:p>
          <a:r>
            <a:rPr lang="en-GB" b="0" i="0" dirty="0"/>
            <a:t>Faecal urgency and/or incontinence</a:t>
          </a:r>
          <a:endParaRPr lang="en-US" dirty="0"/>
        </a:p>
      </dgm:t>
    </dgm:pt>
    <dgm:pt modelId="{23BE1FE9-FA4E-43E8-AA99-C61FFC94DFAF}" type="parTrans" cxnId="{AD74829B-2252-4C8C-9464-DF2A4A8B6DF6}">
      <dgm:prSet/>
      <dgm:spPr/>
      <dgm:t>
        <a:bodyPr/>
        <a:lstStyle/>
        <a:p>
          <a:endParaRPr lang="en-US"/>
        </a:p>
      </dgm:t>
    </dgm:pt>
    <dgm:pt modelId="{29FF6783-27AD-42D6-907B-9320CDCB4BC4}" type="sibTrans" cxnId="{AD74829B-2252-4C8C-9464-DF2A4A8B6DF6}">
      <dgm:prSet/>
      <dgm:spPr/>
      <dgm:t>
        <a:bodyPr/>
        <a:lstStyle/>
        <a:p>
          <a:endParaRPr lang="en-US"/>
        </a:p>
      </dgm:t>
    </dgm:pt>
    <dgm:pt modelId="{638022AE-ED66-453E-BA51-DB4635E0B0A8}">
      <dgm:prSet/>
      <dgm:spPr/>
      <dgm:t>
        <a:bodyPr/>
        <a:lstStyle/>
        <a:p>
          <a:r>
            <a:rPr lang="en-GB" b="0" i="0" dirty="0"/>
            <a:t>Nocturnal defecation</a:t>
          </a:r>
          <a:endParaRPr lang="en-US" dirty="0"/>
        </a:p>
      </dgm:t>
    </dgm:pt>
    <dgm:pt modelId="{411FE438-E7BB-4E51-B0B3-8523BD4AC07C}" type="parTrans" cxnId="{BE9EC4F6-A018-4315-89B6-93656E3B49F5}">
      <dgm:prSet/>
      <dgm:spPr/>
      <dgm:t>
        <a:bodyPr/>
        <a:lstStyle/>
        <a:p>
          <a:endParaRPr lang="en-US"/>
        </a:p>
      </dgm:t>
    </dgm:pt>
    <dgm:pt modelId="{929301E4-D82B-4B6F-B49B-CCC769D70E2E}" type="sibTrans" cxnId="{BE9EC4F6-A018-4315-89B6-93656E3B49F5}">
      <dgm:prSet/>
      <dgm:spPr/>
      <dgm:t>
        <a:bodyPr/>
        <a:lstStyle/>
        <a:p>
          <a:endParaRPr lang="en-US"/>
        </a:p>
      </dgm:t>
    </dgm:pt>
    <dgm:pt modelId="{57F0974A-9952-4803-80CC-DDC129862189}">
      <dgm:prSet/>
      <dgm:spPr/>
      <dgm:t>
        <a:bodyPr/>
        <a:lstStyle/>
        <a:p>
          <a:r>
            <a:rPr lang="en-GB" b="0" i="0" dirty="0"/>
            <a:t>Tenesmus (a persistent, painful urge to pass stool even when the rectum is empty)</a:t>
          </a:r>
          <a:endParaRPr lang="en-US" dirty="0"/>
        </a:p>
      </dgm:t>
    </dgm:pt>
    <dgm:pt modelId="{2D3F9EC1-0AB0-435A-8833-8CC30949C00B}" type="parTrans" cxnId="{825F4B3F-92B4-4F68-BE0F-DF582105D53A}">
      <dgm:prSet/>
      <dgm:spPr/>
      <dgm:t>
        <a:bodyPr/>
        <a:lstStyle/>
        <a:p>
          <a:endParaRPr lang="en-US"/>
        </a:p>
      </dgm:t>
    </dgm:pt>
    <dgm:pt modelId="{11AEF9D1-5540-4A6D-9F1F-5A3AF121EE45}" type="sibTrans" cxnId="{825F4B3F-92B4-4F68-BE0F-DF582105D53A}">
      <dgm:prSet/>
      <dgm:spPr/>
      <dgm:t>
        <a:bodyPr/>
        <a:lstStyle/>
        <a:p>
          <a:endParaRPr lang="en-US"/>
        </a:p>
      </dgm:t>
    </dgm:pt>
    <dgm:pt modelId="{1AF655A8-78CA-4FF2-A10C-1408A73809EA}">
      <dgm:prSet/>
      <dgm:spPr/>
      <dgm:t>
        <a:bodyPr/>
        <a:lstStyle/>
        <a:p>
          <a:r>
            <a:rPr lang="en-GB" b="0" i="0" dirty="0"/>
            <a:t>Abdominal pain, particularly in the left lower quadrant</a:t>
          </a:r>
          <a:endParaRPr lang="en-US" dirty="0"/>
        </a:p>
      </dgm:t>
    </dgm:pt>
    <dgm:pt modelId="{161DDD40-EC1B-4943-A612-BCCA0D8151A8}" type="parTrans" cxnId="{A797CC9F-4B8B-457F-810F-821BC505A1C5}">
      <dgm:prSet/>
      <dgm:spPr/>
      <dgm:t>
        <a:bodyPr/>
        <a:lstStyle/>
        <a:p>
          <a:endParaRPr lang="en-US"/>
        </a:p>
      </dgm:t>
    </dgm:pt>
    <dgm:pt modelId="{6F7DBE52-1069-45F4-B299-D59EB38DAE3A}" type="sibTrans" cxnId="{A797CC9F-4B8B-457F-810F-821BC505A1C5}">
      <dgm:prSet/>
      <dgm:spPr/>
      <dgm:t>
        <a:bodyPr/>
        <a:lstStyle/>
        <a:p>
          <a:endParaRPr lang="en-US"/>
        </a:p>
      </dgm:t>
    </dgm:pt>
    <dgm:pt modelId="{3C935B26-B2F9-4CFC-B3DA-C6F8DDB245D9}">
      <dgm:prSet/>
      <dgm:spPr/>
      <dgm:t>
        <a:bodyPr/>
        <a:lstStyle/>
        <a:p>
          <a:r>
            <a:rPr lang="en-GB" b="0" i="0" dirty="0"/>
            <a:t>Pre-defecation pain, which is relieved on passage of stool</a:t>
          </a:r>
          <a:endParaRPr lang="en-US" dirty="0"/>
        </a:p>
      </dgm:t>
    </dgm:pt>
    <dgm:pt modelId="{20BDC72E-7164-428A-B4FC-DF0AF8B8C805}" type="parTrans" cxnId="{9AC06412-6FFF-4A40-85A9-CD65A4EBFFCA}">
      <dgm:prSet/>
      <dgm:spPr/>
      <dgm:t>
        <a:bodyPr/>
        <a:lstStyle/>
        <a:p>
          <a:endParaRPr lang="en-US"/>
        </a:p>
      </dgm:t>
    </dgm:pt>
    <dgm:pt modelId="{CDB617A0-A36D-4875-8E64-E21FF4E3193D}" type="sibTrans" cxnId="{9AC06412-6FFF-4A40-85A9-CD65A4EBFFCA}">
      <dgm:prSet/>
      <dgm:spPr/>
      <dgm:t>
        <a:bodyPr/>
        <a:lstStyle/>
        <a:p>
          <a:endParaRPr lang="en-US"/>
        </a:p>
      </dgm:t>
    </dgm:pt>
    <dgm:pt modelId="{8B966E4A-30F8-419F-A8A4-A28F1031CC4C}">
      <dgm:prSet/>
      <dgm:spPr/>
      <dgm:t>
        <a:bodyPr/>
        <a:lstStyle/>
        <a:p>
          <a:r>
            <a:rPr lang="en-GB" b="0" i="0" dirty="0"/>
            <a:t>Non-specific symptoms such as fatigue, malaise, anorexia, or fever (may suggest severe disease)</a:t>
          </a:r>
          <a:endParaRPr lang="en-US" dirty="0"/>
        </a:p>
      </dgm:t>
    </dgm:pt>
    <dgm:pt modelId="{9E10AC74-590B-41FF-9C0C-573E052AFCFF}" type="parTrans" cxnId="{9EA68A74-71BD-4636-83AB-08590A6AAF4E}">
      <dgm:prSet/>
      <dgm:spPr/>
      <dgm:t>
        <a:bodyPr/>
        <a:lstStyle/>
        <a:p>
          <a:endParaRPr lang="en-US"/>
        </a:p>
      </dgm:t>
    </dgm:pt>
    <dgm:pt modelId="{94A9F05B-3E20-425E-A0A3-58AA6CA4DFFD}" type="sibTrans" cxnId="{9EA68A74-71BD-4636-83AB-08590A6AAF4E}">
      <dgm:prSet/>
      <dgm:spPr/>
      <dgm:t>
        <a:bodyPr/>
        <a:lstStyle/>
        <a:p>
          <a:endParaRPr lang="en-US"/>
        </a:p>
      </dgm:t>
    </dgm:pt>
    <dgm:pt modelId="{1CF792E8-23C6-4306-86D3-BC430224DF98}">
      <dgm:prSet/>
      <dgm:spPr/>
      <dgm:t>
        <a:bodyPr/>
        <a:lstStyle/>
        <a:p>
          <a:r>
            <a:rPr lang="en-GB" b="0" i="0" dirty="0"/>
            <a:t>Weight loss, faltering growth, or delayed puberty in children</a:t>
          </a:r>
          <a:endParaRPr lang="en-US" dirty="0"/>
        </a:p>
      </dgm:t>
    </dgm:pt>
    <dgm:pt modelId="{93B9A8F3-AAE8-48D8-ABA4-E5DD4935D050}" type="parTrans" cxnId="{3F66EB62-8606-49AD-AFA2-8F0769404699}">
      <dgm:prSet/>
      <dgm:spPr/>
      <dgm:t>
        <a:bodyPr/>
        <a:lstStyle/>
        <a:p>
          <a:endParaRPr lang="en-US"/>
        </a:p>
      </dgm:t>
    </dgm:pt>
    <dgm:pt modelId="{4AB14F3D-00AA-4574-B539-3B12885C6CA9}" type="sibTrans" cxnId="{3F66EB62-8606-49AD-AFA2-8F0769404699}">
      <dgm:prSet/>
      <dgm:spPr/>
      <dgm:t>
        <a:bodyPr/>
        <a:lstStyle/>
        <a:p>
          <a:endParaRPr lang="en-US"/>
        </a:p>
      </dgm:t>
    </dgm:pt>
    <dgm:pt modelId="{96609674-6486-4898-91E5-BCF46D5EC332}">
      <dgm:prSet/>
      <dgm:spPr/>
      <dgm:t>
        <a:bodyPr/>
        <a:lstStyle/>
        <a:p>
          <a:r>
            <a:rPr lang="en-GB" b="0" i="0" dirty="0"/>
            <a:t>An associated family history of inflammatory bowel disease, coeliac disease, or colorectal cancer</a:t>
          </a:r>
          <a:endParaRPr lang="en-US" dirty="0"/>
        </a:p>
      </dgm:t>
    </dgm:pt>
    <dgm:pt modelId="{AB421DB6-AD32-4B7B-A062-A4A378AA313D}" type="parTrans" cxnId="{4596148E-71D2-4A48-B94A-15D464695A28}">
      <dgm:prSet/>
      <dgm:spPr/>
      <dgm:t>
        <a:bodyPr/>
        <a:lstStyle/>
        <a:p>
          <a:endParaRPr lang="en-US"/>
        </a:p>
      </dgm:t>
    </dgm:pt>
    <dgm:pt modelId="{16714264-2D35-4DC2-B802-D980D34DAACE}" type="sibTrans" cxnId="{4596148E-71D2-4A48-B94A-15D464695A28}">
      <dgm:prSet/>
      <dgm:spPr/>
      <dgm:t>
        <a:bodyPr/>
        <a:lstStyle/>
        <a:p>
          <a:endParaRPr lang="en-US"/>
        </a:p>
      </dgm:t>
    </dgm:pt>
    <dgm:pt modelId="{09C5B9CE-14E2-4012-8A18-45F33A0FF829}" type="pres">
      <dgm:prSet presAssocID="{213BC8A5-77E7-48FF-B33D-D89BF4B6C5FA}" presName="linear" presStyleCnt="0">
        <dgm:presLayoutVars>
          <dgm:animLvl val="lvl"/>
          <dgm:resizeHandles val="exact"/>
        </dgm:presLayoutVars>
      </dgm:prSet>
      <dgm:spPr/>
      <dgm:t>
        <a:bodyPr/>
        <a:lstStyle/>
        <a:p>
          <a:endParaRPr lang="en-US"/>
        </a:p>
      </dgm:t>
    </dgm:pt>
    <dgm:pt modelId="{36DD2877-107E-4C56-9E8E-6784EDD6328A}" type="pres">
      <dgm:prSet presAssocID="{02D0E03C-388C-4D8A-8708-097E128A88BE}" presName="parentText" presStyleLbl="node1" presStyleIdx="0" presStyleCnt="9" custLinFactNeighborX="567" custLinFactNeighborY="-19917">
        <dgm:presLayoutVars>
          <dgm:chMax val="0"/>
          <dgm:bulletEnabled val="1"/>
        </dgm:presLayoutVars>
      </dgm:prSet>
      <dgm:spPr/>
      <dgm:t>
        <a:bodyPr/>
        <a:lstStyle/>
        <a:p>
          <a:endParaRPr lang="en-US"/>
        </a:p>
      </dgm:t>
    </dgm:pt>
    <dgm:pt modelId="{E5E9C7FB-7A58-4CFD-B70F-EBC7F76E7121}" type="pres">
      <dgm:prSet presAssocID="{2B597145-4A13-4B1C-AC7C-D467071D7F86}" presName="spacer" presStyleCnt="0"/>
      <dgm:spPr/>
      <dgm:t>
        <a:bodyPr/>
        <a:lstStyle/>
        <a:p>
          <a:endParaRPr lang="en-US"/>
        </a:p>
      </dgm:t>
    </dgm:pt>
    <dgm:pt modelId="{A44C91F9-192A-4842-BF55-AE3F4AA09875}" type="pres">
      <dgm:prSet presAssocID="{12C3586A-A829-4BB7-8BF3-AC88AFFE5252}" presName="parentText" presStyleLbl="node1" presStyleIdx="1" presStyleCnt="9">
        <dgm:presLayoutVars>
          <dgm:chMax val="0"/>
          <dgm:bulletEnabled val="1"/>
        </dgm:presLayoutVars>
      </dgm:prSet>
      <dgm:spPr/>
      <dgm:t>
        <a:bodyPr/>
        <a:lstStyle/>
        <a:p>
          <a:endParaRPr lang="en-US"/>
        </a:p>
      </dgm:t>
    </dgm:pt>
    <dgm:pt modelId="{7B9F19B5-7324-46C6-99D2-BEC68D0F4E44}" type="pres">
      <dgm:prSet presAssocID="{29FF6783-27AD-42D6-907B-9320CDCB4BC4}" presName="spacer" presStyleCnt="0"/>
      <dgm:spPr/>
      <dgm:t>
        <a:bodyPr/>
        <a:lstStyle/>
        <a:p>
          <a:endParaRPr lang="en-US"/>
        </a:p>
      </dgm:t>
    </dgm:pt>
    <dgm:pt modelId="{93CB7B7C-FC78-47D7-89AF-E50659DBDCF3}" type="pres">
      <dgm:prSet presAssocID="{638022AE-ED66-453E-BA51-DB4635E0B0A8}" presName="parentText" presStyleLbl="node1" presStyleIdx="2" presStyleCnt="9">
        <dgm:presLayoutVars>
          <dgm:chMax val="0"/>
          <dgm:bulletEnabled val="1"/>
        </dgm:presLayoutVars>
      </dgm:prSet>
      <dgm:spPr/>
      <dgm:t>
        <a:bodyPr/>
        <a:lstStyle/>
        <a:p>
          <a:endParaRPr lang="en-US"/>
        </a:p>
      </dgm:t>
    </dgm:pt>
    <dgm:pt modelId="{C8189880-787F-4A20-AE7D-D54D72278E3A}" type="pres">
      <dgm:prSet presAssocID="{929301E4-D82B-4B6F-B49B-CCC769D70E2E}" presName="spacer" presStyleCnt="0"/>
      <dgm:spPr/>
      <dgm:t>
        <a:bodyPr/>
        <a:lstStyle/>
        <a:p>
          <a:endParaRPr lang="en-US"/>
        </a:p>
      </dgm:t>
    </dgm:pt>
    <dgm:pt modelId="{40C79800-A657-4A56-A074-FCE327466366}" type="pres">
      <dgm:prSet presAssocID="{57F0974A-9952-4803-80CC-DDC129862189}" presName="parentText" presStyleLbl="node1" presStyleIdx="3" presStyleCnt="9">
        <dgm:presLayoutVars>
          <dgm:chMax val="0"/>
          <dgm:bulletEnabled val="1"/>
        </dgm:presLayoutVars>
      </dgm:prSet>
      <dgm:spPr/>
      <dgm:t>
        <a:bodyPr/>
        <a:lstStyle/>
        <a:p>
          <a:endParaRPr lang="en-US"/>
        </a:p>
      </dgm:t>
    </dgm:pt>
    <dgm:pt modelId="{20EC161D-1093-44FE-A500-C6BE068ACE93}" type="pres">
      <dgm:prSet presAssocID="{11AEF9D1-5540-4A6D-9F1F-5A3AF121EE45}" presName="spacer" presStyleCnt="0"/>
      <dgm:spPr/>
      <dgm:t>
        <a:bodyPr/>
        <a:lstStyle/>
        <a:p>
          <a:endParaRPr lang="en-US"/>
        </a:p>
      </dgm:t>
    </dgm:pt>
    <dgm:pt modelId="{67872234-79C5-428E-8DD8-B07F34257AB0}" type="pres">
      <dgm:prSet presAssocID="{1AF655A8-78CA-4FF2-A10C-1408A73809EA}" presName="parentText" presStyleLbl="node1" presStyleIdx="4" presStyleCnt="9">
        <dgm:presLayoutVars>
          <dgm:chMax val="0"/>
          <dgm:bulletEnabled val="1"/>
        </dgm:presLayoutVars>
      </dgm:prSet>
      <dgm:spPr/>
      <dgm:t>
        <a:bodyPr/>
        <a:lstStyle/>
        <a:p>
          <a:endParaRPr lang="en-US"/>
        </a:p>
      </dgm:t>
    </dgm:pt>
    <dgm:pt modelId="{8600DB95-E16E-4C17-8AAB-189CF73D0DFF}" type="pres">
      <dgm:prSet presAssocID="{6F7DBE52-1069-45F4-B299-D59EB38DAE3A}" presName="spacer" presStyleCnt="0"/>
      <dgm:spPr/>
      <dgm:t>
        <a:bodyPr/>
        <a:lstStyle/>
        <a:p>
          <a:endParaRPr lang="en-US"/>
        </a:p>
      </dgm:t>
    </dgm:pt>
    <dgm:pt modelId="{5B10F0FD-F2FD-45C0-BD51-59249F659552}" type="pres">
      <dgm:prSet presAssocID="{3C935B26-B2F9-4CFC-B3DA-C6F8DDB245D9}" presName="parentText" presStyleLbl="node1" presStyleIdx="5" presStyleCnt="9">
        <dgm:presLayoutVars>
          <dgm:chMax val="0"/>
          <dgm:bulletEnabled val="1"/>
        </dgm:presLayoutVars>
      </dgm:prSet>
      <dgm:spPr/>
      <dgm:t>
        <a:bodyPr/>
        <a:lstStyle/>
        <a:p>
          <a:endParaRPr lang="en-US"/>
        </a:p>
      </dgm:t>
    </dgm:pt>
    <dgm:pt modelId="{E77C0372-F519-4046-8F7C-48ADA25E180A}" type="pres">
      <dgm:prSet presAssocID="{CDB617A0-A36D-4875-8E64-E21FF4E3193D}" presName="spacer" presStyleCnt="0"/>
      <dgm:spPr/>
      <dgm:t>
        <a:bodyPr/>
        <a:lstStyle/>
        <a:p>
          <a:endParaRPr lang="en-US"/>
        </a:p>
      </dgm:t>
    </dgm:pt>
    <dgm:pt modelId="{CA619043-57FD-4999-B65D-D30457C44B3A}" type="pres">
      <dgm:prSet presAssocID="{8B966E4A-30F8-419F-A8A4-A28F1031CC4C}" presName="parentText" presStyleLbl="node1" presStyleIdx="6" presStyleCnt="9">
        <dgm:presLayoutVars>
          <dgm:chMax val="0"/>
          <dgm:bulletEnabled val="1"/>
        </dgm:presLayoutVars>
      </dgm:prSet>
      <dgm:spPr/>
      <dgm:t>
        <a:bodyPr/>
        <a:lstStyle/>
        <a:p>
          <a:endParaRPr lang="en-US"/>
        </a:p>
      </dgm:t>
    </dgm:pt>
    <dgm:pt modelId="{F62AA6C8-FE94-4CB5-BDD4-820148EC0F1F}" type="pres">
      <dgm:prSet presAssocID="{94A9F05B-3E20-425E-A0A3-58AA6CA4DFFD}" presName="spacer" presStyleCnt="0"/>
      <dgm:spPr/>
      <dgm:t>
        <a:bodyPr/>
        <a:lstStyle/>
        <a:p>
          <a:endParaRPr lang="en-US"/>
        </a:p>
      </dgm:t>
    </dgm:pt>
    <dgm:pt modelId="{17F81723-F058-4366-B6C0-FC15D1AA9755}" type="pres">
      <dgm:prSet presAssocID="{1CF792E8-23C6-4306-86D3-BC430224DF98}" presName="parentText" presStyleLbl="node1" presStyleIdx="7" presStyleCnt="9">
        <dgm:presLayoutVars>
          <dgm:chMax val="0"/>
          <dgm:bulletEnabled val="1"/>
        </dgm:presLayoutVars>
      </dgm:prSet>
      <dgm:spPr/>
      <dgm:t>
        <a:bodyPr/>
        <a:lstStyle/>
        <a:p>
          <a:endParaRPr lang="en-US"/>
        </a:p>
      </dgm:t>
    </dgm:pt>
    <dgm:pt modelId="{50F422AB-1DB1-4FBE-9F2E-B9C06DC09C1C}" type="pres">
      <dgm:prSet presAssocID="{4AB14F3D-00AA-4574-B539-3B12885C6CA9}" presName="spacer" presStyleCnt="0"/>
      <dgm:spPr/>
      <dgm:t>
        <a:bodyPr/>
        <a:lstStyle/>
        <a:p>
          <a:endParaRPr lang="en-US"/>
        </a:p>
      </dgm:t>
    </dgm:pt>
    <dgm:pt modelId="{22368583-137F-442B-A368-BEB12B23B959}" type="pres">
      <dgm:prSet presAssocID="{96609674-6486-4898-91E5-BCF46D5EC332}" presName="parentText" presStyleLbl="node1" presStyleIdx="8" presStyleCnt="9" custLinFactNeighborY="-12428">
        <dgm:presLayoutVars>
          <dgm:chMax val="0"/>
          <dgm:bulletEnabled val="1"/>
        </dgm:presLayoutVars>
      </dgm:prSet>
      <dgm:spPr/>
      <dgm:t>
        <a:bodyPr/>
        <a:lstStyle/>
        <a:p>
          <a:endParaRPr lang="en-US"/>
        </a:p>
      </dgm:t>
    </dgm:pt>
  </dgm:ptLst>
  <dgm:cxnLst>
    <dgm:cxn modelId="{6C89B018-FF6C-4D56-9F9A-4DDEB729AC55}" type="presOf" srcId="{213BC8A5-77E7-48FF-B33D-D89BF4B6C5FA}" destId="{09C5B9CE-14E2-4012-8A18-45F33A0FF829}" srcOrd="0" destOrd="0" presId="urn:microsoft.com/office/officeart/2005/8/layout/vList2"/>
    <dgm:cxn modelId="{3F66EB62-8606-49AD-AFA2-8F0769404699}" srcId="{213BC8A5-77E7-48FF-B33D-D89BF4B6C5FA}" destId="{1CF792E8-23C6-4306-86D3-BC430224DF98}" srcOrd="7" destOrd="0" parTransId="{93B9A8F3-AAE8-48D8-ABA4-E5DD4935D050}" sibTransId="{4AB14F3D-00AA-4574-B539-3B12885C6CA9}"/>
    <dgm:cxn modelId="{AD74829B-2252-4C8C-9464-DF2A4A8B6DF6}" srcId="{213BC8A5-77E7-48FF-B33D-D89BF4B6C5FA}" destId="{12C3586A-A829-4BB7-8BF3-AC88AFFE5252}" srcOrd="1" destOrd="0" parTransId="{23BE1FE9-FA4E-43E8-AA99-C61FFC94DFAF}" sibTransId="{29FF6783-27AD-42D6-907B-9320CDCB4BC4}"/>
    <dgm:cxn modelId="{A797CC9F-4B8B-457F-810F-821BC505A1C5}" srcId="{213BC8A5-77E7-48FF-B33D-D89BF4B6C5FA}" destId="{1AF655A8-78CA-4FF2-A10C-1408A73809EA}" srcOrd="4" destOrd="0" parTransId="{161DDD40-EC1B-4943-A612-BCCA0D8151A8}" sibTransId="{6F7DBE52-1069-45F4-B299-D59EB38DAE3A}"/>
    <dgm:cxn modelId="{6DE1B4FE-66B6-4CCC-9DE6-3378ED4B2DFB}" type="presOf" srcId="{96609674-6486-4898-91E5-BCF46D5EC332}" destId="{22368583-137F-442B-A368-BEB12B23B959}" srcOrd="0" destOrd="0" presId="urn:microsoft.com/office/officeart/2005/8/layout/vList2"/>
    <dgm:cxn modelId="{07FF2312-9206-4D19-939E-9EC561B3C804}" type="presOf" srcId="{57F0974A-9952-4803-80CC-DDC129862189}" destId="{40C79800-A657-4A56-A074-FCE327466366}" srcOrd="0" destOrd="0" presId="urn:microsoft.com/office/officeart/2005/8/layout/vList2"/>
    <dgm:cxn modelId="{468666EF-5EAA-41E7-8A52-55BD4303D6CF}" type="presOf" srcId="{8B966E4A-30F8-419F-A8A4-A28F1031CC4C}" destId="{CA619043-57FD-4999-B65D-D30457C44B3A}" srcOrd="0" destOrd="0" presId="urn:microsoft.com/office/officeart/2005/8/layout/vList2"/>
    <dgm:cxn modelId="{9EA68A74-71BD-4636-83AB-08590A6AAF4E}" srcId="{213BC8A5-77E7-48FF-B33D-D89BF4B6C5FA}" destId="{8B966E4A-30F8-419F-A8A4-A28F1031CC4C}" srcOrd="6" destOrd="0" parTransId="{9E10AC74-590B-41FF-9C0C-573E052AFCFF}" sibTransId="{94A9F05B-3E20-425E-A0A3-58AA6CA4DFFD}"/>
    <dgm:cxn modelId="{542647A2-BAF1-44C4-B4F2-F853187FDE9C}" type="presOf" srcId="{638022AE-ED66-453E-BA51-DB4635E0B0A8}" destId="{93CB7B7C-FC78-47D7-89AF-E50659DBDCF3}" srcOrd="0" destOrd="0" presId="urn:microsoft.com/office/officeart/2005/8/layout/vList2"/>
    <dgm:cxn modelId="{2ED56AAF-98AE-4053-BD30-92F56E90474A}" type="presOf" srcId="{1AF655A8-78CA-4FF2-A10C-1408A73809EA}" destId="{67872234-79C5-428E-8DD8-B07F34257AB0}" srcOrd="0" destOrd="0" presId="urn:microsoft.com/office/officeart/2005/8/layout/vList2"/>
    <dgm:cxn modelId="{4596148E-71D2-4A48-B94A-15D464695A28}" srcId="{213BC8A5-77E7-48FF-B33D-D89BF4B6C5FA}" destId="{96609674-6486-4898-91E5-BCF46D5EC332}" srcOrd="8" destOrd="0" parTransId="{AB421DB6-AD32-4B7B-A062-A4A378AA313D}" sibTransId="{16714264-2D35-4DC2-B802-D980D34DAACE}"/>
    <dgm:cxn modelId="{825F4B3F-92B4-4F68-BE0F-DF582105D53A}" srcId="{213BC8A5-77E7-48FF-B33D-D89BF4B6C5FA}" destId="{57F0974A-9952-4803-80CC-DDC129862189}" srcOrd="3" destOrd="0" parTransId="{2D3F9EC1-0AB0-435A-8833-8CC30949C00B}" sibTransId="{11AEF9D1-5540-4A6D-9F1F-5A3AF121EE45}"/>
    <dgm:cxn modelId="{00D52B7B-3092-4AC2-8402-C39539F34B57}" type="presOf" srcId="{3C935B26-B2F9-4CFC-B3DA-C6F8DDB245D9}" destId="{5B10F0FD-F2FD-45C0-BD51-59249F659552}" srcOrd="0" destOrd="0" presId="urn:microsoft.com/office/officeart/2005/8/layout/vList2"/>
    <dgm:cxn modelId="{A3723423-FB08-47CB-A70D-01CA9CE8FD16}" type="presOf" srcId="{12C3586A-A829-4BB7-8BF3-AC88AFFE5252}" destId="{A44C91F9-192A-4842-BF55-AE3F4AA09875}" srcOrd="0" destOrd="0" presId="urn:microsoft.com/office/officeart/2005/8/layout/vList2"/>
    <dgm:cxn modelId="{A05A68D5-A7D8-433D-B630-D55C3AF3DCE4}" type="presOf" srcId="{1CF792E8-23C6-4306-86D3-BC430224DF98}" destId="{17F81723-F058-4366-B6C0-FC15D1AA9755}" srcOrd="0" destOrd="0" presId="urn:microsoft.com/office/officeart/2005/8/layout/vList2"/>
    <dgm:cxn modelId="{0EFBEB58-7DA0-42DC-8710-15D8EBE41B88}" srcId="{213BC8A5-77E7-48FF-B33D-D89BF4B6C5FA}" destId="{02D0E03C-388C-4D8A-8708-097E128A88BE}" srcOrd="0" destOrd="0" parTransId="{DBE2D715-0B2A-4B49-BC0E-2BF5B0A40816}" sibTransId="{2B597145-4A13-4B1C-AC7C-D467071D7F86}"/>
    <dgm:cxn modelId="{DEE857CA-3FAA-46BD-A9BF-90D0C433E516}" type="presOf" srcId="{02D0E03C-388C-4D8A-8708-097E128A88BE}" destId="{36DD2877-107E-4C56-9E8E-6784EDD6328A}" srcOrd="0" destOrd="0" presId="urn:microsoft.com/office/officeart/2005/8/layout/vList2"/>
    <dgm:cxn modelId="{BE9EC4F6-A018-4315-89B6-93656E3B49F5}" srcId="{213BC8A5-77E7-48FF-B33D-D89BF4B6C5FA}" destId="{638022AE-ED66-453E-BA51-DB4635E0B0A8}" srcOrd="2" destOrd="0" parTransId="{411FE438-E7BB-4E51-B0B3-8523BD4AC07C}" sibTransId="{929301E4-D82B-4B6F-B49B-CCC769D70E2E}"/>
    <dgm:cxn modelId="{9AC06412-6FFF-4A40-85A9-CD65A4EBFFCA}" srcId="{213BC8A5-77E7-48FF-B33D-D89BF4B6C5FA}" destId="{3C935B26-B2F9-4CFC-B3DA-C6F8DDB245D9}" srcOrd="5" destOrd="0" parTransId="{20BDC72E-7164-428A-B4FC-DF0AF8B8C805}" sibTransId="{CDB617A0-A36D-4875-8E64-E21FF4E3193D}"/>
    <dgm:cxn modelId="{B55B7427-616E-485A-B8BD-411EC5D44C5B}" type="presParOf" srcId="{09C5B9CE-14E2-4012-8A18-45F33A0FF829}" destId="{36DD2877-107E-4C56-9E8E-6784EDD6328A}" srcOrd="0" destOrd="0" presId="urn:microsoft.com/office/officeart/2005/8/layout/vList2"/>
    <dgm:cxn modelId="{8CBF30AA-CA70-46EE-A5AB-8FA25CD54279}" type="presParOf" srcId="{09C5B9CE-14E2-4012-8A18-45F33A0FF829}" destId="{E5E9C7FB-7A58-4CFD-B70F-EBC7F76E7121}" srcOrd="1" destOrd="0" presId="urn:microsoft.com/office/officeart/2005/8/layout/vList2"/>
    <dgm:cxn modelId="{84FA1D42-C180-4B0A-A429-62D43B325130}" type="presParOf" srcId="{09C5B9CE-14E2-4012-8A18-45F33A0FF829}" destId="{A44C91F9-192A-4842-BF55-AE3F4AA09875}" srcOrd="2" destOrd="0" presId="urn:microsoft.com/office/officeart/2005/8/layout/vList2"/>
    <dgm:cxn modelId="{8915D5FA-AB34-48F4-9432-07F97ECABD67}" type="presParOf" srcId="{09C5B9CE-14E2-4012-8A18-45F33A0FF829}" destId="{7B9F19B5-7324-46C6-99D2-BEC68D0F4E44}" srcOrd="3" destOrd="0" presId="urn:microsoft.com/office/officeart/2005/8/layout/vList2"/>
    <dgm:cxn modelId="{3AD6A8CE-28C5-4DF2-8BDF-96C90DA28C64}" type="presParOf" srcId="{09C5B9CE-14E2-4012-8A18-45F33A0FF829}" destId="{93CB7B7C-FC78-47D7-89AF-E50659DBDCF3}" srcOrd="4" destOrd="0" presId="urn:microsoft.com/office/officeart/2005/8/layout/vList2"/>
    <dgm:cxn modelId="{CF358040-72DA-47A0-8D93-EDD4A9E009CA}" type="presParOf" srcId="{09C5B9CE-14E2-4012-8A18-45F33A0FF829}" destId="{C8189880-787F-4A20-AE7D-D54D72278E3A}" srcOrd="5" destOrd="0" presId="urn:microsoft.com/office/officeart/2005/8/layout/vList2"/>
    <dgm:cxn modelId="{B3C18A59-7AF8-43E6-AEDF-36DAC098C1BB}" type="presParOf" srcId="{09C5B9CE-14E2-4012-8A18-45F33A0FF829}" destId="{40C79800-A657-4A56-A074-FCE327466366}" srcOrd="6" destOrd="0" presId="urn:microsoft.com/office/officeart/2005/8/layout/vList2"/>
    <dgm:cxn modelId="{053B672A-3F75-47BF-85CA-3BEFB200D993}" type="presParOf" srcId="{09C5B9CE-14E2-4012-8A18-45F33A0FF829}" destId="{20EC161D-1093-44FE-A500-C6BE068ACE93}" srcOrd="7" destOrd="0" presId="urn:microsoft.com/office/officeart/2005/8/layout/vList2"/>
    <dgm:cxn modelId="{89EB5E4D-B0C8-493D-A545-5B1833AB3418}" type="presParOf" srcId="{09C5B9CE-14E2-4012-8A18-45F33A0FF829}" destId="{67872234-79C5-428E-8DD8-B07F34257AB0}" srcOrd="8" destOrd="0" presId="urn:microsoft.com/office/officeart/2005/8/layout/vList2"/>
    <dgm:cxn modelId="{193FE10C-9F76-4E3F-8C61-CB8193DAF4AC}" type="presParOf" srcId="{09C5B9CE-14E2-4012-8A18-45F33A0FF829}" destId="{8600DB95-E16E-4C17-8AAB-189CF73D0DFF}" srcOrd="9" destOrd="0" presId="urn:microsoft.com/office/officeart/2005/8/layout/vList2"/>
    <dgm:cxn modelId="{33641BF5-026E-41CA-82B7-038DBFC80FF0}" type="presParOf" srcId="{09C5B9CE-14E2-4012-8A18-45F33A0FF829}" destId="{5B10F0FD-F2FD-45C0-BD51-59249F659552}" srcOrd="10" destOrd="0" presId="urn:microsoft.com/office/officeart/2005/8/layout/vList2"/>
    <dgm:cxn modelId="{97D57A39-74AD-4241-887B-B0CAF36967F0}" type="presParOf" srcId="{09C5B9CE-14E2-4012-8A18-45F33A0FF829}" destId="{E77C0372-F519-4046-8F7C-48ADA25E180A}" srcOrd="11" destOrd="0" presId="urn:microsoft.com/office/officeart/2005/8/layout/vList2"/>
    <dgm:cxn modelId="{86496766-3287-430B-B3FD-ED9F0327A315}" type="presParOf" srcId="{09C5B9CE-14E2-4012-8A18-45F33A0FF829}" destId="{CA619043-57FD-4999-B65D-D30457C44B3A}" srcOrd="12" destOrd="0" presId="urn:microsoft.com/office/officeart/2005/8/layout/vList2"/>
    <dgm:cxn modelId="{C3AA1A6D-E320-49A8-8688-B4F380918F01}" type="presParOf" srcId="{09C5B9CE-14E2-4012-8A18-45F33A0FF829}" destId="{F62AA6C8-FE94-4CB5-BDD4-820148EC0F1F}" srcOrd="13" destOrd="0" presId="urn:microsoft.com/office/officeart/2005/8/layout/vList2"/>
    <dgm:cxn modelId="{97AA06AD-32DE-41D7-A001-989B61B7C416}" type="presParOf" srcId="{09C5B9CE-14E2-4012-8A18-45F33A0FF829}" destId="{17F81723-F058-4366-B6C0-FC15D1AA9755}" srcOrd="14" destOrd="0" presId="urn:microsoft.com/office/officeart/2005/8/layout/vList2"/>
    <dgm:cxn modelId="{807225C3-E60B-4EB5-AA15-AC9F5226A841}" type="presParOf" srcId="{09C5B9CE-14E2-4012-8A18-45F33A0FF829}" destId="{50F422AB-1DB1-4FBE-9F2E-B9C06DC09C1C}" srcOrd="15" destOrd="0" presId="urn:microsoft.com/office/officeart/2005/8/layout/vList2"/>
    <dgm:cxn modelId="{63D3976E-34DE-4464-983E-C2A3037FC51B}" type="presParOf" srcId="{09C5B9CE-14E2-4012-8A18-45F33A0FF829}" destId="{22368583-137F-442B-A368-BEB12B23B95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50E0DF-9F90-4601-B7CB-538496197D38}"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33F852F0-1404-4668-85BC-FD4DBDBD7479}">
      <dgm:prSet/>
      <dgm:spPr/>
      <dgm:t>
        <a:bodyPr/>
        <a:lstStyle/>
        <a:p>
          <a:r>
            <a:rPr lang="en-GB" b="0" i="0" dirty="0"/>
            <a:t>Serum full blood count — anaemia may be due to blood loss, malabsorption, or malnutrition; an increased platelet count may suggest active inflammation</a:t>
          </a:r>
          <a:endParaRPr lang="en-US" dirty="0"/>
        </a:p>
      </dgm:t>
    </dgm:pt>
    <dgm:pt modelId="{584EBD28-E6CE-436A-A042-7B78840B77C8}" type="parTrans" cxnId="{F549066D-0738-4081-8D53-F3845E3DA08D}">
      <dgm:prSet/>
      <dgm:spPr/>
      <dgm:t>
        <a:bodyPr/>
        <a:lstStyle/>
        <a:p>
          <a:endParaRPr lang="en-US"/>
        </a:p>
      </dgm:t>
    </dgm:pt>
    <dgm:pt modelId="{1108FBCC-4969-493F-BC22-8A1372C19FEF}" type="sibTrans" cxnId="{F549066D-0738-4081-8D53-F3845E3DA08D}">
      <dgm:prSet/>
      <dgm:spPr/>
      <dgm:t>
        <a:bodyPr/>
        <a:lstStyle/>
        <a:p>
          <a:endParaRPr lang="en-US"/>
        </a:p>
      </dgm:t>
    </dgm:pt>
    <dgm:pt modelId="{8F6BB3D2-9DD0-49AA-9A8D-A3616B106D7F}">
      <dgm:prSet/>
      <dgm:spPr/>
      <dgm:t>
        <a:bodyPr/>
        <a:lstStyle/>
        <a:p>
          <a:r>
            <a:rPr lang="en-GB" b="0" i="0" dirty="0"/>
            <a:t>Serum inflammatory markers such as C-reactive protein (CRP) and erythrocyte sedimentation rate (ESR) — may be raised if there is active inflammation or an infectious complication.</a:t>
          </a:r>
          <a:endParaRPr lang="en-US" dirty="0"/>
        </a:p>
      </dgm:t>
    </dgm:pt>
    <dgm:pt modelId="{4768BA03-FF70-4FEE-90F3-31EAA703E521}" type="parTrans" cxnId="{BC036020-DD95-4D58-A05F-EE3258F3FF56}">
      <dgm:prSet/>
      <dgm:spPr/>
      <dgm:t>
        <a:bodyPr/>
        <a:lstStyle/>
        <a:p>
          <a:endParaRPr lang="en-US"/>
        </a:p>
      </dgm:t>
    </dgm:pt>
    <dgm:pt modelId="{AF50B1C1-5208-4D7A-9301-72C8A273C9FB}" type="sibTrans" cxnId="{BC036020-DD95-4D58-A05F-EE3258F3FF56}">
      <dgm:prSet/>
      <dgm:spPr/>
      <dgm:t>
        <a:bodyPr/>
        <a:lstStyle/>
        <a:p>
          <a:endParaRPr lang="en-US"/>
        </a:p>
      </dgm:t>
    </dgm:pt>
    <dgm:pt modelId="{6CEA1D74-D6EC-452B-A6BE-3FB015FC62CF}">
      <dgm:prSet/>
      <dgm:spPr/>
      <dgm:t>
        <a:bodyPr/>
        <a:lstStyle/>
        <a:p>
          <a:r>
            <a:rPr lang="en-GB" b="0" i="0" dirty="0"/>
            <a:t>Serum urea and electrolytes — to assess for electrolyte disturbance and signs of dehydration.</a:t>
          </a:r>
          <a:endParaRPr lang="en-US" dirty="0"/>
        </a:p>
      </dgm:t>
    </dgm:pt>
    <dgm:pt modelId="{F9ED3867-506B-4F9A-82EA-BF8396A70ADE}" type="parTrans" cxnId="{8A7C0D0C-9BAC-449F-9C8A-DB2BFF056D15}">
      <dgm:prSet/>
      <dgm:spPr/>
      <dgm:t>
        <a:bodyPr/>
        <a:lstStyle/>
        <a:p>
          <a:endParaRPr lang="en-US"/>
        </a:p>
      </dgm:t>
    </dgm:pt>
    <dgm:pt modelId="{284AA963-F064-4005-A819-1D42AF6B8914}" type="sibTrans" cxnId="{8A7C0D0C-9BAC-449F-9C8A-DB2BFF056D15}">
      <dgm:prSet/>
      <dgm:spPr/>
      <dgm:t>
        <a:bodyPr/>
        <a:lstStyle/>
        <a:p>
          <a:endParaRPr lang="en-US"/>
        </a:p>
      </dgm:t>
    </dgm:pt>
    <dgm:pt modelId="{F72FCCFB-611D-4AFF-93CF-E289DBE91499}">
      <dgm:prSet/>
      <dgm:spPr/>
      <dgm:t>
        <a:bodyPr/>
        <a:lstStyle/>
        <a:p>
          <a:r>
            <a:rPr lang="en-GB" b="0" i="0" dirty="0"/>
            <a:t>Serum liver function tests, including albumin — a low serum albumin may indicate the presence of a protein-losing enteropathy, disease activity or severity, and nutritional status.</a:t>
          </a:r>
          <a:endParaRPr lang="en-US" dirty="0"/>
        </a:p>
      </dgm:t>
    </dgm:pt>
    <dgm:pt modelId="{147F1F7A-BC88-4F11-B268-E16978BA1F0C}" type="parTrans" cxnId="{671EA891-F849-4973-B2C8-4A6ACA521376}">
      <dgm:prSet/>
      <dgm:spPr/>
      <dgm:t>
        <a:bodyPr/>
        <a:lstStyle/>
        <a:p>
          <a:endParaRPr lang="en-US"/>
        </a:p>
      </dgm:t>
    </dgm:pt>
    <dgm:pt modelId="{3BD7240A-166F-498C-99DD-269AB39F816D}" type="sibTrans" cxnId="{671EA891-F849-4973-B2C8-4A6ACA521376}">
      <dgm:prSet/>
      <dgm:spPr/>
      <dgm:t>
        <a:bodyPr/>
        <a:lstStyle/>
        <a:p>
          <a:endParaRPr lang="en-US"/>
        </a:p>
      </dgm:t>
    </dgm:pt>
    <dgm:pt modelId="{1022A64A-24D0-45C2-AA6A-C716C525308E}">
      <dgm:prSet/>
      <dgm:spPr/>
      <dgm:t>
        <a:bodyPr/>
        <a:lstStyle/>
        <a:p>
          <a:r>
            <a:rPr lang="en-GB" b="0" i="0" dirty="0"/>
            <a:t>Thyroid function tests — to exclude hyperthyroidism</a:t>
          </a:r>
          <a:endParaRPr lang="en-US" dirty="0"/>
        </a:p>
      </dgm:t>
    </dgm:pt>
    <dgm:pt modelId="{816AC56E-2E95-48B6-89B1-1C26565D3681}" type="parTrans" cxnId="{0FAFADDF-3D3D-408F-9112-9AD1C5EE9D16}">
      <dgm:prSet/>
      <dgm:spPr/>
      <dgm:t>
        <a:bodyPr/>
        <a:lstStyle/>
        <a:p>
          <a:endParaRPr lang="en-US"/>
        </a:p>
      </dgm:t>
    </dgm:pt>
    <dgm:pt modelId="{12B133D3-24DB-4058-A691-C26F9C300E18}" type="sibTrans" cxnId="{0FAFADDF-3D3D-408F-9112-9AD1C5EE9D16}">
      <dgm:prSet/>
      <dgm:spPr/>
      <dgm:t>
        <a:bodyPr/>
        <a:lstStyle/>
        <a:p>
          <a:endParaRPr lang="en-US"/>
        </a:p>
      </dgm:t>
    </dgm:pt>
    <dgm:pt modelId="{89EE41D2-D184-48ED-97F2-169873D5C23C}">
      <dgm:prSet/>
      <dgm:spPr/>
      <dgm:t>
        <a:bodyPr/>
        <a:lstStyle/>
        <a:p>
          <a:pPr rtl="0"/>
          <a:r>
            <a:rPr lang="en-GB" b="0" i="0" dirty="0"/>
            <a:t>Serum ferritin, vitamin B</a:t>
          </a:r>
          <a:r>
            <a:rPr lang="en-GB" b="0" i="0" baseline="-25000" dirty="0"/>
            <a:t>12</a:t>
          </a:r>
          <a:r>
            <a:rPr lang="en-GB" b="0" i="0" dirty="0"/>
            <a:t>, folate, and vitamin D levels — may indicate the presence of nutritional deficiencies due to malabsorption or intestinal losses.</a:t>
          </a:r>
          <a:r>
            <a:rPr lang="en-GB" b="0" i="0" dirty="0">
              <a:latin typeface="Aptos Display" panose="020F0302020204030204"/>
            </a:rPr>
            <a:t> </a:t>
          </a:r>
          <a:endParaRPr lang="en-US" dirty="0">
            <a:latin typeface="Aptos Display" panose="020F0302020204030204"/>
          </a:endParaRPr>
        </a:p>
      </dgm:t>
    </dgm:pt>
    <dgm:pt modelId="{15A04B60-5882-48A4-B97A-5721A50BCA53}" type="parTrans" cxnId="{81896A3C-8448-40C4-A6F6-65E9BB44755C}">
      <dgm:prSet/>
      <dgm:spPr/>
      <dgm:t>
        <a:bodyPr/>
        <a:lstStyle/>
        <a:p>
          <a:endParaRPr lang="en-US"/>
        </a:p>
      </dgm:t>
    </dgm:pt>
    <dgm:pt modelId="{98C5B4F4-5E5C-44ED-BE96-8FFE8A1C6B81}" type="sibTrans" cxnId="{81896A3C-8448-40C4-A6F6-65E9BB44755C}">
      <dgm:prSet/>
      <dgm:spPr/>
      <dgm:t>
        <a:bodyPr/>
        <a:lstStyle/>
        <a:p>
          <a:endParaRPr lang="en-US"/>
        </a:p>
      </dgm:t>
    </dgm:pt>
    <dgm:pt modelId="{A954F7F8-D840-459A-A7F3-8CB78B2A48A0}">
      <dgm:prSet/>
      <dgm:spPr/>
      <dgm:t>
        <a:bodyPr/>
        <a:lstStyle/>
        <a:p>
          <a:r>
            <a:rPr lang="en-GB" b="0" i="0" dirty="0"/>
            <a:t>Coeliac serology — to exclude coeliac disease</a:t>
          </a:r>
          <a:endParaRPr lang="en-US" dirty="0"/>
        </a:p>
      </dgm:t>
    </dgm:pt>
    <dgm:pt modelId="{4C1B9BEE-0212-452C-8673-08EE13F00002}" type="parTrans" cxnId="{5BC297EC-4E2A-4AE1-867A-44C701548ED7}">
      <dgm:prSet/>
      <dgm:spPr/>
      <dgm:t>
        <a:bodyPr/>
        <a:lstStyle/>
        <a:p>
          <a:endParaRPr lang="en-US"/>
        </a:p>
      </dgm:t>
    </dgm:pt>
    <dgm:pt modelId="{D6281351-3DFA-4637-ADD3-DE5D7E6DC91B}" type="sibTrans" cxnId="{5BC297EC-4E2A-4AE1-867A-44C701548ED7}">
      <dgm:prSet/>
      <dgm:spPr/>
      <dgm:t>
        <a:bodyPr/>
        <a:lstStyle/>
        <a:p>
          <a:endParaRPr lang="en-US"/>
        </a:p>
      </dgm:t>
    </dgm:pt>
    <dgm:pt modelId="{4208118B-292D-4C31-A6BD-BA97B2CF1300}">
      <dgm:prSet/>
      <dgm:spPr/>
      <dgm:t>
        <a:bodyPr/>
        <a:lstStyle/>
        <a:p>
          <a:r>
            <a:rPr lang="en-GB" b="0" i="0" dirty="0"/>
            <a:t>Stool microscopy and culture, including </a:t>
          </a:r>
          <a:r>
            <a:rPr lang="en-GB" b="0" i="1" dirty="0" err="1"/>
            <a:t>Clostridioides</a:t>
          </a:r>
          <a:r>
            <a:rPr lang="en-GB" b="0" i="1" dirty="0"/>
            <a:t> difficile</a:t>
          </a:r>
          <a:r>
            <a:rPr lang="en-GB" b="0" i="0" dirty="0"/>
            <a:t> toxin — to exclude infective gastroenteritis or pseudomembranous colitis. Note: the diagnosis of a pathogen does not exclude a diagnosis of ulcerative colitis, as a first episode may be triggered by enteric infection.</a:t>
          </a:r>
          <a:endParaRPr lang="en-US" dirty="0"/>
        </a:p>
      </dgm:t>
    </dgm:pt>
    <dgm:pt modelId="{61693991-9B65-40A0-A9F8-3B6868EA34C0}" type="parTrans" cxnId="{7F344437-D44A-446F-BB87-6F9DBC5FB0BF}">
      <dgm:prSet/>
      <dgm:spPr/>
      <dgm:t>
        <a:bodyPr/>
        <a:lstStyle/>
        <a:p>
          <a:endParaRPr lang="en-US"/>
        </a:p>
      </dgm:t>
    </dgm:pt>
    <dgm:pt modelId="{53DECD00-5004-4037-87C1-57D1EA913DBE}" type="sibTrans" cxnId="{7F344437-D44A-446F-BB87-6F9DBC5FB0BF}">
      <dgm:prSet/>
      <dgm:spPr/>
      <dgm:t>
        <a:bodyPr/>
        <a:lstStyle/>
        <a:p>
          <a:endParaRPr lang="en-US"/>
        </a:p>
      </dgm:t>
    </dgm:pt>
    <dgm:pt modelId="{16A4AAC0-5C26-4FD6-A102-5CFDE2F253F5}">
      <dgm:prSet/>
      <dgm:spPr/>
      <dgm:t>
        <a:bodyPr/>
        <a:lstStyle/>
        <a:p>
          <a:r>
            <a:rPr lang="en-GB" b="0" i="0" dirty="0"/>
            <a:t>Faecal calprotectin if raised may suggest active inflammation (compared with a normal result which is expected in irritable bowel syndrome)</a:t>
          </a:r>
          <a:endParaRPr lang="en-US" dirty="0"/>
        </a:p>
      </dgm:t>
    </dgm:pt>
    <dgm:pt modelId="{CC703E26-1336-4E54-9DA5-84076854DF88}" type="parTrans" cxnId="{4754A768-4A8F-4297-AD56-BD8AE9CDED9F}">
      <dgm:prSet/>
      <dgm:spPr/>
      <dgm:t>
        <a:bodyPr/>
        <a:lstStyle/>
        <a:p>
          <a:endParaRPr lang="en-US"/>
        </a:p>
      </dgm:t>
    </dgm:pt>
    <dgm:pt modelId="{4C33FA1E-F1B8-4D56-B273-7ECD81EEC475}" type="sibTrans" cxnId="{4754A768-4A8F-4297-AD56-BD8AE9CDED9F}">
      <dgm:prSet/>
      <dgm:spPr/>
      <dgm:t>
        <a:bodyPr/>
        <a:lstStyle/>
        <a:p>
          <a:endParaRPr lang="en-US"/>
        </a:p>
      </dgm:t>
    </dgm:pt>
    <dgm:pt modelId="{621E771D-A28E-45F6-9E78-83C0629648EA}">
      <dgm:prSet/>
      <dgm:spPr/>
      <dgm:t>
        <a:bodyPr/>
        <a:lstStyle/>
        <a:p>
          <a:pPr rtl="0"/>
          <a:r>
            <a:rPr lang="en-GB" b="0" i="0" dirty="0"/>
            <a:t>Additional tests if extra-intestinal manifestations such as pancreatitis, inflammatory arthritis, or primary sclerosing cholangitis are suspected, depending on clinical judgement.</a:t>
          </a:r>
          <a:r>
            <a:rPr lang="en-GB" b="0" i="0" dirty="0">
              <a:latin typeface="Aptos Display" panose="020F0302020204030204"/>
            </a:rPr>
            <a:t> </a:t>
          </a:r>
          <a:endParaRPr lang="en-US" dirty="0"/>
        </a:p>
      </dgm:t>
    </dgm:pt>
    <dgm:pt modelId="{D461DB6D-5DA1-4A89-A908-7ABE94CF5074}" type="parTrans" cxnId="{7C68D87A-AFA2-43C1-AC11-C07BBED4C86F}">
      <dgm:prSet/>
      <dgm:spPr/>
      <dgm:t>
        <a:bodyPr/>
        <a:lstStyle/>
        <a:p>
          <a:endParaRPr lang="en-US"/>
        </a:p>
      </dgm:t>
    </dgm:pt>
    <dgm:pt modelId="{BA8CFE84-C246-4C4A-9140-2E1C693F6256}" type="sibTrans" cxnId="{7C68D87A-AFA2-43C1-AC11-C07BBED4C86F}">
      <dgm:prSet/>
      <dgm:spPr/>
      <dgm:t>
        <a:bodyPr/>
        <a:lstStyle/>
        <a:p>
          <a:endParaRPr lang="en-US"/>
        </a:p>
      </dgm:t>
    </dgm:pt>
    <dgm:pt modelId="{079B7E2B-CFFF-4488-BC90-D06E1C96AFED}">
      <dgm:prSet/>
      <dgm:spPr/>
      <dgm:t>
        <a:bodyPr/>
        <a:lstStyle/>
        <a:p>
          <a:r>
            <a:rPr lang="en-GB" b="1" i="0" dirty="0">
              <a:solidFill>
                <a:schemeClr val="tx1"/>
              </a:solidFill>
            </a:rPr>
            <a:t>Note: be aware that investigation results may be normal in a person with active ulcerative colitis.</a:t>
          </a:r>
          <a:endParaRPr lang="en-US" dirty="0">
            <a:solidFill>
              <a:schemeClr val="tx1"/>
            </a:solidFill>
          </a:endParaRPr>
        </a:p>
      </dgm:t>
    </dgm:pt>
    <dgm:pt modelId="{C2283545-7F20-43F2-8DD0-21391566C682}" type="parTrans" cxnId="{091685F3-E7B3-40D0-A2FF-D55AB988A65D}">
      <dgm:prSet/>
      <dgm:spPr/>
      <dgm:t>
        <a:bodyPr/>
        <a:lstStyle/>
        <a:p>
          <a:endParaRPr lang="en-US"/>
        </a:p>
      </dgm:t>
    </dgm:pt>
    <dgm:pt modelId="{6D259785-BA78-495A-920A-D71FD38DA5FE}" type="sibTrans" cxnId="{091685F3-E7B3-40D0-A2FF-D55AB988A65D}">
      <dgm:prSet/>
      <dgm:spPr/>
      <dgm:t>
        <a:bodyPr/>
        <a:lstStyle/>
        <a:p>
          <a:endParaRPr lang="en-US"/>
        </a:p>
      </dgm:t>
    </dgm:pt>
    <dgm:pt modelId="{7DC43C1D-D4DF-458A-8BD9-2D887CEE9BD8}" type="pres">
      <dgm:prSet presAssocID="{5450E0DF-9F90-4601-B7CB-538496197D38}" presName="diagram" presStyleCnt="0">
        <dgm:presLayoutVars>
          <dgm:dir/>
          <dgm:resizeHandles val="exact"/>
        </dgm:presLayoutVars>
      </dgm:prSet>
      <dgm:spPr/>
      <dgm:t>
        <a:bodyPr/>
        <a:lstStyle/>
        <a:p>
          <a:endParaRPr lang="en-US"/>
        </a:p>
      </dgm:t>
    </dgm:pt>
    <dgm:pt modelId="{23CB07F1-9730-470B-99E0-3F4EE557A99A}" type="pres">
      <dgm:prSet presAssocID="{33F852F0-1404-4668-85BC-FD4DBDBD7479}" presName="node" presStyleLbl="node1" presStyleIdx="0" presStyleCnt="11">
        <dgm:presLayoutVars>
          <dgm:bulletEnabled val="1"/>
        </dgm:presLayoutVars>
      </dgm:prSet>
      <dgm:spPr/>
      <dgm:t>
        <a:bodyPr/>
        <a:lstStyle/>
        <a:p>
          <a:endParaRPr lang="en-US"/>
        </a:p>
      </dgm:t>
    </dgm:pt>
    <dgm:pt modelId="{95AE3C42-FF8C-42CD-88BB-C9571CFD26F5}" type="pres">
      <dgm:prSet presAssocID="{1108FBCC-4969-493F-BC22-8A1372C19FEF}" presName="sibTrans" presStyleCnt="0"/>
      <dgm:spPr/>
    </dgm:pt>
    <dgm:pt modelId="{0BC64D1F-4661-4DD9-B292-B10C9FCE3BB6}" type="pres">
      <dgm:prSet presAssocID="{8F6BB3D2-9DD0-49AA-9A8D-A3616B106D7F}" presName="node" presStyleLbl="node1" presStyleIdx="1" presStyleCnt="11">
        <dgm:presLayoutVars>
          <dgm:bulletEnabled val="1"/>
        </dgm:presLayoutVars>
      </dgm:prSet>
      <dgm:spPr/>
      <dgm:t>
        <a:bodyPr/>
        <a:lstStyle/>
        <a:p>
          <a:endParaRPr lang="en-US"/>
        </a:p>
      </dgm:t>
    </dgm:pt>
    <dgm:pt modelId="{CDBFDB24-65CC-4357-9E11-AC5D2EA79A21}" type="pres">
      <dgm:prSet presAssocID="{AF50B1C1-5208-4D7A-9301-72C8A273C9FB}" presName="sibTrans" presStyleCnt="0"/>
      <dgm:spPr/>
    </dgm:pt>
    <dgm:pt modelId="{B246D929-A5A1-4035-85F5-FC98A32D14E2}" type="pres">
      <dgm:prSet presAssocID="{6CEA1D74-D6EC-452B-A6BE-3FB015FC62CF}" presName="node" presStyleLbl="node1" presStyleIdx="2" presStyleCnt="11">
        <dgm:presLayoutVars>
          <dgm:bulletEnabled val="1"/>
        </dgm:presLayoutVars>
      </dgm:prSet>
      <dgm:spPr/>
      <dgm:t>
        <a:bodyPr/>
        <a:lstStyle/>
        <a:p>
          <a:endParaRPr lang="en-US"/>
        </a:p>
      </dgm:t>
    </dgm:pt>
    <dgm:pt modelId="{DFE61DB8-05FC-42BB-93DA-155E822AF98C}" type="pres">
      <dgm:prSet presAssocID="{284AA963-F064-4005-A819-1D42AF6B8914}" presName="sibTrans" presStyleCnt="0"/>
      <dgm:spPr/>
    </dgm:pt>
    <dgm:pt modelId="{DD3B274B-BFAC-481B-910C-C0C5D70AEE79}" type="pres">
      <dgm:prSet presAssocID="{F72FCCFB-611D-4AFF-93CF-E289DBE91499}" presName="node" presStyleLbl="node1" presStyleIdx="3" presStyleCnt="11">
        <dgm:presLayoutVars>
          <dgm:bulletEnabled val="1"/>
        </dgm:presLayoutVars>
      </dgm:prSet>
      <dgm:spPr/>
      <dgm:t>
        <a:bodyPr/>
        <a:lstStyle/>
        <a:p>
          <a:endParaRPr lang="en-US"/>
        </a:p>
      </dgm:t>
    </dgm:pt>
    <dgm:pt modelId="{ECAFE651-EC90-41B0-9A64-9EC320B7788D}" type="pres">
      <dgm:prSet presAssocID="{3BD7240A-166F-498C-99DD-269AB39F816D}" presName="sibTrans" presStyleCnt="0"/>
      <dgm:spPr/>
    </dgm:pt>
    <dgm:pt modelId="{66C39F45-C4BE-4966-862A-8F92580F4162}" type="pres">
      <dgm:prSet presAssocID="{1022A64A-24D0-45C2-AA6A-C716C525308E}" presName="node" presStyleLbl="node1" presStyleIdx="4" presStyleCnt="11">
        <dgm:presLayoutVars>
          <dgm:bulletEnabled val="1"/>
        </dgm:presLayoutVars>
      </dgm:prSet>
      <dgm:spPr/>
      <dgm:t>
        <a:bodyPr/>
        <a:lstStyle/>
        <a:p>
          <a:endParaRPr lang="en-US"/>
        </a:p>
      </dgm:t>
    </dgm:pt>
    <dgm:pt modelId="{02FBA1FB-4508-4D40-A844-3116FE6346D3}" type="pres">
      <dgm:prSet presAssocID="{12B133D3-24DB-4058-A691-C26F9C300E18}" presName="sibTrans" presStyleCnt="0"/>
      <dgm:spPr/>
    </dgm:pt>
    <dgm:pt modelId="{3FDCBE87-FA83-4A98-AF8C-BA6E2D582C3F}" type="pres">
      <dgm:prSet presAssocID="{89EE41D2-D184-48ED-97F2-169873D5C23C}" presName="node" presStyleLbl="node1" presStyleIdx="5" presStyleCnt="11">
        <dgm:presLayoutVars>
          <dgm:bulletEnabled val="1"/>
        </dgm:presLayoutVars>
      </dgm:prSet>
      <dgm:spPr/>
      <dgm:t>
        <a:bodyPr/>
        <a:lstStyle/>
        <a:p>
          <a:endParaRPr lang="en-US"/>
        </a:p>
      </dgm:t>
    </dgm:pt>
    <dgm:pt modelId="{94AE6F7D-C3E0-44EE-8A4E-D51FA0C2F57A}" type="pres">
      <dgm:prSet presAssocID="{98C5B4F4-5E5C-44ED-BE96-8FFE8A1C6B81}" presName="sibTrans" presStyleCnt="0"/>
      <dgm:spPr/>
    </dgm:pt>
    <dgm:pt modelId="{3918A6DE-9574-4CD2-ABE2-49AA6A23BF5A}" type="pres">
      <dgm:prSet presAssocID="{A954F7F8-D840-459A-A7F3-8CB78B2A48A0}" presName="node" presStyleLbl="node1" presStyleIdx="6" presStyleCnt="11">
        <dgm:presLayoutVars>
          <dgm:bulletEnabled val="1"/>
        </dgm:presLayoutVars>
      </dgm:prSet>
      <dgm:spPr/>
      <dgm:t>
        <a:bodyPr/>
        <a:lstStyle/>
        <a:p>
          <a:endParaRPr lang="en-US"/>
        </a:p>
      </dgm:t>
    </dgm:pt>
    <dgm:pt modelId="{EF4615F0-A303-4F33-8BE9-81C8FD775588}" type="pres">
      <dgm:prSet presAssocID="{D6281351-3DFA-4637-ADD3-DE5D7E6DC91B}" presName="sibTrans" presStyleCnt="0"/>
      <dgm:spPr/>
    </dgm:pt>
    <dgm:pt modelId="{B7DFCFA8-F276-418A-9248-A1C46A44FD59}" type="pres">
      <dgm:prSet presAssocID="{4208118B-292D-4C31-A6BD-BA97B2CF1300}" presName="node" presStyleLbl="node1" presStyleIdx="7" presStyleCnt="11">
        <dgm:presLayoutVars>
          <dgm:bulletEnabled val="1"/>
        </dgm:presLayoutVars>
      </dgm:prSet>
      <dgm:spPr/>
      <dgm:t>
        <a:bodyPr/>
        <a:lstStyle/>
        <a:p>
          <a:endParaRPr lang="en-US"/>
        </a:p>
      </dgm:t>
    </dgm:pt>
    <dgm:pt modelId="{1A96352B-3BBB-4ABC-9723-27290D626EFB}" type="pres">
      <dgm:prSet presAssocID="{53DECD00-5004-4037-87C1-57D1EA913DBE}" presName="sibTrans" presStyleCnt="0"/>
      <dgm:spPr/>
    </dgm:pt>
    <dgm:pt modelId="{5F0336B6-485B-4BC7-9375-E52BCC8F18D0}" type="pres">
      <dgm:prSet presAssocID="{16A4AAC0-5C26-4FD6-A102-5CFDE2F253F5}" presName="node" presStyleLbl="node1" presStyleIdx="8" presStyleCnt="11">
        <dgm:presLayoutVars>
          <dgm:bulletEnabled val="1"/>
        </dgm:presLayoutVars>
      </dgm:prSet>
      <dgm:spPr/>
      <dgm:t>
        <a:bodyPr/>
        <a:lstStyle/>
        <a:p>
          <a:endParaRPr lang="en-US"/>
        </a:p>
      </dgm:t>
    </dgm:pt>
    <dgm:pt modelId="{B7EE91BC-FFB0-4D49-977D-CA701F7333BC}" type="pres">
      <dgm:prSet presAssocID="{4C33FA1E-F1B8-4D56-B273-7ECD81EEC475}" presName="sibTrans" presStyleCnt="0"/>
      <dgm:spPr/>
    </dgm:pt>
    <dgm:pt modelId="{DFADBACD-0A82-4EAC-9B6E-CC6294044B12}" type="pres">
      <dgm:prSet presAssocID="{621E771D-A28E-45F6-9E78-83C0629648EA}" presName="node" presStyleLbl="node1" presStyleIdx="9" presStyleCnt="11">
        <dgm:presLayoutVars>
          <dgm:bulletEnabled val="1"/>
        </dgm:presLayoutVars>
      </dgm:prSet>
      <dgm:spPr/>
      <dgm:t>
        <a:bodyPr/>
        <a:lstStyle/>
        <a:p>
          <a:endParaRPr lang="en-US"/>
        </a:p>
      </dgm:t>
    </dgm:pt>
    <dgm:pt modelId="{243B6BF9-9A52-4388-9DB8-F84B8A472749}" type="pres">
      <dgm:prSet presAssocID="{BA8CFE84-C246-4C4A-9140-2E1C693F6256}" presName="sibTrans" presStyleCnt="0"/>
      <dgm:spPr/>
    </dgm:pt>
    <dgm:pt modelId="{37E7D010-8EC4-4788-9D98-1E34C90F4487}" type="pres">
      <dgm:prSet presAssocID="{079B7E2B-CFFF-4488-BC90-D06E1C96AFED}" presName="node" presStyleLbl="node1" presStyleIdx="10" presStyleCnt="11">
        <dgm:presLayoutVars>
          <dgm:bulletEnabled val="1"/>
        </dgm:presLayoutVars>
      </dgm:prSet>
      <dgm:spPr/>
      <dgm:t>
        <a:bodyPr/>
        <a:lstStyle/>
        <a:p>
          <a:endParaRPr lang="en-US"/>
        </a:p>
      </dgm:t>
    </dgm:pt>
  </dgm:ptLst>
  <dgm:cxnLst>
    <dgm:cxn modelId="{8A7C0D0C-9BAC-449F-9C8A-DB2BFF056D15}" srcId="{5450E0DF-9F90-4601-B7CB-538496197D38}" destId="{6CEA1D74-D6EC-452B-A6BE-3FB015FC62CF}" srcOrd="2" destOrd="0" parTransId="{F9ED3867-506B-4F9A-82EA-BF8396A70ADE}" sibTransId="{284AA963-F064-4005-A819-1D42AF6B8914}"/>
    <dgm:cxn modelId="{DC57AEEB-866B-4D5D-8E30-9ED98E7998BA}" type="presOf" srcId="{621E771D-A28E-45F6-9E78-83C0629648EA}" destId="{DFADBACD-0A82-4EAC-9B6E-CC6294044B12}" srcOrd="0" destOrd="0" presId="urn:microsoft.com/office/officeart/2005/8/layout/default"/>
    <dgm:cxn modelId="{4754A768-4A8F-4297-AD56-BD8AE9CDED9F}" srcId="{5450E0DF-9F90-4601-B7CB-538496197D38}" destId="{16A4AAC0-5C26-4FD6-A102-5CFDE2F253F5}" srcOrd="8" destOrd="0" parTransId="{CC703E26-1336-4E54-9DA5-84076854DF88}" sibTransId="{4C33FA1E-F1B8-4D56-B273-7ECD81EEC475}"/>
    <dgm:cxn modelId="{E5C81EF6-D1B7-48C8-B0FE-0AD7A9C6F431}" type="presOf" srcId="{A954F7F8-D840-459A-A7F3-8CB78B2A48A0}" destId="{3918A6DE-9574-4CD2-ABE2-49AA6A23BF5A}" srcOrd="0" destOrd="0" presId="urn:microsoft.com/office/officeart/2005/8/layout/default"/>
    <dgm:cxn modelId="{671EA891-F849-4973-B2C8-4A6ACA521376}" srcId="{5450E0DF-9F90-4601-B7CB-538496197D38}" destId="{F72FCCFB-611D-4AFF-93CF-E289DBE91499}" srcOrd="3" destOrd="0" parTransId="{147F1F7A-BC88-4F11-B268-E16978BA1F0C}" sibTransId="{3BD7240A-166F-498C-99DD-269AB39F816D}"/>
    <dgm:cxn modelId="{81896A3C-8448-40C4-A6F6-65E9BB44755C}" srcId="{5450E0DF-9F90-4601-B7CB-538496197D38}" destId="{89EE41D2-D184-48ED-97F2-169873D5C23C}" srcOrd="5" destOrd="0" parTransId="{15A04B60-5882-48A4-B97A-5721A50BCA53}" sibTransId="{98C5B4F4-5E5C-44ED-BE96-8FFE8A1C6B81}"/>
    <dgm:cxn modelId="{7C68D87A-AFA2-43C1-AC11-C07BBED4C86F}" srcId="{5450E0DF-9F90-4601-B7CB-538496197D38}" destId="{621E771D-A28E-45F6-9E78-83C0629648EA}" srcOrd="9" destOrd="0" parTransId="{D461DB6D-5DA1-4A89-A908-7ABE94CF5074}" sibTransId="{BA8CFE84-C246-4C4A-9140-2E1C693F6256}"/>
    <dgm:cxn modelId="{091685F3-E7B3-40D0-A2FF-D55AB988A65D}" srcId="{5450E0DF-9F90-4601-B7CB-538496197D38}" destId="{079B7E2B-CFFF-4488-BC90-D06E1C96AFED}" srcOrd="10" destOrd="0" parTransId="{C2283545-7F20-43F2-8DD0-21391566C682}" sibTransId="{6D259785-BA78-495A-920A-D71FD38DA5FE}"/>
    <dgm:cxn modelId="{BC036020-DD95-4D58-A05F-EE3258F3FF56}" srcId="{5450E0DF-9F90-4601-B7CB-538496197D38}" destId="{8F6BB3D2-9DD0-49AA-9A8D-A3616B106D7F}" srcOrd="1" destOrd="0" parTransId="{4768BA03-FF70-4FEE-90F3-31EAA703E521}" sibTransId="{AF50B1C1-5208-4D7A-9301-72C8A273C9FB}"/>
    <dgm:cxn modelId="{EF53D40B-0DD8-42EF-82EB-E9F92991AA05}" type="presOf" srcId="{079B7E2B-CFFF-4488-BC90-D06E1C96AFED}" destId="{37E7D010-8EC4-4788-9D98-1E34C90F4487}" srcOrd="0" destOrd="0" presId="urn:microsoft.com/office/officeart/2005/8/layout/default"/>
    <dgm:cxn modelId="{5BC297EC-4E2A-4AE1-867A-44C701548ED7}" srcId="{5450E0DF-9F90-4601-B7CB-538496197D38}" destId="{A954F7F8-D840-459A-A7F3-8CB78B2A48A0}" srcOrd="6" destOrd="0" parTransId="{4C1B9BEE-0212-452C-8673-08EE13F00002}" sibTransId="{D6281351-3DFA-4637-ADD3-DE5D7E6DC91B}"/>
    <dgm:cxn modelId="{00AA8E98-190D-4C55-98C5-C8AD9FFA1349}" type="presOf" srcId="{4208118B-292D-4C31-A6BD-BA97B2CF1300}" destId="{B7DFCFA8-F276-418A-9248-A1C46A44FD59}" srcOrd="0" destOrd="0" presId="urn:microsoft.com/office/officeart/2005/8/layout/default"/>
    <dgm:cxn modelId="{F555BEB6-7E0B-49BE-A192-D37575A45500}" type="presOf" srcId="{8F6BB3D2-9DD0-49AA-9A8D-A3616B106D7F}" destId="{0BC64D1F-4661-4DD9-B292-B10C9FCE3BB6}" srcOrd="0" destOrd="0" presId="urn:microsoft.com/office/officeart/2005/8/layout/default"/>
    <dgm:cxn modelId="{F549066D-0738-4081-8D53-F3845E3DA08D}" srcId="{5450E0DF-9F90-4601-B7CB-538496197D38}" destId="{33F852F0-1404-4668-85BC-FD4DBDBD7479}" srcOrd="0" destOrd="0" parTransId="{584EBD28-E6CE-436A-A042-7B78840B77C8}" sibTransId="{1108FBCC-4969-493F-BC22-8A1372C19FEF}"/>
    <dgm:cxn modelId="{0FAFADDF-3D3D-408F-9112-9AD1C5EE9D16}" srcId="{5450E0DF-9F90-4601-B7CB-538496197D38}" destId="{1022A64A-24D0-45C2-AA6A-C716C525308E}" srcOrd="4" destOrd="0" parTransId="{816AC56E-2E95-48B6-89B1-1C26565D3681}" sibTransId="{12B133D3-24DB-4058-A691-C26F9C300E18}"/>
    <dgm:cxn modelId="{2806DD7F-E81D-4A10-AA2D-5731A168993E}" type="presOf" srcId="{16A4AAC0-5C26-4FD6-A102-5CFDE2F253F5}" destId="{5F0336B6-485B-4BC7-9375-E52BCC8F18D0}" srcOrd="0" destOrd="0" presId="urn:microsoft.com/office/officeart/2005/8/layout/default"/>
    <dgm:cxn modelId="{984C9BA6-908E-4BBC-8232-2DF148177E18}" type="presOf" srcId="{1022A64A-24D0-45C2-AA6A-C716C525308E}" destId="{66C39F45-C4BE-4966-862A-8F92580F4162}" srcOrd="0" destOrd="0" presId="urn:microsoft.com/office/officeart/2005/8/layout/default"/>
    <dgm:cxn modelId="{605F845E-D6C6-455F-8460-6091AC589D84}" type="presOf" srcId="{5450E0DF-9F90-4601-B7CB-538496197D38}" destId="{7DC43C1D-D4DF-458A-8BD9-2D887CEE9BD8}" srcOrd="0" destOrd="0" presId="urn:microsoft.com/office/officeart/2005/8/layout/default"/>
    <dgm:cxn modelId="{1BDC329A-CEB0-4367-A990-FE87D9CB7BF3}" type="presOf" srcId="{33F852F0-1404-4668-85BC-FD4DBDBD7479}" destId="{23CB07F1-9730-470B-99E0-3F4EE557A99A}" srcOrd="0" destOrd="0" presId="urn:microsoft.com/office/officeart/2005/8/layout/default"/>
    <dgm:cxn modelId="{FDE40C10-D356-4CE7-A129-186CBEE3A661}" type="presOf" srcId="{89EE41D2-D184-48ED-97F2-169873D5C23C}" destId="{3FDCBE87-FA83-4A98-AF8C-BA6E2D582C3F}" srcOrd="0" destOrd="0" presId="urn:microsoft.com/office/officeart/2005/8/layout/default"/>
    <dgm:cxn modelId="{7F344437-D44A-446F-BB87-6F9DBC5FB0BF}" srcId="{5450E0DF-9F90-4601-B7CB-538496197D38}" destId="{4208118B-292D-4C31-A6BD-BA97B2CF1300}" srcOrd="7" destOrd="0" parTransId="{61693991-9B65-40A0-A9F8-3B6868EA34C0}" sibTransId="{53DECD00-5004-4037-87C1-57D1EA913DBE}"/>
    <dgm:cxn modelId="{FAC64997-15EA-4D27-8ED3-BF31F330821E}" type="presOf" srcId="{F72FCCFB-611D-4AFF-93CF-E289DBE91499}" destId="{DD3B274B-BFAC-481B-910C-C0C5D70AEE79}" srcOrd="0" destOrd="0" presId="urn:microsoft.com/office/officeart/2005/8/layout/default"/>
    <dgm:cxn modelId="{80515BCA-A74C-4816-AE26-010653869CCE}" type="presOf" srcId="{6CEA1D74-D6EC-452B-A6BE-3FB015FC62CF}" destId="{B246D929-A5A1-4035-85F5-FC98A32D14E2}" srcOrd="0" destOrd="0" presId="urn:microsoft.com/office/officeart/2005/8/layout/default"/>
    <dgm:cxn modelId="{3D187B83-50FD-46A6-96FC-B31CCC8DEC87}" type="presParOf" srcId="{7DC43C1D-D4DF-458A-8BD9-2D887CEE9BD8}" destId="{23CB07F1-9730-470B-99E0-3F4EE557A99A}" srcOrd="0" destOrd="0" presId="urn:microsoft.com/office/officeart/2005/8/layout/default"/>
    <dgm:cxn modelId="{03DBF1BD-8261-479D-B38D-4ED5774AE762}" type="presParOf" srcId="{7DC43C1D-D4DF-458A-8BD9-2D887CEE9BD8}" destId="{95AE3C42-FF8C-42CD-88BB-C9571CFD26F5}" srcOrd="1" destOrd="0" presId="urn:microsoft.com/office/officeart/2005/8/layout/default"/>
    <dgm:cxn modelId="{C106EF55-49BF-4FB7-A6CF-07649A44DCCF}" type="presParOf" srcId="{7DC43C1D-D4DF-458A-8BD9-2D887CEE9BD8}" destId="{0BC64D1F-4661-4DD9-B292-B10C9FCE3BB6}" srcOrd="2" destOrd="0" presId="urn:microsoft.com/office/officeart/2005/8/layout/default"/>
    <dgm:cxn modelId="{B97945A3-1299-4E06-8553-2EF6F9DBB3B2}" type="presParOf" srcId="{7DC43C1D-D4DF-458A-8BD9-2D887CEE9BD8}" destId="{CDBFDB24-65CC-4357-9E11-AC5D2EA79A21}" srcOrd="3" destOrd="0" presId="urn:microsoft.com/office/officeart/2005/8/layout/default"/>
    <dgm:cxn modelId="{C1C13DD6-BC14-41A2-8271-0E747D1D7191}" type="presParOf" srcId="{7DC43C1D-D4DF-458A-8BD9-2D887CEE9BD8}" destId="{B246D929-A5A1-4035-85F5-FC98A32D14E2}" srcOrd="4" destOrd="0" presId="urn:microsoft.com/office/officeart/2005/8/layout/default"/>
    <dgm:cxn modelId="{0D6C3C89-75AB-4A42-8550-1E1F6FB43753}" type="presParOf" srcId="{7DC43C1D-D4DF-458A-8BD9-2D887CEE9BD8}" destId="{DFE61DB8-05FC-42BB-93DA-155E822AF98C}" srcOrd="5" destOrd="0" presId="urn:microsoft.com/office/officeart/2005/8/layout/default"/>
    <dgm:cxn modelId="{1D284584-32D0-4A80-86F0-5EF6809D1761}" type="presParOf" srcId="{7DC43C1D-D4DF-458A-8BD9-2D887CEE9BD8}" destId="{DD3B274B-BFAC-481B-910C-C0C5D70AEE79}" srcOrd="6" destOrd="0" presId="urn:microsoft.com/office/officeart/2005/8/layout/default"/>
    <dgm:cxn modelId="{5A1C570E-0FDA-4AB4-8F34-4E53F7B97E62}" type="presParOf" srcId="{7DC43C1D-D4DF-458A-8BD9-2D887CEE9BD8}" destId="{ECAFE651-EC90-41B0-9A64-9EC320B7788D}" srcOrd="7" destOrd="0" presId="urn:microsoft.com/office/officeart/2005/8/layout/default"/>
    <dgm:cxn modelId="{1982904A-ABD7-46AA-AD93-AC219092728F}" type="presParOf" srcId="{7DC43C1D-D4DF-458A-8BD9-2D887CEE9BD8}" destId="{66C39F45-C4BE-4966-862A-8F92580F4162}" srcOrd="8" destOrd="0" presId="urn:microsoft.com/office/officeart/2005/8/layout/default"/>
    <dgm:cxn modelId="{1749FABF-D391-4441-9600-D274D3E22AE6}" type="presParOf" srcId="{7DC43C1D-D4DF-458A-8BD9-2D887CEE9BD8}" destId="{02FBA1FB-4508-4D40-A844-3116FE6346D3}" srcOrd="9" destOrd="0" presId="urn:microsoft.com/office/officeart/2005/8/layout/default"/>
    <dgm:cxn modelId="{C893C23C-2765-48F0-8274-1E2D5B1B6238}" type="presParOf" srcId="{7DC43C1D-D4DF-458A-8BD9-2D887CEE9BD8}" destId="{3FDCBE87-FA83-4A98-AF8C-BA6E2D582C3F}" srcOrd="10" destOrd="0" presId="urn:microsoft.com/office/officeart/2005/8/layout/default"/>
    <dgm:cxn modelId="{4D1AC289-6419-442E-9AE8-F0DE9AF77769}" type="presParOf" srcId="{7DC43C1D-D4DF-458A-8BD9-2D887CEE9BD8}" destId="{94AE6F7D-C3E0-44EE-8A4E-D51FA0C2F57A}" srcOrd="11" destOrd="0" presId="urn:microsoft.com/office/officeart/2005/8/layout/default"/>
    <dgm:cxn modelId="{0D1378F3-35AE-47D0-B8DD-861BB20FB0C0}" type="presParOf" srcId="{7DC43C1D-D4DF-458A-8BD9-2D887CEE9BD8}" destId="{3918A6DE-9574-4CD2-ABE2-49AA6A23BF5A}" srcOrd="12" destOrd="0" presId="urn:microsoft.com/office/officeart/2005/8/layout/default"/>
    <dgm:cxn modelId="{F910133F-6432-4F29-916D-7D68BFBA6B70}" type="presParOf" srcId="{7DC43C1D-D4DF-458A-8BD9-2D887CEE9BD8}" destId="{EF4615F0-A303-4F33-8BE9-81C8FD775588}" srcOrd="13" destOrd="0" presId="urn:microsoft.com/office/officeart/2005/8/layout/default"/>
    <dgm:cxn modelId="{D312EB4E-C6AD-4279-825D-D8AA068846AC}" type="presParOf" srcId="{7DC43C1D-D4DF-458A-8BD9-2D887CEE9BD8}" destId="{B7DFCFA8-F276-418A-9248-A1C46A44FD59}" srcOrd="14" destOrd="0" presId="urn:microsoft.com/office/officeart/2005/8/layout/default"/>
    <dgm:cxn modelId="{D41FE41D-A872-4F8F-A86A-8430BB7EEB3F}" type="presParOf" srcId="{7DC43C1D-D4DF-458A-8BD9-2D887CEE9BD8}" destId="{1A96352B-3BBB-4ABC-9723-27290D626EFB}" srcOrd="15" destOrd="0" presId="urn:microsoft.com/office/officeart/2005/8/layout/default"/>
    <dgm:cxn modelId="{F55A6D19-D93E-45E3-858D-EC9CBE785AC8}" type="presParOf" srcId="{7DC43C1D-D4DF-458A-8BD9-2D887CEE9BD8}" destId="{5F0336B6-485B-4BC7-9375-E52BCC8F18D0}" srcOrd="16" destOrd="0" presId="urn:microsoft.com/office/officeart/2005/8/layout/default"/>
    <dgm:cxn modelId="{DB516E3C-66DC-4407-9B9B-79DF806B2FD7}" type="presParOf" srcId="{7DC43C1D-D4DF-458A-8BD9-2D887CEE9BD8}" destId="{B7EE91BC-FFB0-4D49-977D-CA701F7333BC}" srcOrd="17" destOrd="0" presId="urn:microsoft.com/office/officeart/2005/8/layout/default"/>
    <dgm:cxn modelId="{C6D8232D-3E23-49AE-8CA6-F3A891F23904}" type="presParOf" srcId="{7DC43C1D-D4DF-458A-8BD9-2D887CEE9BD8}" destId="{DFADBACD-0A82-4EAC-9B6E-CC6294044B12}" srcOrd="18" destOrd="0" presId="urn:microsoft.com/office/officeart/2005/8/layout/default"/>
    <dgm:cxn modelId="{23B9545B-56CE-4FDB-B136-89E58C66C2B5}" type="presParOf" srcId="{7DC43C1D-D4DF-458A-8BD9-2D887CEE9BD8}" destId="{243B6BF9-9A52-4388-9DB8-F84B8A472749}" srcOrd="19" destOrd="0" presId="urn:microsoft.com/office/officeart/2005/8/layout/default"/>
    <dgm:cxn modelId="{2859E9E0-7482-46FF-A6C2-80E79039CED1}" type="presParOf" srcId="{7DC43C1D-D4DF-458A-8BD9-2D887CEE9BD8}" destId="{37E7D010-8EC4-4788-9D98-1E34C90F4487}"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F3536-3FC6-4BA0-A43E-3D29E8EC79BF}">
      <dsp:nvSpPr>
        <dsp:cNvPr id="0" name=""/>
        <dsp:cNvSpPr/>
      </dsp:nvSpPr>
      <dsp:spPr>
        <a:xfrm>
          <a:off x="0" y="116645"/>
          <a:ext cx="6666833" cy="10003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0" i="0" kern="1200"/>
            <a:t>The UK Crohn's &amp; Colitis UK charity reports at least 1 in every 227 people in the UK has been diagnosed with ulcerative colitis. </a:t>
          </a:r>
          <a:r>
            <a:rPr lang="en-GB" sz="1900" b="0" i="0" kern="1200" dirty="0"/>
            <a:t>This amounts to around 296,000 people</a:t>
          </a:r>
          <a:endParaRPr lang="en-US" sz="1900" kern="1200" dirty="0"/>
        </a:p>
      </dsp:txBody>
      <dsp:txXfrm>
        <a:off x="48833" y="165478"/>
        <a:ext cx="6569167" cy="902684"/>
      </dsp:txXfrm>
    </dsp:sp>
    <dsp:sp modelId="{725B8C0E-9082-4E9C-A529-531486377F58}">
      <dsp:nvSpPr>
        <dsp:cNvPr id="0" name=""/>
        <dsp:cNvSpPr/>
      </dsp:nvSpPr>
      <dsp:spPr>
        <a:xfrm>
          <a:off x="0" y="1171715"/>
          <a:ext cx="6666833" cy="100035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0" i="0" kern="1200" dirty="0"/>
            <a:t>The condition can develop at any age</a:t>
          </a:r>
          <a:r>
            <a:rPr lang="en-GB" sz="1900" b="0" i="0" kern="1200" dirty="0" smtClean="0"/>
            <a:t>, but </a:t>
          </a:r>
          <a:r>
            <a:rPr lang="en-GB" sz="1900" b="0" i="0" kern="1200" dirty="0"/>
            <a:t>is most often diagnosed in people between 15 and 25 years old</a:t>
          </a:r>
          <a:endParaRPr lang="en-US" sz="1900" kern="1200" dirty="0"/>
        </a:p>
      </dsp:txBody>
      <dsp:txXfrm>
        <a:off x="48833" y="1220548"/>
        <a:ext cx="6569167" cy="902684"/>
      </dsp:txXfrm>
    </dsp:sp>
    <dsp:sp modelId="{127D5E5D-12FB-4D75-B400-A3CB5E635AAC}">
      <dsp:nvSpPr>
        <dsp:cNvPr id="0" name=""/>
        <dsp:cNvSpPr/>
      </dsp:nvSpPr>
      <dsp:spPr>
        <a:xfrm>
          <a:off x="0" y="2226785"/>
          <a:ext cx="6666833" cy="100035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0" i="0" kern="1200"/>
            <a:t>It's more common in white people of European descent, especially those descended from Ashkenazi Jewish communities, and black people</a:t>
          </a:r>
          <a:endParaRPr lang="en-US" sz="1900" kern="1200"/>
        </a:p>
      </dsp:txBody>
      <dsp:txXfrm>
        <a:off x="48833" y="2275618"/>
        <a:ext cx="6569167" cy="902684"/>
      </dsp:txXfrm>
    </dsp:sp>
    <dsp:sp modelId="{C1B238D7-91F1-4997-B178-5F8F68B46872}">
      <dsp:nvSpPr>
        <dsp:cNvPr id="0" name=""/>
        <dsp:cNvSpPr/>
      </dsp:nvSpPr>
      <dsp:spPr>
        <a:xfrm>
          <a:off x="0" y="3281855"/>
          <a:ext cx="6666833" cy="100035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0" i="0" kern="1200"/>
            <a:t>The condition is rarer in people from Asian backgrounds, although the reasons for this are unclear</a:t>
          </a:r>
          <a:endParaRPr lang="en-US" sz="1900" kern="1200"/>
        </a:p>
      </dsp:txBody>
      <dsp:txXfrm>
        <a:off x="48833" y="3330688"/>
        <a:ext cx="6569167" cy="902684"/>
      </dsp:txXfrm>
    </dsp:sp>
    <dsp:sp modelId="{95705DF5-2243-4E38-8FEA-0E0A5DA561C9}">
      <dsp:nvSpPr>
        <dsp:cNvPr id="0" name=""/>
        <dsp:cNvSpPr/>
      </dsp:nvSpPr>
      <dsp:spPr>
        <a:xfrm>
          <a:off x="0" y="4336925"/>
          <a:ext cx="6666833" cy="100035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0" i="0" kern="1200"/>
            <a:t>Both men and women seem to be equally affected by ulcerative colitis</a:t>
          </a:r>
          <a:endParaRPr lang="en-US" sz="1900" kern="1200"/>
        </a:p>
      </dsp:txBody>
      <dsp:txXfrm>
        <a:off x="48833" y="4385758"/>
        <a:ext cx="6569167" cy="902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18C75-F79B-426D-8E52-195C564E2A71}">
      <dsp:nvSpPr>
        <dsp:cNvPr id="0" name=""/>
        <dsp:cNvSpPr/>
      </dsp:nvSpPr>
      <dsp:spPr>
        <a:xfrm>
          <a:off x="0" y="102584"/>
          <a:ext cx="6253721" cy="760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a:t>negative psychosocial impact</a:t>
          </a:r>
          <a:endParaRPr lang="en-US" sz="2000" kern="1200"/>
        </a:p>
      </dsp:txBody>
      <dsp:txXfrm>
        <a:off x="37125" y="139709"/>
        <a:ext cx="6179471" cy="686250"/>
      </dsp:txXfrm>
    </dsp:sp>
    <dsp:sp modelId="{B931CDA7-5541-4F15-8A3C-A8F06B845EC1}">
      <dsp:nvSpPr>
        <dsp:cNvPr id="0" name=""/>
        <dsp:cNvSpPr/>
      </dsp:nvSpPr>
      <dsp:spPr>
        <a:xfrm>
          <a:off x="0" y="920685"/>
          <a:ext cx="6253721" cy="76050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a:t>toxic megacolon and bowel obstruction</a:t>
          </a:r>
          <a:endParaRPr lang="en-US" sz="2000" kern="1200"/>
        </a:p>
      </dsp:txBody>
      <dsp:txXfrm>
        <a:off x="37125" y="957810"/>
        <a:ext cx="6179471" cy="686250"/>
      </dsp:txXfrm>
    </dsp:sp>
    <dsp:sp modelId="{0F27FD35-70E5-4B20-A38C-BFAED9C5A082}">
      <dsp:nvSpPr>
        <dsp:cNvPr id="0" name=""/>
        <dsp:cNvSpPr/>
      </dsp:nvSpPr>
      <dsp:spPr>
        <a:xfrm>
          <a:off x="0" y="1738785"/>
          <a:ext cx="6253721" cy="76050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a:t>anaemia</a:t>
          </a:r>
          <a:endParaRPr lang="en-US" sz="2000" kern="1200" dirty="0"/>
        </a:p>
      </dsp:txBody>
      <dsp:txXfrm>
        <a:off x="37125" y="1775910"/>
        <a:ext cx="6179471" cy="686250"/>
      </dsp:txXfrm>
    </dsp:sp>
    <dsp:sp modelId="{B1D2EBE6-7CDC-4F03-9D00-1814430979EC}">
      <dsp:nvSpPr>
        <dsp:cNvPr id="0" name=""/>
        <dsp:cNvSpPr/>
      </dsp:nvSpPr>
      <dsp:spPr>
        <a:xfrm>
          <a:off x="0" y="2556885"/>
          <a:ext cx="6253721" cy="76050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a:t>malnutrition</a:t>
          </a:r>
          <a:endParaRPr lang="en-US" sz="2000" kern="1200" dirty="0"/>
        </a:p>
      </dsp:txBody>
      <dsp:txXfrm>
        <a:off x="37125" y="2594010"/>
        <a:ext cx="6179471" cy="686250"/>
      </dsp:txXfrm>
    </dsp:sp>
    <dsp:sp modelId="{7854D942-8811-44CD-B8EE-1FF466D8324D}">
      <dsp:nvSpPr>
        <dsp:cNvPr id="0" name=""/>
        <dsp:cNvSpPr/>
      </dsp:nvSpPr>
      <dsp:spPr>
        <a:xfrm>
          <a:off x="0" y="3374985"/>
          <a:ext cx="6253721" cy="76050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a:t>growth failure</a:t>
          </a:r>
          <a:endParaRPr lang="en-US" sz="2000" kern="1200"/>
        </a:p>
      </dsp:txBody>
      <dsp:txXfrm>
        <a:off x="37125" y="3412110"/>
        <a:ext cx="6179471" cy="686250"/>
      </dsp:txXfrm>
    </dsp:sp>
    <dsp:sp modelId="{00FB8948-234B-493D-A5F8-E0A54FEE2CD7}">
      <dsp:nvSpPr>
        <dsp:cNvPr id="0" name=""/>
        <dsp:cNvSpPr/>
      </dsp:nvSpPr>
      <dsp:spPr>
        <a:xfrm>
          <a:off x="0" y="4193085"/>
          <a:ext cx="6253721" cy="7605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a:t>colorectal cancer</a:t>
          </a:r>
          <a:r>
            <a:rPr lang="en-GB" sz="2000" kern="1200" dirty="0"/>
            <a:t/>
          </a:r>
          <a:br>
            <a:rPr lang="en-GB" sz="2000" kern="1200" dirty="0"/>
          </a:br>
          <a:endParaRPr lang="en-US" sz="2000" kern="1200" dirty="0"/>
        </a:p>
      </dsp:txBody>
      <dsp:txXfrm>
        <a:off x="37125" y="4230210"/>
        <a:ext cx="6179471" cy="686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D2877-107E-4C56-9E8E-6784EDD6328A}">
      <dsp:nvSpPr>
        <dsp:cNvPr id="0" name=""/>
        <dsp:cNvSpPr/>
      </dsp:nvSpPr>
      <dsp:spPr>
        <a:xfrm>
          <a:off x="0" y="165366"/>
          <a:ext cx="6982976"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Bloody diarrhoea persisting for more than 6 weeks, or rectal bleeding, if malignancy is not suspected</a:t>
          </a:r>
          <a:endParaRPr lang="en-US" sz="1400" kern="1200" dirty="0"/>
        </a:p>
      </dsp:txBody>
      <dsp:txXfrm>
        <a:off x="26387" y="191753"/>
        <a:ext cx="6930202" cy="487766"/>
      </dsp:txXfrm>
    </dsp:sp>
    <dsp:sp modelId="{A44C91F9-192A-4842-BF55-AE3F4AA09875}">
      <dsp:nvSpPr>
        <dsp:cNvPr id="0" name=""/>
        <dsp:cNvSpPr/>
      </dsp:nvSpPr>
      <dsp:spPr>
        <a:xfrm>
          <a:off x="0" y="754257"/>
          <a:ext cx="6982976" cy="540540"/>
        </a:xfrm>
        <a:prstGeom prst="round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Faecal urgency and/or incontinence</a:t>
          </a:r>
          <a:endParaRPr lang="en-US" sz="1400" kern="1200" dirty="0"/>
        </a:p>
      </dsp:txBody>
      <dsp:txXfrm>
        <a:off x="26387" y="780644"/>
        <a:ext cx="6930202" cy="487766"/>
      </dsp:txXfrm>
    </dsp:sp>
    <dsp:sp modelId="{93CB7B7C-FC78-47D7-89AF-E50659DBDCF3}">
      <dsp:nvSpPr>
        <dsp:cNvPr id="0" name=""/>
        <dsp:cNvSpPr/>
      </dsp:nvSpPr>
      <dsp:spPr>
        <a:xfrm>
          <a:off x="0" y="1335117"/>
          <a:ext cx="6982976" cy="5405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Nocturnal defecation</a:t>
          </a:r>
          <a:endParaRPr lang="en-US" sz="1400" kern="1200" dirty="0"/>
        </a:p>
      </dsp:txBody>
      <dsp:txXfrm>
        <a:off x="26387" y="1361504"/>
        <a:ext cx="6930202" cy="487766"/>
      </dsp:txXfrm>
    </dsp:sp>
    <dsp:sp modelId="{40C79800-A657-4A56-A074-FCE327466366}">
      <dsp:nvSpPr>
        <dsp:cNvPr id="0" name=""/>
        <dsp:cNvSpPr/>
      </dsp:nvSpPr>
      <dsp:spPr>
        <a:xfrm>
          <a:off x="0" y="1915977"/>
          <a:ext cx="6982976" cy="540540"/>
        </a:xfrm>
        <a:prstGeom prst="round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Tenesmus (a persistent, painful urge to pass stool even when the rectum is empty)</a:t>
          </a:r>
          <a:endParaRPr lang="en-US" sz="1400" kern="1200" dirty="0"/>
        </a:p>
      </dsp:txBody>
      <dsp:txXfrm>
        <a:off x="26387" y="1942364"/>
        <a:ext cx="6930202" cy="487766"/>
      </dsp:txXfrm>
    </dsp:sp>
    <dsp:sp modelId="{67872234-79C5-428E-8DD8-B07F34257AB0}">
      <dsp:nvSpPr>
        <dsp:cNvPr id="0" name=""/>
        <dsp:cNvSpPr/>
      </dsp:nvSpPr>
      <dsp:spPr>
        <a:xfrm>
          <a:off x="0" y="2496837"/>
          <a:ext cx="6982976" cy="5405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Abdominal pain, particularly in the left lower quadrant</a:t>
          </a:r>
          <a:endParaRPr lang="en-US" sz="1400" kern="1200" dirty="0"/>
        </a:p>
      </dsp:txBody>
      <dsp:txXfrm>
        <a:off x="26387" y="2523224"/>
        <a:ext cx="6930202" cy="487766"/>
      </dsp:txXfrm>
    </dsp:sp>
    <dsp:sp modelId="{5B10F0FD-F2FD-45C0-BD51-59249F659552}">
      <dsp:nvSpPr>
        <dsp:cNvPr id="0" name=""/>
        <dsp:cNvSpPr/>
      </dsp:nvSpPr>
      <dsp:spPr>
        <a:xfrm>
          <a:off x="0" y="3077697"/>
          <a:ext cx="6982976" cy="540540"/>
        </a:xfrm>
        <a:prstGeom prst="round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Pre-defecation pain, which is relieved on passage of stool</a:t>
          </a:r>
          <a:endParaRPr lang="en-US" sz="1400" kern="1200" dirty="0"/>
        </a:p>
      </dsp:txBody>
      <dsp:txXfrm>
        <a:off x="26387" y="3104084"/>
        <a:ext cx="6930202" cy="487766"/>
      </dsp:txXfrm>
    </dsp:sp>
    <dsp:sp modelId="{CA619043-57FD-4999-B65D-D30457C44B3A}">
      <dsp:nvSpPr>
        <dsp:cNvPr id="0" name=""/>
        <dsp:cNvSpPr/>
      </dsp:nvSpPr>
      <dsp:spPr>
        <a:xfrm>
          <a:off x="0" y="3658557"/>
          <a:ext cx="6982976" cy="5405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Non-specific symptoms such as fatigue, malaise, anorexia, or fever (may suggest severe disease)</a:t>
          </a:r>
          <a:endParaRPr lang="en-US" sz="1400" kern="1200" dirty="0"/>
        </a:p>
      </dsp:txBody>
      <dsp:txXfrm>
        <a:off x="26387" y="3684944"/>
        <a:ext cx="6930202" cy="487766"/>
      </dsp:txXfrm>
    </dsp:sp>
    <dsp:sp modelId="{17F81723-F058-4366-B6C0-FC15D1AA9755}">
      <dsp:nvSpPr>
        <dsp:cNvPr id="0" name=""/>
        <dsp:cNvSpPr/>
      </dsp:nvSpPr>
      <dsp:spPr>
        <a:xfrm>
          <a:off x="0" y="4239417"/>
          <a:ext cx="6982976" cy="540540"/>
        </a:xfrm>
        <a:prstGeom prst="round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Weight loss, faltering growth, or delayed puberty in children</a:t>
          </a:r>
          <a:endParaRPr lang="en-US" sz="1400" kern="1200" dirty="0"/>
        </a:p>
      </dsp:txBody>
      <dsp:txXfrm>
        <a:off x="26387" y="4265804"/>
        <a:ext cx="6930202" cy="487766"/>
      </dsp:txXfrm>
    </dsp:sp>
    <dsp:sp modelId="{22368583-137F-442B-A368-BEB12B23B959}">
      <dsp:nvSpPr>
        <dsp:cNvPr id="0" name=""/>
        <dsp:cNvSpPr/>
      </dsp:nvSpPr>
      <dsp:spPr>
        <a:xfrm>
          <a:off x="0" y="4815266"/>
          <a:ext cx="6982976" cy="5405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i="0" kern="1200" dirty="0"/>
            <a:t>An associated family history of inflammatory bowel disease, coeliac disease, or colorectal cancer</a:t>
          </a:r>
          <a:endParaRPr lang="en-US" sz="1400" kern="1200" dirty="0"/>
        </a:p>
      </dsp:txBody>
      <dsp:txXfrm>
        <a:off x="26387" y="4841653"/>
        <a:ext cx="6930202" cy="487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B07F1-9730-470B-99E0-3F4EE557A99A}">
      <dsp:nvSpPr>
        <dsp:cNvPr id="0" name=""/>
        <dsp:cNvSpPr/>
      </dsp:nvSpPr>
      <dsp:spPr>
        <a:xfrm>
          <a:off x="485152" y="2040"/>
          <a:ext cx="2476107" cy="148566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Serum full blood count — anaemia may be due to blood loss, malabsorption, or malnutrition; an increased platelet count may suggest active inflammation</a:t>
          </a:r>
          <a:endParaRPr lang="en-US" sz="1100" kern="1200" dirty="0"/>
        </a:p>
      </dsp:txBody>
      <dsp:txXfrm>
        <a:off x="485152" y="2040"/>
        <a:ext cx="2476107" cy="1485664"/>
      </dsp:txXfrm>
    </dsp:sp>
    <dsp:sp modelId="{0BC64D1F-4661-4DD9-B292-B10C9FCE3BB6}">
      <dsp:nvSpPr>
        <dsp:cNvPr id="0" name=""/>
        <dsp:cNvSpPr/>
      </dsp:nvSpPr>
      <dsp:spPr>
        <a:xfrm>
          <a:off x="3208871" y="2040"/>
          <a:ext cx="2476107" cy="1485664"/>
        </a:xfrm>
        <a:prstGeom prst="rect">
          <a:avLst/>
        </a:prstGeom>
        <a:gradFill rotWithShape="0">
          <a:gsLst>
            <a:gs pos="0">
              <a:schemeClr val="accent5">
                <a:hueOff val="-735334"/>
                <a:satOff val="-1023"/>
                <a:lumOff val="-392"/>
                <a:alphaOff val="0"/>
                <a:satMod val="103000"/>
                <a:lumMod val="102000"/>
                <a:tint val="94000"/>
              </a:schemeClr>
            </a:gs>
            <a:gs pos="50000">
              <a:schemeClr val="accent5">
                <a:hueOff val="-735334"/>
                <a:satOff val="-1023"/>
                <a:lumOff val="-392"/>
                <a:alphaOff val="0"/>
                <a:satMod val="110000"/>
                <a:lumMod val="100000"/>
                <a:shade val="100000"/>
              </a:schemeClr>
            </a:gs>
            <a:gs pos="100000">
              <a:schemeClr val="accent5">
                <a:hueOff val="-735334"/>
                <a:satOff val="-1023"/>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Serum inflammatory markers such as C-reactive protein (CRP) and erythrocyte sedimentation rate (ESR) — may be raised if there is active inflammation or an infectious complication.</a:t>
          </a:r>
          <a:endParaRPr lang="en-US" sz="1100" kern="1200" dirty="0"/>
        </a:p>
      </dsp:txBody>
      <dsp:txXfrm>
        <a:off x="3208871" y="2040"/>
        <a:ext cx="2476107" cy="1485664"/>
      </dsp:txXfrm>
    </dsp:sp>
    <dsp:sp modelId="{B246D929-A5A1-4035-85F5-FC98A32D14E2}">
      <dsp:nvSpPr>
        <dsp:cNvPr id="0" name=""/>
        <dsp:cNvSpPr/>
      </dsp:nvSpPr>
      <dsp:spPr>
        <a:xfrm>
          <a:off x="5932589" y="2040"/>
          <a:ext cx="2476107" cy="1485664"/>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Serum urea and electrolytes — to assess for electrolyte disturbance and signs of dehydration.</a:t>
          </a:r>
          <a:endParaRPr lang="en-US" sz="1100" kern="1200" dirty="0"/>
        </a:p>
      </dsp:txBody>
      <dsp:txXfrm>
        <a:off x="5932589" y="2040"/>
        <a:ext cx="2476107" cy="1485664"/>
      </dsp:txXfrm>
    </dsp:sp>
    <dsp:sp modelId="{DD3B274B-BFAC-481B-910C-C0C5D70AEE79}">
      <dsp:nvSpPr>
        <dsp:cNvPr id="0" name=""/>
        <dsp:cNvSpPr/>
      </dsp:nvSpPr>
      <dsp:spPr>
        <a:xfrm>
          <a:off x="8656308" y="2040"/>
          <a:ext cx="2476107" cy="1485664"/>
        </a:xfrm>
        <a:prstGeom prst="rect">
          <a:avLst/>
        </a:prstGeom>
        <a:gradFill rotWithShape="0">
          <a:gsLst>
            <a:gs pos="0">
              <a:schemeClr val="accent5">
                <a:hueOff val="-2206003"/>
                <a:satOff val="-3068"/>
                <a:lumOff val="-1177"/>
                <a:alphaOff val="0"/>
                <a:satMod val="103000"/>
                <a:lumMod val="102000"/>
                <a:tint val="94000"/>
              </a:schemeClr>
            </a:gs>
            <a:gs pos="50000">
              <a:schemeClr val="accent5">
                <a:hueOff val="-2206003"/>
                <a:satOff val="-3068"/>
                <a:lumOff val="-1177"/>
                <a:alphaOff val="0"/>
                <a:satMod val="110000"/>
                <a:lumMod val="100000"/>
                <a:shade val="100000"/>
              </a:schemeClr>
            </a:gs>
            <a:gs pos="100000">
              <a:schemeClr val="accent5">
                <a:hueOff val="-2206003"/>
                <a:satOff val="-3068"/>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Serum liver function tests, including albumin — a low serum albumin may indicate the presence of a protein-losing enteropathy, disease activity or severity, and nutritional status.</a:t>
          </a:r>
          <a:endParaRPr lang="en-US" sz="1100" kern="1200" dirty="0"/>
        </a:p>
      </dsp:txBody>
      <dsp:txXfrm>
        <a:off x="8656308" y="2040"/>
        <a:ext cx="2476107" cy="1485664"/>
      </dsp:txXfrm>
    </dsp:sp>
    <dsp:sp modelId="{66C39F45-C4BE-4966-862A-8F92580F4162}">
      <dsp:nvSpPr>
        <dsp:cNvPr id="0" name=""/>
        <dsp:cNvSpPr/>
      </dsp:nvSpPr>
      <dsp:spPr>
        <a:xfrm>
          <a:off x="485152" y="1735316"/>
          <a:ext cx="2476107" cy="1485664"/>
        </a:xfrm>
        <a:prstGeom prst="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Thyroid function tests — to exclude hyperthyroidism</a:t>
          </a:r>
          <a:endParaRPr lang="en-US" sz="1100" kern="1200" dirty="0"/>
        </a:p>
      </dsp:txBody>
      <dsp:txXfrm>
        <a:off x="485152" y="1735316"/>
        <a:ext cx="2476107" cy="1485664"/>
      </dsp:txXfrm>
    </dsp:sp>
    <dsp:sp modelId="{3FDCBE87-FA83-4A98-AF8C-BA6E2D582C3F}">
      <dsp:nvSpPr>
        <dsp:cNvPr id="0" name=""/>
        <dsp:cNvSpPr/>
      </dsp:nvSpPr>
      <dsp:spPr>
        <a:xfrm>
          <a:off x="3208871" y="1735316"/>
          <a:ext cx="2476107" cy="1485664"/>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0" i="0" kern="1200" dirty="0"/>
            <a:t>Serum ferritin, vitamin B</a:t>
          </a:r>
          <a:r>
            <a:rPr lang="en-GB" sz="1100" b="0" i="0" kern="1200" baseline="-25000" dirty="0"/>
            <a:t>12</a:t>
          </a:r>
          <a:r>
            <a:rPr lang="en-GB" sz="1100" b="0" i="0" kern="1200" dirty="0"/>
            <a:t>, folate, and vitamin D levels — may indicate the presence of nutritional deficiencies due to malabsorption or intestinal losses.</a:t>
          </a:r>
          <a:r>
            <a:rPr lang="en-GB" sz="1100" b="0" i="0" kern="1200" dirty="0">
              <a:latin typeface="Aptos Display" panose="020F0302020204030204"/>
            </a:rPr>
            <a:t> </a:t>
          </a:r>
          <a:endParaRPr lang="en-US" sz="1100" kern="1200" dirty="0">
            <a:latin typeface="Aptos Display" panose="020F0302020204030204"/>
          </a:endParaRPr>
        </a:p>
      </dsp:txBody>
      <dsp:txXfrm>
        <a:off x="3208871" y="1735316"/>
        <a:ext cx="2476107" cy="1485664"/>
      </dsp:txXfrm>
    </dsp:sp>
    <dsp:sp modelId="{3918A6DE-9574-4CD2-ABE2-49AA6A23BF5A}">
      <dsp:nvSpPr>
        <dsp:cNvPr id="0" name=""/>
        <dsp:cNvSpPr/>
      </dsp:nvSpPr>
      <dsp:spPr>
        <a:xfrm>
          <a:off x="5932589" y="1735316"/>
          <a:ext cx="2476107" cy="1485664"/>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Coeliac serology — to exclude coeliac disease</a:t>
          </a:r>
          <a:endParaRPr lang="en-US" sz="1100" kern="1200" dirty="0"/>
        </a:p>
      </dsp:txBody>
      <dsp:txXfrm>
        <a:off x="5932589" y="1735316"/>
        <a:ext cx="2476107" cy="1485664"/>
      </dsp:txXfrm>
    </dsp:sp>
    <dsp:sp modelId="{B7DFCFA8-F276-418A-9248-A1C46A44FD59}">
      <dsp:nvSpPr>
        <dsp:cNvPr id="0" name=""/>
        <dsp:cNvSpPr/>
      </dsp:nvSpPr>
      <dsp:spPr>
        <a:xfrm>
          <a:off x="8656308" y="1735316"/>
          <a:ext cx="2476107" cy="1485664"/>
        </a:xfrm>
        <a:prstGeom prst="rect">
          <a:avLst/>
        </a:prstGeom>
        <a:gradFill rotWithShape="0">
          <a:gsLst>
            <a:gs pos="0">
              <a:schemeClr val="accent5">
                <a:hueOff val="-5147341"/>
                <a:satOff val="-7160"/>
                <a:lumOff val="-2745"/>
                <a:alphaOff val="0"/>
                <a:satMod val="103000"/>
                <a:lumMod val="102000"/>
                <a:tint val="94000"/>
              </a:schemeClr>
            </a:gs>
            <a:gs pos="50000">
              <a:schemeClr val="accent5">
                <a:hueOff val="-5147341"/>
                <a:satOff val="-7160"/>
                <a:lumOff val="-2745"/>
                <a:alphaOff val="0"/>
                <a:satMod val="110000"/>
                <a:lumMod val="100000"/>
                <a:shade val="100000"/>
              </a:schemeClr>
            </a:gs>
            <a:gs pos="100000">
              <a:schemeClr val="accent5">
                <a:hueOff val="-5147341"/>
                <a:satOff val="-7160"/>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Stool microscopy and culture, including </a:t>
          </a:r>
          <a:r>
            <a:rPr lang="en-GB" sz="1100" b="0" i="1" kern="1200" dirty="0" err="1"/>
            <a:t>Clostridioides</a:t>
          </a:r>
          <a:r>
            <a:rPr lang="en-GB" sz="1100" b="0" i="1" kern="1200" dirty="0"/>
            <a:t> difficile</a:t>
          </a:r>
          <a:r>
            <a:rPr lang="en-GB" sz="1100" b="0" i="0" kern="1200" dirty="0"/>
            <a:t> toxin — to exclude infective gastroenteritis or pseudomembranous colitis. Note: the diagnosis of a pathogen does not exclude a diagnosis of ulcerative colitis, as a first episode may be triggered by enteric infection.</a:t>
          </a:r>
          <a:endParaRPr lang="en-US" sz="1100" kern="1200" dirty="0"/>
        </a:p>
      </dsp:txBody>
      <dsp:txXfrm>
        <a:off x="8656308" y="1735316"/>
        <a:ext cx="2476107" cy="1485664"/>
      </dsp:txXfrm>
    </dsp:sp>
    <dsp:sp modelId="{5F0336B6-485B-4BC7-9375-E52BCC8F18D0}">
      <dsp:nvSpPr>
        <dsp:cNvPr id="0" name=""/>
        <dsp:cNvSpPr/>
      </dsp:nvSpPr>
      <dsp:spPr>
        <a:xfrm>
          <a:off x="1847011" y="3468591"/>
          <a:ext cx="2476107" cy="1485664"/>
        </a:xfrm>
        <a:prstGeom prst="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0" i="0" kern="1200" dirty="0"/>
            <a:t>Faecal calprotectin if raised may suggest active inflammation (compared with a normal result which is expected in irritable bowel syndrome)</a:t>
          </a:r>
          <a:endParaRPr lang="en-US" sz="1100" kern="1200" dirty="0"/>
        </a:p>
      </dsp:txBody>
      <dsp:txXfrm>
        <a:off x="1847011" y="3468591"/>
        <a:ext cx="2476107" cy="1485664"/>
      </dsp:txXfrm>
    </dsp:sp>
    <dsp:sp modelId="{DFADBACD-0A82-4EAC-9B6E-CC6294044B12}">
      <dsp:nvSpPr>
        <dsp:cNvPr id="0" name=""/>
        <dsp:cNvSpPr/>
      </dsp:nvSpPr>
      <dsp:spPr>
        <a:xfrm>
          <a:off x="4570730" y="3468591"/>
          <a:ext cx="2476107" cy="1485664"/>
        </a:xfrm>
        <a:prstGeom prst="rect">
          <a:avLst/>
        </a:prstGeom>
        <a:gradFill rotWithShape="0">
          <a:gsLst>
            <a:gs pos="0">
              <a:schemeClr val="accent5">
                <a:hueOff val="-6618010"/>
                <a:satOff val="-9205"/>
                <a:lumOff val="-3530"/>
                <a:alphaOff val="0"/>
                <a:satMod val="103000"/>
                <a:lumMod val="102000"/>
                <a:tint val="94000"/>
              </a:schemeClr>
            </a:gs>
            <a:gs pos="50000">
              <a:schemeClr val="accent5">
                <a:hueOff val="-6618010"/>
                <a:satOff val="-9205"/>
                <a:lumOff val="-3530"/>
                <a:alphaOff val="0"/>
                <a:satMod val="110000"/>
                <a:lumMod val="100000"/>
                <a:shade val="100000"/>
              </a:schemeClr>
            </a:gs>
            <a:gs pos="100000">
              <a:schemeClr val="accent5">
                <a:hueOff val="-6618010"/>
                <a:satOff val="-9205"/>
                <a:lumOff val="-3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0" i="0" kern="1200" dirty="0"/>
            <a:t>Additional tests if extra-intestinal manifestations such as pancreatitis, inflammatory arthritis, or primary sclerosing cholangitis are suspected, depending on clinical judgement.</a:t>
          </a:r>
          <a:r>
            <a:rPr lang="en-GB" sz="1100" b="0" i="0" kern="1200" dirty="0">
              <a:latin typeface="Aptos Display" panose="020F0302020204030204"/>
            </a:rPr>
            <a:t> </a:t>
          </a:r>
          <a:endParaRPr lang="en-US" sz="1100" kern="1200" dirty="0"/>
        </a:p>
      </dsp:txBody>
      <dsp:txXfrm>
        <a:off x="4570730" y="3468591"/>
        <a:ext cx="2476107" cy="1485664"/>
      </dsp:txXfrm>
    </dsp:sp>
    <dsp:sp modelId="{37E7D010-8EC4-4788-9D98-1E34C90F4487}">
      <dsp:nvSpPr>
        <dsp:cNvPr id="0" name=""/>
        <dsp:cNvSpPr/>
      </dsp:nvSpPr>
      <dsp:spPr>
        <a:xfrm>
          <a:off x="7294449" y="3468591"/>
          <a:ext cx="2476107" cy="1485664"/>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i="0" kern="1200" dirty="0">
              <a:solidFill>
                <a:schemeClr val="tx1"/>
              </a:solidFill>
            </a:rPr>
            <a:t>Note: be aware that investigation results may be normal in a person with active ulcerative colitis.</a:t>
          </a:r>
          <a:endParaRPr lang="en-US" sz="1100" kern="1200" dirty="0">
            <a:solidFill>
              <a:schemeClr val="tx1"/>
            </a:solidFill>
          </a:endParaRPr>
        </a:p>
      </dsp:txBody>
      <dsp:txXfrm>
        <a:off x="7294449" y="3468591"/>
        <a:ext cx="2476107" cy="1485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83337" y="3694804"/>
            <a:ext cx="532320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 </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2" name="Title 1"/>
          <p:cNvSpPr>
            <a:spLocks noGrp="1"/>
          </p:cNvSpPr>
          <p:nvPr>
            <p:ph type="ctrTitle" hasCustomPrompt="1"/>
          </p:nvPr>
        </p:nvSpPr>
        <p:spPr>
          <a:xfrm>
            <a:off x="5583337" y="1214438"/>
            <a:ext cx="6188765" cy="2387600"/>
          </a:xfrm>
          <a:prstGeom prst="rect">
            <a:avLst/>
          </a:prstGeom>
        </p:spPr>
        <p:txBody>
          <a:bodyPr anchor="b"/>
          <a:lstStyle>
            <a:lvl1pPr algn="l">
              <a:defRPr sz="6000" b="1">
                <a:solidFill>
                  <a:srgbClr val="015EA4"/>
                </a:solidFill>
              </a:defRPr>
            </a:lvl1pPr>
          </a:lstStyle>
          <a:p>
            <a:r>
              <a:rPr lang="en-US" dirty="0" smtClean="0"/>
              <a:t>Click to add title</a:t>
            </a:r>
            <a:endParaRPr lang="en-GB" dirty="0"/>
          </a:p>
        </p:txBody>
      </p:sp>
    </p:spTree>
    <p:extLst>
      <p:ext uri="{BB962C8B-B14F-4D97-AF65-F5344CB8AC3E}">
        <p14:creationId xmlns:p14="http://schemas.microsoft.com/office/powerpoint/2010/main" val="1927956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blipFill>
            <a:blip r:embed="rId2">
              <a:alphaModFix amt="23000"/>
            </a:blip>
            <a:stretch>
              <a:fillRect/>
            </a:stretch>
          </a:blip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AGENDA</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23/10/2024</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1644316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23/10/2024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
        <p:nvSpPr>
          <p:cNvPr id="9" name="Text Placeholder 8"/>
          <p:cNvSpPr>
            <a:spLocks noGrp="1"/>
          </p:cNvSpPr>
          <p:nvPr>
            <p:ph type="body" sz="quarter" idx="13"/>
          </p:nvPr>
        </p:nvSpPr>
        <p:spPr>
          <a:xfrm>
            <a:off x="838200" y="1908175"/>
            <a:ext cx="10515600" cy="41211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TITLE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8458971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TITLE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23/10/2024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3830831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26" y="2803525"/>
            <a:ext cx="2143539" cy="1325563"/>
          </a:xfrm>
          <a:prstGeom prst="rect">
            <a:avLst/>
          </a:prstGeom>
        </p:spPr>
        <p:txBody>
          <a:bodyPr>
            <a:normAutofit/>
          </a:bodyPr>
          <a:lstStyle>
            <a:lvl1pPr>
              <a:defRPr sz="4800" b="1">
                <a:solidFill>
                  <a:srgbClr val="015EA4"/>
                </a:solidFill>
              </a:defRPr>
            </a:lvl1pPr>
          </a:lstStyle>
          <a:p>
            <a:r>
              <a:rPr lang="en-US" dirty="0" smtClean="0"/>
              <a:t>Title</a:t>
            </a:r>
            <a:endParaRPr lang="en-GB" dirty="0"/>
          </a:p>
        </p:txBody>
      </p:sp>
      <p:grpSp>
        <p:nvGrpSpPr>
          <p:cNvPr id="6" name="Group 5"/>
          <p:cNvGrpSpPr/>
          <p:nvPr userDrawn="1"/>
        </p:nvGrpSpPr>
        <p:grpSpPr>
          <a:xfrm>
            <a:off x="2500165" y="5148015"/>
            <a:ext cx="9569915" cy="1496741"/>
            <a:chOff x="2553244" y="5174025"/>
            <a:chExt cx="9569915" cy="1496741"/>
          </a:xfrm>
        </p:grpSpPr>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441"/>
            <a:stretch/>
          </p:blipFill>
          <p:spPr>
            <a:xfrm>
              <a:off x="4171301" y="5174027"/>
              <a:ext cx="1506687" cy="1496739"/>
            </a:xfrm>
            <a:prstGeom prst="rect">
              <a:avLst/>
            </a:prstGeom>
          </p:spPr>
        </p:pic>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82"/>
            <a:stretch/>
          </p:blipFill>
          <p:spPr>
            <a:xfrm flipH="1">
              <a:off x="2553244" y="5174027"/>
              <a:ext cx="1548493" cy="1496739"/>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8796" r="15629"/>
            <a:stretch/>
          </p:blipFill>
          <p:spPr>
            <a:xfrm>
              <a:off x="5747552" y="5174026"/>
              <a:ext cx="1524105" cy="1496739"/>
            </a:xfrm>
            <a:prstGeom prst="rect">
              <a:avLst/>
            </a:prstGeom>
          </p:spPr>
        </p:pic>
        <p:pic>
          <p:nvPicPr>
            <p:cNvPr id="10" name="Picture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23803" y="5174026"/>
              <a:ext cx="1570349" cy="1496739"/>
            </a:xfrm>
            <a:prstGeom prst="rect">
              <a:avLst/>
            </a:prstGeom>
          </p:spPr>
        </p:pic>
        <p:pic>
          <p:nvPicPr>
            <p:cNvPr id="11" name="Picture 1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40566" y="5174026"/>
              <a:ext cx="1542307" cy="1496739"/>
            </a:xfrm>
            <a:prstGeom prst="rect">
              <a:avLst/>
            </a:prstGeom>
          </p:spPr>
        </p:pic>
        <p:pic>
          <p:nvPicPr>
            <p:cNvPr id="12" name="Picture 1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0006" r="-1"/>
            <a:stretch/>
          </p:blipFill>
          <p:spPr>
            <a:xfrm>
              <a:off x="10551714" y="5174025"/>
              <a:ext cx="1571445" cy="1496739"/>
            </a:xfrm>
            <a:prstGeom prst="rect">
              <a:avLst/>
            </a:prstGeom>
          </p:spPr>
        </p:pic>
      </p:gr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762148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8043" y="2564985"/>
            <a:ext cx="10515600" cy="1325563"/>
          </a:xfrm>
          <a:prstGeom prst="rect">
            <a:avLst/>
          </a:prstGeom>
        </p:spPr>
        <p:txBody>
          <a:bodyPr/>
          <a:lstStyle>
            <a:lvl1pPr>
              <a:defRPr b="1">
                <a:solidFill>
                  <a:srgbClr val="015EA4"/>
                </a:solidFill>
              </a:defRPr>
            </a:lvl1pPr>
          </a:lstStyle>
          <a:p>
            <a:r>
              <a:rPr lang="en-US" dirty="0" smtClean="0"/>
              <a:t>Thank you</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23/10/2024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4106257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25350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ks.nice.org.uk/topics/ulcerative-coliti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ks.nice.org.uk/topics/ulcerative-colitis/background-information/complication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s3-eu-west-1.amazonaws.com/files.crohnsandcolitis.org.uk/Publications/managing-bowel-incontinence-in-IBD.pdf" TargetMode="External"/><Relationship Id="rId13" Type="http://schemas.openxmlformats.org/officeDocument/2006/relationships/image" Target="../media/image28.png"/><Relationship Id="rId3" Type="http://schemas.openxmlformats.org/officeDocument/2006/relationships/hyperlink" Target="https://cks.nice.org.uk/topics/ulcerative-colitis/background-information/complications/" TargetMode="External"/><Relationship Id="rId7" Type="http://schemas.openxmlformats.org/officeDocument/2006/relationships/hyperlink" Target="https://s3-eu-west-1.amazonaws.com/files.crohnsandcolitis.org.uk/Publications/diarrhoea-and-constipation.pdf" TargetMode="External"/><Relationship Id="rId12" Type="http://schemas.openxmlformats.org/officeDocument/2006/relationships/image" Target="../media/image27.png"/><Relationship Id="rId2" Type="http://schemas.openxmlformats.org/officeDocument/2006/relationships/hyperlink" Target="https://cks.nice.org.uk/topics/ulcerative-colitis/diagnosis/differential-diagnosis/" TargetMode="External"/><Relationship Id="rId1" Type="http://schemas.openxmlformats.org/officeDocument/2006/relationships/slideLayout" Target="../slideLayouts/slideLayout3.xml"/><Relationship Id="rId6" Type="http://schemas.openxmlformats.org/officeDocument/2006/relationships/hyperlink" Target="http://s3-eu-west-1.amazonaws.com/files.crohnsandcolitis.org.uk/Publications/Bloating-and-Wind.pdf" TargetMode="External"/><Relationship Id="rId11" Type="http://schemas.openxmlformats.org/officeDocument/2006/relationships/image" Target="../media/image26.png"/><Relationship Id="rId5" Type="http://schemas.openxmlformats.org/officeDocument/2006/relationships/hyperlink" Target="http://s3-eu-west-1.amazonaws.com/files.crohnsandcolitis.org.uk/Publications/managing-bowel-incontinence-in-IBD.pdf" TargetMode="External"/><Relationship Id="rId10" Type="http://schemas.openxmlformats.org/officeDocument/2006/relationships/image" Target="../media/image25.png"/><Relationship Id="rId4" Type="http://schemas.openxmlformats.org/officeDocument/2006/relationships/hyperlink" Target="http://s3-eu-west-1.amazonaws.com/files.crohnsandcolitis.org.uk/Publications/diarrhoea-and-constipation.pdf" TargetMode="External"/><Relationship Id="rId9" Type="http://schemas.openxmlformats.org/officeDocument/2006/relationships/hyperlink" Target="https://s3-eu-west-1.amazonaws.com/files.crohnsandcolitis.org.uk/Publications/Bloating-and-Wind.pdf" TargetMode="Externa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3-eu-west-1.amazonaws.com/files.crohnsandcolitis.org.uk/Publications/diarrhoea-and-constipation.pdf" TargetMode="External"/><Relationship Id="rId7" Type="http://schemas.openxmlformats.org/officeDocument/2006/relationships/image" Target="../media/image27.png"/><Relationship Id="rId2" Type="http://schemas.openxmlformats.org/officeDocument/2006/relationships/hyperlink" Target="https://cks.nice.org.uk/topics/ulcerative-colitis/background-information/complications/" TargetMode="External"/><Relationship Id="rId1" Type="http://schemas.openxmlformats.org/officeDocument/2006/relationships/slideLayout" Target="../slideLayouts/slideLayout3.xml"/><Relationship Id="rId6" Type="http://schemas.openxmlformats.org/officeDocument/2006/relationships/hyperlink" Target="https://s3-eu-west-1.amazonaws.com/files.crohnsandcolitis.org.uk/Publications/diarrhoea-and-constipation.pdf" TargetMode="External"/><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hyperlink" Target="http://s3-eu-west-1.amazonaws.com/files.crohnsandcolitis.org.uk/Publications/Food.pdf" TargetMode="External"/><Relationship Id="rId9" Type="http://schemas.openxmlformats.org/officeDocument/2006/relationships/hyperlink" Target="https://s3-eu-west-1.amazonaws.com/files.crohnsandcolitis.org.uk/Publications/Food.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ks.nice.org.uk/topics/ulcerative-colitis/background-information/complications/" TargetMode="External"/><Relationship Id="rId2" Type="http://schemas.openxmlformats.org/officeDocument/2006/relationships/hyperlink" Target="https://cks.nice.org.uk/topics/analgesia-mild-to-moderate-pain/" TargetMode="Externa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2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ks.nice.org.uk/topics/aphthous-ulcer/" TargetMode="Externa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8" Type="http://schemas.openxmlformats.org/officeDocument/2006/relationships/hyperlink" Target="https://crohnsandcolitis.org.uk/info-support/information-about-crohns-and-colitis/all-information-about-crohns-and-colitis/living-with-crohns-or-colitis/reproductive-health-and-fertility" TargetMode="External"/><Relationship Id="rId3" Type="http://schemas.openxmlformats.org/officeDocument/2006/relationships/hyperlink" Target="https://www.fsrh.org/standards-and-guidance/documents/ukmec-2016/" TargetMode="External"/><Relationship Id="rId7" Type="http://schemas.openxmlformats.org/officeDocument/2006/relationships/image" Target="../media/image38.png"/><Relationship Id="rId2" Type="http://schemas.openxmlformats.org/officeDocument/2006/relationships/hyperlink" Target="https://cks.nice.org.uk/topics/contraception-assessment/" TargetMode="External"/><Relationship Id="rId1" Type="http://schemas.openxmlformats.org/officeDocument/2006/relationships/slideLayout" Target="../slideLayouts/slideLayout3.xml"/><Relationship Id="rId6" Type="http://schemas.openxmlformats.org/officeDocument/2006/relationships/hyperlink" Target="https://www.fsrh.org/Public/Documents/ukmec-2016.aspx" TargetMode="External"/><Relationship Id="rId5" Type="http://schemas.openxmlformats.org/officeDocument/2006/relationships/image" Target="../media/image37.png"/><Relationship Id="rId4" Type="http://schemas.openxmlformats.org/officeDocument/2006/relationships/hyperlink" Target="https://crohnsandcolitis.org.uk/info-support/information-about-crohns-and-colitis/all-information-about-crohns-and-colitis/living-with-crohns-or-colitis/reproductive-health" TargetMode="External"/><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cks.nice.org.uk/topics/erectile-dysfunction/" TargetMode="External"/><Relationship Id="rId7" Type="http://schemas.openxmlformats.org/officeDocument/2006/relationships/hyperlink" Target="https://s3-eu-west-1.amazonaws.com/files.crohnsandcolitis.org.uk/Publications/Reproductive_Health.pdf" TargetMode="External"/><Relationship Id="rId2" Type="http://schemas.openxmlformats.org/officeDocument/2006/relationships/hyperlink" Target="https://cks.nice.org.uk/topics/infertility/" TargetMode="Externa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3-eu-west-1.amazonaws.com/files.crohnsandcolitis.org.uk/Publications/Reproductive_Health.pdf" TargetMode="External"/><Relationship Id="rId9" Type="http://schemas.openxmlformats.org/officeDocument/2006/relationships/image" Target="../media/image43.JP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ks.nice.org.uk/topics/pre-conception-advice-management/" TargetMode="Externa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hyperlink" Target="https://crohnsandcolitis.org.uk/info-support/information-about-crohns-and-colitis/all-information-about-crohns-and-colitis/living-with-crohns-or-colitis/pregnancy-and-breastfeeding" TargetMode="External"/><Relationship Id="rId7" Type="http://schemas.openxmlformats.org/officeDocument/2006/relationships/image" Target="../media/image48.png"/><Relationship Id="rId2" Type="http://schemas.openxmlformats.org/officeDocument/2006/relationships/hyperlink" Target="https://cks.nice.org.uk/topics/ulcerative-colitis/management/fertility-pregnancy-breastfeeding-with-ulcerative-colitis/#fertility-advice" TargetMode="Externa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uktis.or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hyperlink" Target="https://cks.nice.org.uk/topics/mastitis-breast-abscess/" TargetMode="External"/><Relationship Id="rId7" Type="http://schemas.openxmlformats.org/officeDocument/2006/relationships/image" Target="../media/image52.png"/><Relationship Id="rId2" Type="http://schemas.openxmlformats.org/officeDocument/2006/relationships/hyperlink" Target="https://cks.nice.org.uk/topics/breastfeeding-problems/" TargetMode="Externa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cks.nice.org.uk/topics/ulcerative-colitis/management/confirmed-ulcerative-colitis/#management-of-a-flare-u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crohnsandcolitis.org.uk/info-support/information-about-crohns-and-colitis/all-information-about-crohns-and-colitis?parent=4107&amp;page=1&amp;tags=&amp;category=&amp;sort=" TargetMode="External"/><Relationship Id="rId2" Type="http://schemas.openxmlformats.org/officeDocument/2006/relationships/hyperlink" Target="https://www.crohnsandcolitis.org.uk/" TargetMode="External"/><Relationship Id="rId1" Type="http://schemas.openxmlformats.org/officeDocument/2006/relationships/slideLayout" Target="../slideLayouts/slideLayout3.xml"/><Relationship Id="rId6" Type="http://schemas.openxmlformats.org/officeDocument/2006/relationships/hyperlink" Target="https://www.cicra.org/" TargetMode="External"/><Relationship Id="rId5" Type="http://schemas.openxmlformats.org/officeDocument/2006/relationships/hyperlink" Target="https://www.crohnsandcolitis.org.uk/about-crohns-and-colitis/publications/supporting-your-child" TargetMode="External"/><Relationship Id="rId4" Type="http://schemas.openxmlformats.org/officeDocument/2006/relationships/hyperlink" Target="http://s3-eu-west-1.amazonaws.com/files.crohnsandcolitis.org.uk/Publications/ulcerative-colitis.pdf"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surgery101.org/podcast/inflammatory-bowel-disease-4-the-surgeons-ro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JP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Ulcerative Colitis</a:t>
            </a:r>
            <a:endParaRPr lang="en-GB" dirty="0"/>
          </a:p>
        </p:txBody>
      </p:sp>
      <p:sp>
        <p:nvSpPr>
          <p:cNvPr id="3" name="Subtitle 2"/>
          <p:cNvSpPr>
            <a:spLocks noGrp="1"/>
          </p:cNvSpPr>
          <p:nvPr>
            <p:ph type="subTitle" idx="1"/>
          </p:nvPr>
        </p:nvSpPr>
        <p:spPr/>
        <p:txBody>
          <a:bodyPr/>
          <a:lstStyle/>
          <a:p>
            <a:r>
              <a:rPr lang="en-GB" dirty="0" smtClean="0"/>
              <a:t>Education for healthcare providers</a:t>
            </a:r>
            <a:endParaRPr lang="en-GB" dirty="0"/>
          </a:p>
        </p:txBody>
      </p:sp>
      <p:sp>
        <p:nvSpPr>
          <p:cNvPr id="4" name="Rectangle 3"/>
          <p:cNvSpPr/>
          <p:nvPr/>
        </p:nvSpPr>
        <p:spPr>
          <a:xfrm>
            <a:off x="3810000" y="6001435"/>
            <a:ext cx="7420708" cy="369332"/>
          </a:xfrm>
          <a:prstGeom prst="rect">
            <a:avLst/>
          </a:prstGeom>
        </p:spPr>
        <p:txBody>
          <a:bodyPr wrap="square">
            <a:spAutoFit/>
          </a:bodyPr>
          <a:lstStyle/>
          <a:p>
            <a:r>
              <a:rPr lang="en-GB" dirty="0"/>
              <a:t>Prepared using </a:t>
            </a:r>
            <a:r>
              <a:rPr lang="en-GB" dirty="0">
                <a:hlinkClick r:id="rId2"/>
              </a:rPr>
              <a:t>Ulcerative colitis | Health topics A to Z | CKS | NICE</a:t>
            </a:r>
            <a:endParaRPr lang="en-GB" dirty="0"/>
          </a:p>
        </p:txBody>
      </p:sp>
    </p:spTree>
    <p:extLst>
      <p:ext uri="{BB962C8B-B14F-4D97-AF65-F5344CB8AC3E}">
        <p14:creationId xmlns:p14="http://schemas.microsoft.com/office/powerpoint/2010/main" val="195308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027906"/>
            <a:ext cx="10515600" cy="4121150"/>
          </a:xfrm>
        </p:spPr>
        <p:txBody>
          <a:bodyPr/>
          <a:lstStyle/>
          <a:p>
            <a:r>
              <a:rPr lang="en-GB" sz="1800" dirty="0">
                <a:ea typeface="Calibri"/>
                <a:cs typeface="Calibri"/>
              </a:rPr>
              <a:t>Crohn's disease </a:t>
            </a:r>
          </a:p>
          <a:p>
            <a:r>
              <a:rPr lang="en-GB" sz="1800" dirty="0">
                <a:ea typeface="Calibri"/>
                <a:cs typeface="Calibri"/>
              </a:rPr>
              <a:t>Infective colitis </a:t>
            </a:r>
          </a:p>
          <a:p>
            <a:r>
              <a:rPr lang="en-GB" sz="1800" dirty="0">
                <a:ea typeface="Calibri"/>
                <a:cs typeface="Calibri"/>
              </a:rPr>
              <a:t>Pseudomembranous colitis (</a:t>
            </a:r>
            <a:r>
              <a:rPr lang="en-GB" sz="1800" i="1" dirty="0" err="1">
                <a:ea typeface="Calibri"/>
                <a:cs typeface="Calibri"/>
              </a:rPr>
              <a:t>Clostridioides</a:t>
            </a:r>
            <a:r>
              <a:rPr lang="en-GB" sz="1800" i="1" dirty="0">
                <a:ea typeface="Calibri"/>
                <a:cs typeface="Calibri"/>
              </a:rPr>
              <a:t> difficile </a:t>
            </a:r>
            <a:r>
              <a:rPr lang="en-GB" sz="1800" dirty="0">
                <a:ea typeface="Calibri"/>
                <a:cs typeface="Calibri"/>
              </a:rPr>
              <a:t>infection) Microscopic colitis — this typically presents with chronic watery diarrhoea in older people, and may be associated with the use of drugs, such as lansoprazole, aspirin, sertraline, ranitidine, and simvastatin.</a:t>
            </a:r>
          </a:p>
          <a:p>
            <a:r>
              <a:rPr lang="en-GB" sz="1800" dirty="0">
                <a:ea typeface="Calibri"/>
                <a:cs typeface="Calibri"/>
              </a:rPr>
              <a:t>Intestinal ischaemia — this typically presents with sudden-onset abdominal pain which is disproportionate to clinical findings, with possible signs of an acute abdomen (such as abdominal distension and guarding). Symptoms may be associated with eating. It occurs when colonic perfusion is impaired, for example, by mesenteric artery emboli, arterial or venous thrombosis, or vasculitis.</a:t>
            </a:r>
          </a:p>
          <a:p>
            <a:r>
              <a:rPr lang="en-GB" sz="1800" dirty="0">
                <a:ea typeface="Calibri"/>
                <a:cs typeface="Calibri"/>
              </a:rPr>
              <a:t>Diverticulitis </a:t>
            </a:r>
          </a:p>
          <a:p>
            <a:r>
              <a:rPr lang="en-GB" sz="1800" dirty="0">
                <a:ea typeface="Calibri"/>
                <a:cs typeface="Calibri"/>
              </a:rPr>
              <a:t>Coeliac disease </a:t>
            </a:r>
          </a:p>
          <a:p>
            <a:r>
              <a:rPr lang="en-GB" sz="1800" dirty="0">
                <a:ea typeface="Calibri"/>
                <a:cs typeface="Calibri"/>
              </a:rPr>
              <a:t>Irritable bowel syndrome </a:t>
            </a:r>
          </a:p>
          <a:p>
            <a:r>
              <a:rPr lang="en-GB" sz="1800" dirty="0">
                <a:ea typeface="Calibri"/>
                <a:cs typeface="Calibri"/>
              </a:rPr>
              <a:t>Anal fissure </a:t>
            </a:r>
          </a:p>
          <a:p>
            <a:r>
              <a:rPr lang="en-GB" sz="1800" dirty="0">
                <a:ea typeface="Calibri"/>
                <a:cs typeface="Calibri"/>
              </a:rPr>
              <a:t>Malignancy, such as colorectal cancer </a:t>
            </a:r>
          </a:p>
          <a:p>
            <a:r>
              <a:rPr lang="en-GB" sz="1800" dirty="0">
                <a:ea typeface="Calibri"/>
                <a:cs typeface="Calibri"/>
              </a:rPr>
              <a:t>Endometriosis </a:t>
            </a:r>
          </a:p>
          <a:p>
            <a:r>
              <a:rPr lang="en-GB" sz="1800" dirty="0">
                <a:ea typeface="Calibri"/>
                <a:cs typeface="Calibri"/>
              </a:rPr>
              <a:t>Laxative misuse</a:t>
            </a:r>
          </a:p>
          <a:p>
            <a:endParaRPr lang="en-GB" sz="1800" dirty="0"/>
          </a:p>
        </p:txBody>
      </p:sp>
      <p:sp>
        <p:nvSpPr>
          <p:cNvPr id="3" name="Title 2"/>
          <p:cNvSpPr>
            <a:spLocks noGrp="1"/>
          </p:cNvSpPr>
          <p:nvPr>
            <p:ph type="title"/>
          </p:nvPr>
        </p:nvSpPr>
        <p:spPr/>
        <p:txBody>
          <a:bodyPr/>
          <a:lstStyle/>
          <a:p>
            <a:r>
              <a:rPr lang="en-GB" dirty="0"/>
              <a:t>Differential Diagnoses</a:t>
            </a:r>
          </a:p>
        </p:txBody>
      </p:sp>
    </p:spTree>
    <p:extLst>
      <p:ext uri="{BB962C8B-B14F-4D97-AF65-F5344CB8AC3E}">
        <p14:creationId xmlns:p14="http://schemas.microsoft.com/office/powerpoint/2010/main" val="122875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8939" y="1474421"/>
            <a:ext cx="11447584" cy="4121150"/>
          </a:xfrm>
        </p:spPr>
        <p:txBody>
          <a:bodyPr/>
          <a:lstStyle/>
          <a:p>
            <a:pPr marL="742950" lvl="1" indent="-285750"/>
            <a:r>
              <a:rPr lang="en-GB" sz="1600" dirty="0">
                <a:ea typeface="Calibri"/>
                <a:cs typeface="Calibri"/>
              </a:rPr>
              <a:t>Assessing the impact of symptoms on daily functioning </a:t>
            </a:r>
          </a:p>
          <a:p>
            <a:pPr marL="742950" lvl="1" indent="-285750"/>
            <a:r>
              <a:rPr lang="en-GB" sz="1600" dirty="0">
                <a:highlight>
                  <a:srgbClr val="FBFAF8"/>
                </a:highlight>
                <a:ea typeface="Calibri"/>
                <a:cs typeface="Calibri"/>
              </a:rPr>
              <a:t>Assess for associated anxiety and/or depression</a:t>
            </a:r>
            <a:endParaRPr lang="en-GB" sz="1600" dirty="0">
              <a:ea typeface="Calibri"/>
              <a:cs typeface="Calibri"/>
            </a:endParaRPr>
          </a:p>
          <a:p>
            <a:pPr marL="742950" lvl="1" indent="-285750"/>
            <a:r>
              <a:rPr lang="en-GB" sz="1600" dirty="0">
                <a:ea typeface="Calibri"/>
                <a:cs typeface="Calibri"/>
              </a:rPr>
              <a:t>Offering sources of information and support, including advice on contraception if needed.</a:t>
            </a:r>
          </a:p>
          <a:p>
            <a:pPr marL="742950" lvl="1" indent="-285750"/>
            <a:r>
              <a:rPr lang="en-GB" sz="1600" dirty="0">
                <a:ea typeface="Calibri"/>
                <a:cs typeface="Calibri"/>
              </a:rPr>
              <a:t>Assessing the person's risk of osteoporosis, and managing appropriately.</a:t>
            </a:r>
          </a:p>
          <a:p>
            <a:pPr marL="742950" lvl="1" indent="-285750"/>
            <a:r>
              <a:rPr lang="en-GB" sz="1600" dirty="0">
                <a:ea typeface="Calibri"/>
                <a:cs typeface="Calibri"/>
              </a:rPr>
              <a:t>Ensure the person is aware of the need for </a:t>
            </a:r>
            <a:r>
              <a:rPr lang="en-GB" sz="1600" dirty="0">
                <a:ea typeface="Calibri"/>
                <a:cs typeface="Calibri"/>
                <a:hlinkClick r:id="rId2">
                  <a:extLst>
                    <a:ext uri="{A12FA001-AC4F-418D-AE19-62706E023703}">
                      <ahyp:hlinkClr xmlns="" xmlns:ahyp="http://schemas.microsoft.com/office/drawing/2018/hyperlinkcolor" xmlns:lc="http://schemas.openxmlformats.org/drawingml/2006/lockedCanvas" val="tx"/>
                    </a:ext>
                  </a:extLst>
                </a:hlinkClick>
              </a:rPr>
              <a:t>colorectal cancer</a:t>
            </a:r>
            <a:r>
              <a:rPr lang="en-GB" sz="1600" dirty="0">
                <a:ea typeface="Calibri"/>
                <a:cs typeface="Calibri"/>
              </a:rPr>
              <a:t> surveillance, and has colonoscopy screening arranged by the specialist team if diagnosed 10 years ago or more (with the exception of those with confirmed </a:t>
            </a:r>
            <a:r>
              <a:rPr lang="en-GB" sz="1600" dirty="0" err="1">
                <a:ea typeface="Calibri"/>
                <a:cs typeface="Calibri"/>
              </a:rPr>
              <a:t>proctitis</a:t>
            </a:r>
            <a:r>
              <a:rPr lang="en-GB" sz="1600" dirty="0">
                <a:ea typeface="Calibri"/>
                <a:cs typeface="Calibri"/>
              </a:rPr>
              <a:t> alone). The frequency of subsequent monitoring is a specialist decision, depending on the severity and duration of colitis, presence of co-morbid conditions, and the appearance at colonoscopy. </a:t>
            </a:r>
          </a:p>
          <a:p>
            <a:pPr marL="742950" lvl="1" indent="-285750"/>
            <a:r>
              <a:rPr lang="en-GB" sz="1600" dirty="0">
                <a:ea typeface="Calibri"/>
                <a:cs typeface="Calibri"/>
              </a:rPr>
              <a:t>Prescribing and monitoring specialist drug treatments if a shared-care agreement is in place, and encouraging adherence to treatment.</a:t>
            </a:r>
          </a:p>
          <a:p>
            <a:pPr marL="742950" lvl="1" indent="-285750"/>
            <a:r>
              <a:rPr lang="en-GB" sz="1600" dirty="0">
                <a:ea typeface="Calibri"/>
                <a:cs typeface="Calibri"/>
              </a:rPr>
              <a:t>Assessing for clinical features suggesting a flare-up or other troublesome symptoms, and managing appropriately.</a:t>
            </a:r>
          </a:p>
          <a:p>
            <a:pPr marL="742950" lvl="1" indent="-285750"/>
            <a:r>
              <a:rPr lang="en-GB" sz="1600" dirty="0">
                <a:highlight>
                  <a:srgbClr val="FBFAF8"/>
                </a:highlight>
                <a:ea typeface="Calibri"/>
                <a:cs typeface="Calibri"/>
              </a:rPr>
              <a:t>Encourage healthy lifestyle measures, including maintaining a healthy weight and taking regular exercise if possible</a:t>
            </a:r>
            <a:endParaRPr lang="en-GB" sz="1600" dirty="0">
              <a:ea typeface="Calibri"/>
              <a:cs typeface="Calibri"/>
            </a:endParaRPr>
          </a:p>
          <a:p>
            <a:pPr marL="742950" lvl="1" indent="-285750"/>
            <a:r>
              <a:rPr lang="en-GB" sz="1600" dirty="0">
                <a:ea typeface="Calibri"/>
                <a:cs typeface="Calibri"/>
              </a:rPr>
              <a:t>Ensuring the person receives appropriate vaccinations.</a:t>
            </a:r>
            <a:r>
              <a:rPr lang="en-GB" sz="1600" dirty="0">
                <a:highlight>
                  <a:srgbClr val="FBFAF8"/>
                </a:highlight>
                <a:ea typeface="Calibri"/>
                <a:cs typeface="Calibri"/>
              </a:rPr>
              <a:t> Advise that if the person is taking immunosuppressive or biologic medication live vaccines are contraindicated, and these vaccines should only be given before the start of specialist treatment, or else postponed for at least 6 months after stopping this therapy. </a:t>
            </a:r>
          </a:p>
          <a:p>
            <a:pPr marL="742950" lvl="1" indent="-285750"/>
            <a:r>
              <a:rPr lang="en-GB" sz="1600" dirty="0">
                <a:ea typeface="Calibri"/>
                <a:cs typeface="Calibri"/>
              </a:rPr>
              <a:t>Advising of the need to be referred to a gastroenterologist for treatment review if planning a pregnancy and ensuring optimal disease control during pregnancy under joint gastroenterology and obstetric supervision.</a:t>
            </a:r>
          </a:p>
          <a:p>
            <a:endParaRPr lang="en-GB" sz="1600" dirty="0"/>
          </a:p>
        </p:txBody>
      </p:sp>
      <p:sp>
        <p:nvSpPr>
          <p:cNvPr id="3" name="Title 2"/>
          <p:cNvSpPr>
            <a:spLocks noGrp="1"/>
          </p:cNvSpPr>
          <p:nvPr>
            <p:ph type="title"/>
          </p:nvPr>
        </p:nvSpPr>
        <p:spPr>
          <a:xfrm>
            <a:off x="838200" y="365125"/>
            <a:ext cx="8001000" cy="1325563"/>
          </a:xfrm>
        </p:spPr>
        <p:txBody>
          <a:bodyPr/>
          <a:lstStyle/>
          <a:p>
            <a:r>
              <a:rPr lang="en-GB" dirty="0"/>
              <a:t>What might be included in a Primary Care </a:t>
            </a:r>
            <a:r>
              <a:rPr lang="en-GB" dirty="0" smtClean="0"/>
              <a:t>Review</a:t>
            </a:r>
            <a:endParaRPr lang="en-GB" dirty="0"/>
          </a:p>
        </p:txBody>
      </p:sp>
      <p:sp>
        <p:nvSpPr>
          <p:cNvPr id="4" name="Rectangle 3"/>
          <p:cNvSpPr/>
          <p:nvPr/>
        </p:nvSpPr>
        <p:spPr>
          <a:xfrm>
            <a:off x="2133599" y="6189004"/>
            <a:ext cx="7573108" cy="369332"/>
          </a:xfrm>
          <a:prstGeom prst="rect">
            <a:avLst/>
          </a:prstGeom>
        </p:spPr>
        <p:txBody>
          <a:bodyPr wrap="square">
            <a:spAutoFit/>
          </a:bodyPr>
          <a:lstStyle/>
          <a:p>
            <a:r>
              <a:rPr lang="en-GB" dirty="0">
                <a:hlinkClick r:id="rId2"/>
              </a:rPr>
              <a:t>Complications | Background information | Ulcerative colitis | CKS | NICE</a:t>
            </a:r>
            <a:endParaRPr lang="en-GB" dirty="0"/>
          </a:p>
        </p:txBody>
      </p:sp>
      <p:pic>
        <p:nvPicPr>
          <p:cNvPr id="5" name="Picture 4"/>
          <p:cNvPicPr>
            <a:picLocks noChangeAspect="1"/>
          </p:cNvPicPr>
          <p:nvPr/>
        </p:nvPicPr>
        <p:blipFill>
          <a:blip r:embed="rId3"/>
          <a:stretch>
            <a:fillRect/>
          </a:stretch>
        </p:blipFill>
        <p:spPr>
          <a:xfrm>
            <a:off x="9706707" y="5949080"/>
            <a:ext cx="905052" cy="908920"/>
          </a:xfrm>
          <a:prstGeom prst="rect">
            <a:avLst/>
          </a:prstGeom>
        </p:spPr>
      </p:pic>
    </p:spTree>
    <p:extLst>
      <p:ext uri="{BB962C8B-B14F-4D97-AF65-F5344CB8AC3E}">
        <p14:creationId xmlns:p14="http://schemas.microsoft.com/office/powerpoint/2010/main" val="20875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2016" y="1332706"/>
            <a:ext cx="10515600" cy="4121150"/>
          </a:xfrm>
        </p:spPr>
        <p:txBody>
          <a:bodyPr/>
          <a:lstStyle/>
          <a:p>
            <a:r>
              <a:rPr lang="en-US" sz="1600" b="1" dirty="0" err="1">
                <a:ea typeface="+mn-lt"/>
                <a:cs typeface="+mn-lt"/>
              </a:rPr>
              <a:t>Aminosalicylates</a:t>
            </a:r>
            <a:r>
              <a:rPr lang="en-US" sz="1600" dirty="0">
                <a:ea typeface="+mn-lt"/>
                <a:cs typeface="+mn-lt"/>
              </a:rPr>
              <a:t> — </a:t>
            </a:r>
            <a:r>
              <a:rPr lang="en-US" sz="1600" dirty="0" err="1">
                <a:ea typeface="+mn-lt"/>
                <a:cs typeface="+mn-lt"/>
              </a:rPr>
              <a:t>mesalazine</a:t>
            </a:r>
            <a:r>
              <a:rPr lang="en-US" sz="1600" dirty="0">
                <a:ea typeface="+mn-lt"/>
                <a:cs typeface="+mn-lt"/>
              </a:rPr>
              <a:t> and sulfasalazine may be considered for a mild-to-moderate first presentation or inflammatory exacerbation of ulcerative colitis. These drugs are also effective at maintaining remission. They are often prescribed topically (suppository or enema) initially, and orally if remission is not achieved. For extensive disease, topical and high-dose oral treatment may be offered first-line</a:t>
            </a:r>
          </a:p>
          <a:p>
            <a:r>
              <a:rPr lang="en-US" sz="1600" b="1" dirty="0">
                <a:ea typeface="+mn-lt"/>
                <a:cs typeface="+mn-lt"/>
              </a:rPr>
              <a:t>Corticosteroids</a:t>
            </a:r>
            <a:r>
              <a:rPr lang="en-US" sz="1600" dirty="0">
                <a:ea typeface="+mn-lt"/>
                <a:cs typeface="+mn-lt"/>
              </a:rPr>
              <a:t> — monotherapy with a time-limited course of corticosteroids may be used for induction of remission if </a:t>
            </a:r>
            <a:r>
              <a:rPr lang="en-US" sz="1600" dirty="0" err="1">
                <a:ea typeface="+mn-lt"/>
                <a:cs typeface="+mn-lt"/>
              </a:rPr>
              <a:t>aminosalicylates</a:t>
            </a:r>
            <a:r>
              <a:rPr lang="en-US" sz="1600" dirty="0">
                <a:ea typeface="+mn-lt"/>
                <a:cs typeface="+mn-lt"/>
              </a:rPr>
              <a:t> are ineffective or not tolerated, with the aim to gradually taper the dose according to disease severity and the person's response to treatment. They should not be used to maintain clinical remission due to the risk of multiple adverse effects with long-term use. They may be prescribed topically, orally, or intravenously</a:t>
            </a:r>
          </a:p>
          <a:p>
            <a:r>
              <a:rPr lang="en-US" sz="1600" b="1" dirty="0" err="1">
                <a:ea typeface="+mn-lt"/>
                <a:cs typeface="+mn-lt"/>
              </a:rPr>
              <a:t>Ciclosporin</a:t>
            </a:r>
            <a:r>
              <a:rPr lang="en-US" sz="1600" dirty="0">
                <a:ea typeface="+mn-lt"/>
                <a:cs typeface="+mn-lt"/>
              </a:rPr>
              <a:t> —  may be used for acute severe disease, especially if intravenous corticosteroids are not effective, contraindicated, or not tolerated</a:t>
            </a:r>
          </a:p>
          <a:p>
            <a:r>
              <a:rPr lang="en-US" sz="1600" b="1" dirty="0" err="1">
                <a:ea typeface="+mn-lt"/>
                <a:cs typeface="+mn-lt"/>
              </a:rPr>
              <a:t>Thiopurines</a:t>
            </a:r>
            <a:r>
              <a:rPr lang="en-US" sz="1600" dirty="0">
                <a:ea typeface="+mn-lt"/>
                <a:cs typeface="+mn-lt"/>
              </a:rPr>
              <a:t> — azathioprine or </a:t>
            </a:r>
            <a:r>
              <a:rPr lang="en-US" sz="1600" dirty="0" err="1">
                <a:ea typeface="+mn-lt"/>
                <a:cs typeface="+mn-lt"/>
              </a:rPr>
              <a:t>mercaptopurine</a:t>
            </a:r>
            <a:r>
              <a:rPr lang="en-US" sz="1600" dirty="0">
                <a:ea typeface="+mn-lt"/>
                <a:cs typeface="+mn-lt"/>
              </a:rPr>
              <a:t> may be considered to maintain remission in people using </a:t>
            </a:r>
            <a:r>
              <a:rPr lang="en-US" sz="1600" dirty="0" err="1">
                <a:ea typeface="+mn-lt"/>
                <a:cs typeface="+mn-lt"/>
              </a:rPr>
              <a:t>aminosalicylates</a:t>
            </a:r>
            <a:r>
              <a:rPr lang="en-US" sz="1600" dirty="0">
                <a:ea typeface="+mn-lt"/>
                <a:cs typeface="+mn-lt"/>
              </a:rPr>
              <a:t> who have required two or more courses of oral corticosteroids in the previous year or whose disease is steroid refractive or dependent.</a:t>
            </a:r>
          </a:p>
          <a:p>
            <a:pPr marL="0" indent="0">
              <a:buNone/>
            </a:pPr>
            <a:r>
              <a:rPr lang="en-US" sz="1600" b="1" dirty="0" smtClean="0">
                <a:solidFill>
                  <a:srgbClr val="0070C0"/>
                </a:solidFill>
                <a:ea typeface="+mn-lt"/>
                <a:cs typeface="+mn-lt"/>
              </a:rPr>
              <a:t>*Note</a:t>
            </a:r>
            <a:r>
              <a:rPr lang="en-US" sz="1600" dirty="0">
                <a:solidFill>
                  <a:srgbClr val="0070C0"/>
                </a:solidFill>
                <a:ea typeface="+mn-lt"/>
                <a:cs typeface="+mn-lt"/>
              </a:rPr>
              <a:t>: </a:t>
            </a:r>
            <a:r>
              <a:rPr lang="en-US" sz="1600" dirty="0" err="1">
                <a:solidFill>
                  <a:srgbClr val="0070C0"/>
                </a:solidFill>
                <a:ea typeface="+mn-lt"/>
                <a:cs typeface="+mn-lt"/>
              </a:rPr>
              <a:t>thiopurines</a:t>
            </a:r>
            <a:r>
              <a:rPr lang="en-US" sz="1600" dirty="0">
                <a:solidFill>
                  <a:srgbClr val="0070C0"/>
                </a:solidFill>
                <a:ea typeface="+mn-lt"/>
                <a:cs typeface="+mn-lt"/>
              </a:rPr>
              <a:t> may increase the risk of non-melanoma skin cancer, and people should be monitored for skin cancer and given appropriate sun protection advice</a:t>
            </a:r>
          </a:p>
          <a:p>
            <a:r>
              <a:rPr lang="en-US" sz="1600" b="1" dirty="0">
                <a:ea typeface="+mn-lt"/>
                <a:cs typeface="+mn-lt"/>
              </a:rPr>
              <a:t>Biologics</a:t>
            </a:r>
            <a:r>
              <a:rPr lang="en-US" sz="1600" dirty="0">
                <a:ea typeface="+mn-lt"/>
                <a:cs typeface="+mn-lt"/>
              </a:rPr>
              <a:t> and Janus kinase inhibitors — infliximab, </a:t>
            </a:r>
            <a:r>
              <a:rPr lang="en-US" sz="1600" dirty="0" err="1">
                <a:ea typeface="+mn-lt"/>
                <a:cs typeface="+mn-lt"/>
              </a:rPr>
              <a:t>adalimumab</a:t>
            </a:r>
            <a:r>
              <a:rPr lang="en-US" sz="1600" dirty="0">
                <a:ea typeface="+mn-lt"/>
                <a:cs typeface="+mn-lt"/>
              </a:rPr>
              <a:t>, </a:t>
            </a:r>
            <a:r>
              <a:rPr lang="en-US" sz="1600" dirty="0" err="1">
                <a:ea typeface="+mn-lt"/>
                <a:cs typeface="+mn-lt"/>
              </a:rPr>
              <a:t>golimumab</a:t>
            </a:r>
            <a:r>
              <a:rPr lang="en-US" sz="1600" dirty="0">
                <a:ea typeface="+mn-lt"/>
                <a:cs typeface="+mn-lt"/>
              </a:rPr>
              <a:t>, </a:t>
            </a:r>
            <a:r>
              <a:rPr lang="en-US" sz="1600" dirty="0" err="1">
                <a:ea typeface="+mn-lt"/>
                <a:cs typeface="+mn-lt"/>
              </a:rPr>
              <a:t>tofacitinib</a:t>
            </a:r>
            <a:r>
              <a:rPr lang="en-US" sz="1600" dirty="0">
                <a:ea typeface="+mn-lt"/>
                <a:cs typeface="+mn-lt"/>
              </a:rPr>
              <a:t>, </a:t>
            </a:r>
            <a:r>
              <a:rPr lang="en-US" sz="1600" dirty="0" err="1">
                <a:ea typeface="+mn-lt"/>
                <a:cs typeface="+mn-lt"/>
              </a:rPr>
              <a:t>ustekinumab</a:t>
            </a:r>
            <a:r>
              <a:rPr lang="en-US" sz="1600" dirty="0">
                <a:ea typeface="+mn-lt"/>
                <a:cs typeface="+mn-lt"/>
              </a:rPr>
              <a:t>, </a:t>
            </a:r>
            <a:r>
              <a:rPr lang="en-US" sz="1600" dirty="0" err="1">
                <a:ea typeface="+mn-lt"/>
                <a:cs typeface="+mn-lt"/>
              </a:rPr>
              <a:t>vedolizumab</a:t>
            </a:r>
            <a:r>
              <a:rPr lang="en-US" sz="1600" dirty="0">
                <a:ea typeface="+mn-lt"/>
                <a:cs typeface="+mn-lt"/>
              </a:rPr>
              <a:t>, </a:t>
            </a:r>
            <a:r>
              <a:rPr lang="en-US" sz="1600" dirty="0" err="1">
                <a:ea typeface="+mn-lt"/>
                <a:cs typeface="+mn-lt"/>
              </a:rPr>
              <a:t>filgotinib</a:t>
            </a:r>
            <a:r>
              <a:rPr lang="en-US" sz="1600" dirty="0">
                <a:ea typeface="+mn-lt"/>
                <a:cs typeface="+mn-lt"/>
              </a:rPr>
              <a:t>, and </a:t>
            </a:r>
            <a:r>
              <a:rPr lang="en-US" sz="1600" dirty="0" err="1">
                <a:ea typeface="+mn-lt"/>
                <a:cs typeface="+mn-lt"/>
              </a:rPr>
              <a:t>mirikizumab</a:t>
            </a:r>
            <a:r>
              <a:rPr lang="en-US" sz="1600" dirty="0">
                <a:ea typeface="+mn-lt"/>
                <a:cs typeface="+mn-lt"/>
              </a:rPr>
              <a:t> are used to induce or maintain remission in people with severe active disease in specific scenarios such as when conventional or other therapies are not working or not tolerated. The sphingosine-1-phosphate receptor modulator </a:t>
            </a:r>
            <a:r>
              <a:rPr lang="en-US" sz="1600" dirty="0" err="1">
                <a:ea typeface="+mn-lt"/>
                <a:cs typeface="+mn-lt"/>
              </a:rPr>
              <a:t>ozanimod</a:t>
            </a:r>
            <a:r>
              <a:rPr lang="en-US" sz="1600" dirty="0">
                <a:ea typeface="+mn-lt"/>
                <a:cs typeface="+mn-lt"/>
              </a:rPr>
              <a:t> is also an option.</a:t>
            </a:r>
            <a:endParaRPr lang="en-US" sz="1600" dirty="0"/>
          </a:p>
          <a:p>
            <a:endParaRPr lang="en-GB" sz="1600" dirty="0"/>
          </a:p>
        </p:txBody>
      </p:sp>
      <p:sp>
        <p:nvSpPr>
          <p:cNvPr id="3" name="Title 2"/>
          <p:cNvSpPr>
            <a:spLocks noGrp="1"/>
          </p:cNvSpPr>
          <p:nvPr>
            <p:ph type="title"/>
          </p:nvPr>
        </p:nvSpPr>
        <p:spPr/>
        <p:txBody>
          <a:bodyPr/>
          <a:lstStyle/>
          <a:p>
            <a:r>
              <a:rPr lang="en-GB" dirty="0"/>
              <a:t>Specialist Treatment</a:t>
            </a:r>
          </a:p>
        </p:txBody>
      </p:sp>
    </p:spTree>
    <p:extLst>
      <p:ext uri="{BB962C8B-B14F-4D97-AF65-F5344CB8AC3E}">
        <p14:creationId xmlns:p14="http://schemas.microsoft.com/office/powerpoint/2010/main" val="248564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8938" y="1690688"/>
            <a:ext cx="8024446" cy="4121150"/>
          </a:xfrm>
        </p:spPr>
        <p:txBody>
          <a:bodyPr/>
          <a:lstStyle/>
          <a:p>
            <a:r>
              <a:rPr lang="en-GB" sz="2400" dirty="0"/>
              <a:t>Arrange an emergency hospital admission if the person has a suspected flare-up of ulcerative colitis with:</a:t>
            </a:r>
          </a:p>
          <a:p>
            <a:pPr lvl="1"/>
            <a:r>
              <a:rPr lang="en-GB" sz="2000" dirty="0"/>
              <a:t>Severe diarrhoea, nocturnal diarrhoea, or bloody diarrhoea (more than 6–8 stools a day).</a:t>
            </a:r>
          </a:p>
          <a:p>
            <a:pPr lvl="1"/>
            <a:r>
              <a:rPr lang="en-GB" sz="2000" dirty="0"/>
              <a:t>Fever, dehydration, tachycardia, or hypotension.</a:t>
            </a:r>
          </a:p>
          <a:p>
            <a:pPr lvl="1"/>
            <a:r>
              <a:rPr lang="en-GB" sz="2000" dirty="0"/>
              <a:t>Severe abdominal pain or suspected  intestinal obstruction</a:t>
            </a:r>
          </a:p>
          <a:p>
            <a:pPr lvl="1"/>
            <a:r>
              <a:rPr lang="en-GB" sz="2000" dirty="0"/>
              <a:t>Signs of malnutrition with a body mass index (BMI) less than 18.5 kg/m2, or unintended sudden weight loss.</a:t>
            </a:r>
          </a:p>
          <a:p>
            <a:pPr lvl="1"/>
            <a:r>
              <a:rPr lang="en-GB" sz="2000" dirty="0"/>
              <a:t>Raised inflammatory markers and/or anaemia.</a:t>
            </a:r>
          </a:p>
          <a:p>
            <a:pPr lvl="1"/>
            <a:r>
              <a:rPr lang="en-GB" sz="2000" dirty="0"/>
              <a:t>Persistent symptoms despite optimal management in primary care.</a:t>
            </a:r>
          </a:p>
          <a:p>
            <a:endParaRPr lang="en-GB" sz="2400" dirty="0"/>
          </a:p>
        </p:txBody>
      </p:sp>
      <p:sp>
        <p:nvSpPr>
          <p:cNvPr id="3" name="Title 2"/>
          <p:cNvSpPr>
            <a:spLocks noGrp="1"/>
          </p:cNvSpPr>
          <p:nvPr>
            <p:ph type="title"/>
          </p:nvPr>
        </p:nvSpPr>
        <p:spPr/>
        <p:txBody>
          <a:bodyPr/>
          <a:lstStyle/>
          <a:p>
            <a:r>
              <a:rPr lang="en-GB" dirty="0"/>
              <a:t>Management of  flare-ups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509" y="2352359"/>
            <a:ext cx="3518029" cy="2372042"/>
          </a:xfrm>
          <a:prstGeom prst="rect">
            <a:avLst/>
          </a:prstGeom>
        </p:spPr>
      </p:pic>
    </p:spTree>
    <p:extLst>
      <p:ext uri="{BB962C8B-B14F-4D97-AF65-F5344CB8AC3E}">
        <p14:creationId xmlns:p14="http://schemas.microsoft.com/office/powerpoint/2010/main" val="300580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0970" y="1579929"/>
            <a:ext cx="7778261" cy="4121150"/>
          </a:xfrm>
        </p:spPr>
        <p:txBody>
          <a:bodyPr/>
          <a:lstStyle/>
          <a:p>
            <a:r>
              <a:rPr lang="en-GB" sz="1800" dirty="0"/>
              <a:t>Consider whether symptoms may be due to an alternative condition such as </a:t>
            </a:r>
            <a:r>
              <a:rPr lang="en-GB" sz="1800" dirty="0" err="1"/>
              <a:t>Clostridioides</a:t>
            </a:r>
            <a:r>
              <a:rPr lang="en-GB" sz="1800" dirty="0"/>
              <a:t> difficile infection, and manage appropriately.</a:t>
            </a:r>
          </a:p>
          <a:p>
            <a:r>
              <a:rPr lang="en-GB" sz="1800" dirty="0"/>
              <a:t>Check the person's adherence to their current drug treatment regimen and encourage them to take medication regularly and appropriately.</a:t>
            </a:r>
          </a:p>
          <a:p>
            <a:r>
              <a:rPr lang="en-GB" sz="1800" dirty="0"/>
              <a:t>Consider arranging an urgent specialist gastroenterology review appointment or seeking specialist advice.</a:t>
            </a:r>
          </a:p>
          <a:p>
            <a:r>
              <a:rPr lang="en-GB" sz="1800" dirty="0"/>
              <a:t>Consider prescribing drug treatment for disease flare-ups according to the person's shared-care agreement, such as starting a time-limited course of oral corticosteroids, if appropriate, whilst awaiting specialist review. Corticosteroids should not be used to maintain disease remission. Do not prescribe nonsteroidal anti-inflammatory drugs (NSAIDs) if there is suspected acute severe colitis.</a:t>
            </a:r>
          </a:p>
          <a:p>
            <a:r>
              <a:rPr lang="en-GB" sz="1800" dirty="0"/>
              <a:t>Consider arranging a referral to a dietitian if there are signs of unintended weight loss or malnutrition</a:t>
            </a:r>
            <a:r>
              <a:rPr lang="en-GB" sz="1800" dirty="0" smtClean="0"/>
              <a:t>.</a:t>
            </a:r>
            <a:endParaRPr lang="en-GB" sz="1800" dirty="0"/>
          </a:p>
          <a:p>
            <a:r>
              <a:rPr lang="en-GB" sz="1800" dirty="0"/>
              <a:t>If there are recurrent flares of disease activity, seek specialist advice regarding whether the person's maintenance treatment regimen needs to be changed to improve disease control, or whether surgery may be needed.</a:t>
            </a:r>
          </a:p>
          <a:p>
            <a:endParaRPr lang="en-GB" sz="1800" dirty="0"/>
          </a:p>
        </p:txBody>
      </p:sp>
      <p:sp>
        <p:nvSpPr>
          <p:cNvPr id="3" name="Title 2"/>
          <p:cNvSpPr>
            <a:spLocks noGrp="1"/>
          </p:cNvSpPr>
          <p:nvPr>
            <p:ph type="title"/>
          </p:nvPr>
        </p:nvSpPr>
        <p:spPr>
          <a:xfrm>
            <a:off x="838200" y="365125"/>
            <a:ext cx="7989277" cy="1325563"/>
          </a:xfrm>
        </p:spPr>
        <p:txBody>
          <a:bodyPr/>
          <a:lstStyle/>
          <a:p>
            <a:r>
              <a:rPr lang="en-GB" dirty="0"/>
              <a:t>If admission to hospital is not needed</a:t>
            </a:r>
          </a:p>
        </p:txBody>
      </p:sp>
      <p:pic>
        <p:nvPicPr>
          <p:cNvPr id="4" name="Picture 3"/>
          <p:cNvPicPr>
            <a:picLocks noChangeAspect="1"/>
          </p:cNvPicPr>
          <p:nvPr/>
        </p:nvPicPr>
        <p:blipFill>
          <a:blip r:embed="rId2"/>
          <a:stretch>
            <a:fillRect/>
          </a:stretch>
        </p:blipFill>
        <p:spPr>
          <a:xfrm>
            <a:off x="8499231" y="2459526"/>
            <a:ext cx="3083431" cy="2100751"/>
          </a:xfrm>
          <a:prstGeom prst="rect">
            <a:avLst/>
          </a:prstGeom>
        </p:spPr>
      </p:pic>
    </p:spTree>
    <p:extLst>
      <p:ext uri="{BB962C8B-B14F-4D97-AF65-F5344CB8AC3E}">
        <p14:creationId xmlns:p14="http://schemas.microsoft.com/office/powerpoint/2010/main" val="221111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5803"/>
            <a:ext cx="10515600" cy="1325563"/>
          </a:xfrm>
        </p:spPr>
        <p:txBody>
          <a:bodyPr/>
          <a:lstStyle/>
          <a:p>
            <a:r>
              <a:rPr lang="en-GB" dirty="0" smtClean="0"/>
              <a:t>Disease severity assessment tools</a:t>
            </a:r>
            <a:endParaRPr lang="en-GB" dirty="0"/>
          </a:p>
        </p:txBody>
      </p:sp>
      <p:pic>
        <p:nvPicPr>
          <p:cNvPr id="4" name="Picture 3">
            <a:extLst>
              <a:ext uri="{FF2B5EF4-FFF2-40B4-BE49-F238E27FC236}">
                <a16:creationId xmlns:a16="http://schemas.microsoft.com/office/drawing/2014/main" id="{DF3B3B69-0D1B-AF98-5A00-1A0E87581517}"/>
              </a:ext>
            </a:extLst>
          </p:cNvPr>
          <p:cNvPicPr>
            <a:picLocks noChangeAspect="1"/>
          </p:cNvPicPr>
          <p:nvPr/>
        </p:nvPicPr>
        <p:blipFill rotWithShape="1">
          <a:blip r:embed="rId2"/>
          <a:srcRect t="6838"/>
          <a:stretch/>
        </p:blipFill>
        <p:spPr>
          <a:xfrm>
            <a:off x="984738" y="968584"/>
            <a:ext cx="5943782" cy="5889415"/>
          </a:xfrm>
          <a:prstGeom prst="rect">
            <a:avLst/>
          </a:prstGeom>
        </p:spPr>
      </p:pic>
    </p:spTree>
    <p:extLst>
      <p:ext uri="{BB962C8B-B14F-4D97-AF65-F5344CB8AC3E}">
        <p14:creationId xmlns:p14="http://schemas.microsoft.com/office/powerpoint/2010/main" val="2243203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4124" y="1338996"/>
            <a:ext cx="11189676" cy="4121150"/>
          </a:xfrm>
        </p:spPr>
        <p:txBody>
          <a:bodyPr/>
          <a:lstStyle/>
          <a:p>
            <a:pPr marL="742950" lvl="1" indent="-285750"/>
            <a:r>
              <a:rPr lang="en-GB" sz="2000" dirty="0">
                <a:ea typeface="Calibri"/>
                <a:cs typeface="Calibri"/>
              </a:rPr>
              <a:t>Exclude any </a:t>
            </a:r>
            <a:r>
              <a:rPr lang="en-GB" sz="2000" dirty="0">
                <a:ea typeface="Calibri"/>
                <a:cs typeface="Calibri"/>
                <a:hlinkClick r:id="rId2"/>
              </a:rPr>
              <a:t>alternative cause</a:t>
            </a:r>
            <a:r>
              <a:rPr lang="en-GB" sz="2000" dirty="0">
                <a:ea typeface="Calibri"/>
                <a:cs typeface="Calibri"/>
              </a:rPr>
              <a:t> for diarrhoea symptoms, such as infection, abscess, </a:t>
            </a:r>
            <a:r>
              <a:rPr lang="en-GB" sz="2000" dirty="0" err="1">
                <a:ea typeface="Calibri"/>
                <a:cs typeface="Calibri"/>
              </a:rPr>
              <a:t>dysmotility</a:t>
            </a:r>
            <a:r>
              <a:rPr lang="en-GB" sz="2000" dirty="0">
                <a:ea typeface="Calibri"/>
                <a:cs typeface="Calibri"/>
              </a:rPr>
              <a:t>, bacterial overgrowth, or bile salt malabsorption (typically causes watery diarrhoea accompanied by abdominal bloating and </a:t>
            </a:r>
            <a:r>
              <a:rPr lang="en-GB" sz="2000" dirty="0" err="1">
                <a:ea typeface="Calibri"/>
                <a:cs typeface="Calibri"/>
              </a:rPr>
              <a:t>steatorrhoea</a:t>
            </a:r>
            <a:r>
              <a:rPr lang="en-GB" sz="2000" dirty="0">
                <a:ea typeface="Calibri"/>
                <a:cs typeface="Calibri"/>
              </a:rPr>
              <a:t>)and manage appropriately.</a:t>
            </a:r>
          </a:p>
          <a:p>
            <a:pPr marL="742950" lvl="1" indent="-285750"/>
            <a:r>
              <a:rPr lang="en-GB" sz="2000" dirty="0">
                <a:ea typeface="Calibri"/>
                <a:cs typeface="Calibri"/>
              </a:rPr>
              <a:t>Diarrhoea may be secondary to drug treatment, including laxatives, iron supplements, antibiotics, azathioprine, </a:t>
            </a:r>
            <a:r>
              <a:rPr lang="en-GB" sz="2000" dirty="0" err="1">
                <a:ea typeface="Calibri"/>
                <a:cs typeface="Calibri"/>
              </a:rPr>
              <a:t>mercaptopurine</a:t>
            </a:r>
            <a:r>
              <a:rPr lang="en-GB" sz="2000" dirty="0">
                <a:ea typeface="Calibri"/>
                <a:cs typeface="Calibri"/>
              </a:rPr>
              <a:t>, or methotrexate. Seek specialist advice regarding reducing or stopping medication, if necessary.</a:t>
            </a:r>
          </a:p>
          <a:p>
            <a:pPr marL="742950" lvl="1" indent="-285750"/>
            <a:r>
              <a:rPr lang="en-GB" sz="2000" dirty="0">
                <a:ea typeface="Calibri"/>
                <a:cs typeface="Calibri"/>
              </a:rPr>
              <a:t>Do not prescribe anti-motility drugs such as </a:t>
            </a:r>
            <a:r>
              <a:rPr lang="en-GB" sz="2000" dirty="0" err="1">
                <a:ea typeface="Calibri"/>
                <a:cs typeface="Calibri"/>
              </a:rPr>
              <a:t>loperamide</a:t>
            </a:r>
            <a:r>
              <a:rPr lang="en-GB" sz="2000" dirty="0">
                <a:ea typeface="Calibri"/>
                <a:cs typeface="Calibri"/>
              </a:rPr>
              <a:t> (unless advised by a specialist) as they do not usually reduce stool frequency and can increase the risk of </a:t>
            </a:r>
            <a:r>
              <a:rPr lang="en-GB" sz="2000" dirty="0">
                <a:ea typeface="Calibri"/>
                <a:cs typeface="Calibri"/>
                <a:hlinkClick r:id="rId3"/>
              </a:rPr>
              <a:t>toxic </a:t>
            </a:r>
            <a:r>
              <a:rPr lang="en-GB" sz="2000" dirty="0" err="1">
                <a:ea typeface="Calibri"/>
                <a:cs typeface="Calibri"/>
                <a:hlinkClick r:id="rId3"/>
              </a:rPr>
              <a:t>megacolon</a:t>
            </a:r>
            <a:r>
              <a:rPr lang="en-GB" sz="2000" dirty="0">
                <a:ea typeface="Calibri"/>
                <a:cs typeface="Calibri"/>
              </a:rPr>
              <a:t>.</a:t>
            </a:r>
          </a:p>
          <a:p>
            <a:pPr marL="742950" lvl="1" indent="-285750"/>
            <a:r>
              <a:rPr lang="en-GB" sz="2000" dirty="0">
                <a:ea typeface="Calibri"/>
                <a:cs typeface="Calibri"/>
              </a:rPr>
              <a:t>Offer sources of information about symptom management, such as the Crohn's and Colitis UK patient information sheets </a:t>
            </a:r>
            <a:r>
              <a:rPr lang="en-GB" sz="2000" dirty="0">
                <a:ea typeface="Calibri"/>
                <a:cs typeface="Calibri"/>
                <a:hlinkClick r:id="rId4"/>
              </a:rPr>
              <a:t>Diarrhoea and constipation</a:t>
            </a:r>
            <a:r>
              <a:rPr lang="en-GB" sz="2000" dirty="0">
                <a:ea typeface="Calibri"/>
                <a:cs typeface="Calibri"/>
              </a:rPr>
              <a:t>, </a:t>
            </a:r>
            <a:r>
              <a:rPr lang="en-GB" sz="2000" dirty="0">
                <a:ea typeface="Calibri"/>
                <a:cs typeface="Calibri"/>
                <a:hlinkClick r:id="rId5"/>
              </a:rPr>
              <a:t>Managing bowel incontinence in IBD</a:t>
            </a:r>
            <a:r>
              <a:rPr lang="en-GB" sz="2000" dirty="0">
                <a:ea typeface="Calibri"/>
                <a:cs typeface="Calibri"/>
              </a:rPr>
              <a:t>, and </a:t>
            </a:r>
            <a:r>
              <a:rPr lang="en-GB" sz="2000" dirty="0">
                <a:ea typeface="Calibri"/>
                <a:cs typeface="Calibri"/>
                <a:hlinkClick r:id="rId6"/>
              </a:rPr>
              <a:t>Bloating and wind</a:t>
            </a:r>
            <a:r>
              <a:rPr lang="en-GB" sz="2000" dirty="0">
                <a:ea typeface="Calibri"/>
                <a:cs typeface="Calibri"/>
              </a:rPr>
              <a:t>.</a:t>
            </a:r>
          </a:p>
          <a:p>
            <a:endParaRPr lang="en-GB" dirty="0"/>
          </a:p>
        </p:txBody>
      </p:sp>
      <p:sp>
        <p:nvSpPr>
          <p:cNvPr id="3" name="Title 2"/>
          <p:cNvSpPr>
            <a:spLocks noGrp="1"/>
          </p:cNvSpPr>
          <p:nvPr>
            <p:ph type="title"/>
          </p:nvPr>
        </p:nvSpPr>
        <p:spPr/>
        <p:txBody>
          <a:bodyPr/>
          <a:lstStyle/>
          <a:p>
            <a:r>
              <a:rPr lang="en-GB" dirty="0"/>
              <a:t>Diarrhoea</a:t>
            </a:r>
          </a:p>
        </p:txBody>
      </p:sp>
      <p:sp>
        <p:nvSpPr>
          <p:cNvPr id="4" name="Rectangle 3"/>
          <p:cNvSpPr/>
          <p:nvPr/>
        </p:nvSpPr>
        <p:spPr>
          <a:xfrm>
            <a:off x="592015" y="5460146"/>
            <a:ext cx="6887307" cy="276999"/>
          </a:xfrm>
          <a:prstGeom prst="rect">
            <a:avLst/>
          </a:prstGeom>
        </p:spPr>
        <p:txBody>
          <a:bodyPr wrap="square">
            <a:spAutoFit/>
          </a:bodyPr>
          <a:lstStyle/>
          <a:p>
            <a:r>
              <a:rPr lang="en-GB" sz="1200" dirty="0">
                <a:hlinkClick r:id="rId2"/>
              </a:rPr>
              <a:t>Differential diagnosis | Diagnosis | Ulcerative colitis | CKS | NICE</a:t>
            </a:r>
            <a:endParaRPr lang="en-GB" sz="1200" dirty="0"/>
          </a:p>
        </p:txBody>
      </p:sp>
      <p:sp>
        <p:nvSpPr>
          <p:cNvPr id="5" name="Rectangle 4"/>
          <p:cNvSpPr/>
          <p:nvPr/>
        </p:nvSpPr>
        <p:spPr>
          <a:xfrm>
            <a:off x="592015" y="6184330"/>
            <a:ext cx="6096000" cy="276999"/>
          </a:xfrm>
          <a:prstGeom prst="rect">
            <a:avLst/>
          </a:prstGeom>
        </p:spPr>
        <p:txBody>
          <a:bodyPr>
            <a:spAutoFit/>
          </a:bodyPr>
          <a:lstStyle/>
          <a:p>
            <a:r>
              <a:rPr lang="en-GB" sz="1200" dirty="0">
                <a:hlinkClick r:id="rId3"/>
              </a:rPr>
              <a:t>Complications | Background information | Ulcerative colitis | CKS | NICE</a:t>
            </a:r>
            <a:endParaRPr lang="en-GB" sz="1200" dirty="0"/>
          </a:p>
        </p:txBody>
      </p:sp>
      <p:sp>
        <p:nvSpPr>
          <p:cNvPr id="6" name="Rectangle 5"/>
          <p:cNvSpPr/>
          <p:nvPr/>
        </p:nvSpPr>
        <p:spPr>
          <a:xfrm>
            <a:off x="7278949" y="5147102"/>
            <a:ext cx="2262158" cy="276999"/>
          </a:xfrm>
          <a:prstGeom prst="rect">
            <a:avLst/>
          </a:prstGeom>
        </p:spPr>
        <p:txBody>
          <a:bodyPr wrap="none">
            <a:spAutoFit/>
          </a:bodyPr>
          <a:lstStyle/>
          <a:p>
            <a:r>
              <a:rPr lang="en-GB" sz="1200" dirty="0">
                <a:hlinkClick r:id="rId7"/>
              </a:rPr>
              <a:t>diarrhoea-and-constipation.pdf</a:t>
            </a:r>
            <a:endParaRPr lang="en-GB" sz="1200" dirty="0"/>
          </a:p>
        </p:txBody>
      </p:sp>
      <p:sp>
        <p:nvSpPr>
          <p:cNvPr id="7" name="Rectangle 6"/>
          <p:cNvSpPr/>
          <p:nvPr/>
        </p:nvSpPr>
        <p:spPr>
          <a:xfrm>
            <a:off x="7279314" y="5752386"/>
            <a:ext cx="2951449" cy="276999"/>
          </a:xfrm>
          <a:prstGeom prst="rect">
            <a:avLst/>
          </a:prstGeom>
        </p:spPr>
        <p:txBody>
          <a:bodyPr wrap="none">
            <a:spAutoFit/>
          </a:bodyPr>
          <a:lstStyle/>
          <a:p>
            <a:r>
              <a:rPr lang="en-GB" sz="1200" dirty="0">
                <a:hlinkClick r:id="rId8"/>
              </a:rPr>
              <a:t>managing-bowel-incontinence-in-IBD.pdf</a:t>
            </a:r>
            <a:endParaRPr lang="en-GB" sz="1200" dirty="0"/>
          </a:p>
        </p:txBody>
      </p:sp>
      <p:sp>
        <p:nvSpPr>
          <p:cNvPr id="8" name="Rectangle 7"/>
          <p:cNvSpPr/>
          <p:nvPr/>
        </p:nvSpPr>
        <p:spPr>
          <a:xfrm>
            <a:off x="7315200" y="6355881"/>
            <a:ext cx="1701107" cy="276999"/>
          </a:xfrm>
          <a:prstGeom prst="rect">
            <a:avLst/>
          </a:prstGeom>
        </p:spPr>
        <p:txBody>
          <a:bodyPr wrap="none">
            <a:spAutoFit/>
          </a:bodyPr>
          <a:lstStyle/>
          <a:p>
            <a:r>
              <a:rPr lang="en-GB" sz="1200" dirty="0">
                <a:hlinkClick r:id="rId9"/>
              </a:rPr>
              <a:t>Bloating-and-Wind.pdf</a:t>
            </a:r>
            <a:endParaRPr lang="en-GB" sz="1200" dirty="0"/>
          </a:p>
        </p:txBody>
      </p:sp>
      <p:pic>
        <p:nvPicPr>
          <p:cNvPr id="9" name="Picture 8"/>
          <p:cNvPicPr>
            <a:picLocks noChangeAspect="1"/>
          </p:cNvPicPr>
          <p:nvPr/>
        </p:nvPicPr>
        <p:blipFill>
          <a:blip r:embed="rId10"/>
          <a:stretch>
            <a:fillRect/>
          </a:stretch>
        </p:blipFill>
        <p:spPr>
          <a:xfrm>
            <a:off x="5217164" y="5285602"/>
            <a:ext cx="626086" cy="626086"/>
          </a:xfrm>
          <a:prstGeom prst="rect">
            <a:avLst/>
          </a:prstGeom>
        </p:spPr>
      </p:pic>
      <p:pic>
        <p:nvPicPr>
          <p:cNvPr id="10" name="Picture 9"/>
          <p:cNvPicPr>
            <a:picLocks noChangeAspect="1"/>
          </p:cNvPicPr>
          <p:nvPr/>
        </p:nvPicPr>
        <p:blipFill>
          <a:blip r:embed="rId11"/>
          <a:stretch>
            <a:fillRect/>
          </a:stretch>
        </p:blipFill>
        <p:spPr>
          <a:xfrm>
            <a:off x="5626710" y="6009787"/>
            <a:ext cx="680305" cy="692188"/>
          </a:xfrm>
          <a:prstGeom prst="rect">
            <a:avLst/>
          </a:prstGeom>
        </p:spPr>
      </p:pic>
      <p:pic>
        <p:nvPicPr>
          <p:cNvPr id="11" name="Picture 10"/>
          <p:cNvPicPr>
            <a:picLocks noChangeAspect="1"/>
          </p:cNvPicPr>
          <p:nvPr/>
        </p:nvPicPr>
        <p:blipFill>
          <a:blip r:embed="rId12"/>
          <a:stretch>
            <a:fillRect/>
          </a:stretch>
        </p:blipFill>
        <p:spPr>
          <a:xfrm>
            <a:off x="9582336" y="4970870"/>
            <a:ext cx="648427" cy="634512"/>
          </a:xfrm>
          <a:prstGeom prst="rect">
            <a:avLst/>
          </a:prstGeom>
        </p:spPr>
      </p:pic>
      <p:pic>
        <p:nvPicPr>
          <p:cNvPr id="12" name="Picture 11"/>
          <p:cNvPicPr>
            <a:picLocks noChangeAspect="1"/>
          </p:cNvPicPr>
          <p:nvPr/>
        </p:nvPicPr>
        <p:blipFill>
          <a:blip r:embed="rId13"/>
          <a:stretch>
            <a:fillRect/>
          </a:stretch>
        </p:blipFill>
        <p:spPr>
          <a:xfrm>
            <a:off x="10323541" y="5598645"/>
            <a:ext cx="691296" cy="691296"/>
          </a:xfrm>
          <a:prstGeom prst="rect">
            <a:avLst/>
          </a:prstGeom>
        </p:spPr>
      </p:pic>
      <p:pic>
        <p:nvPicPr>
          <p:cNvPr id="13" name="Picture 12"/>
          <p:cNvPicPr>
            <a:picLocks noChangeAspect="1"/>
          </p:cNvPicPr>
          <p:nvPr/>
        </p:nvPicPr>
        <p:blipFill>
          <a:blip r:embed="rId14"/>
          <a:stretch>
            <a:fillRect/>
          </a:stretch>
        </p:blipFill>
        <p:spPr>
          <a:xfrm>
            <a:off x="9016307" y="6077030"/>
            <a:ext cx="720237" cy="713974"/>
          </a:xfrm>
          <a:prstGeom prst="rect">
            <a:avLst/>
          </a:prstGeom>
        </p:spPr>
      </p:pic>
    </p:spTree>
    <p:extLst>
      <p:ext uri="{BB962C8B-B14F-4D97-AF65-F5344CB8AC3E}">
        <p14:creationId xmlns:p14="http://schemas.microsoft.com/office/powerpoint/2010/main" val="3744422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5846" y="1027906"/>
            <a:ext cx="11177954" cy="4121150"/>
          </a:xfrm>
        </p:spPr>
        <p:txBody>
          <a:bodyPr/>
          <a:lstStyle/>
          <a:p>
            <a:pPr marL="0" indent="0">
              <a:buNone/>
            </a:pPr>
            <a:endParaRPr lang="en-GB" sz="1400" dirty="0">
              <a:highlight>
                <a:srgbClr val="FBFAF8"/>
              </a:highlight>
              <a:latin typeface="Calibri"/>
              <a:ea typeface="Calibri"/>
              <a:cs typeface="Calibri"/>
            </a:endParaRPr>
          </a:p>
          <a:p>
            <a:pPr marL="742950" lvl="1" indent="-285750"/>
            <a:r>
              <a:rPr lang="en-GB" sz="2000" dirty="0">
                <a:ea typeface="Calibri"/>
                <a:cs typeface="Calibri"/>
              </a:rPr>
              <a:t>Assess for </a:t>
            </a:r>
            <a:r>
              <a:rPr lang="en-GB" sz="2000" dirty="0">
                <a:ea typeface="Calibri"/>
                <a:cs typeface="Calibri"/>
                <a:hlinkClick r:id="rId2"/>
              </a:rPr>
              <a:t>bowel obstruction</a:t>
            </a:r>
            <a:r>
              <a:rPr lang="en-GB" sz="2000" dirty="0">
                <a:ea typeface="Calibri"/>
                <a:cs typeface="Calibri"/>
              </a:rPr>
              <a:t> as an underlying cause, and if suspected, arrange emergency hospital admission.</a:t>
            </a:r>
          </a:p>
          <a:p>
            <a:pPr marL="742950" lvl="1" indent="-285750"/>
            <a:r>
              <a:rPr lang="en-GB" sz="2000" dirty="0">
                <a:ea typeface="Calibri"/>
                <a:cs typeface="Calibri"/>
              </a:rPr>
              <a:t>If bowel obstruction is unlikely, ensure that the diet includes adequate fluid and soluble fibre, and warn that soluble fibre sometimes increases bloating and distension</a:t>
            </a:r>
          </a:p>
          <a:p>
            <a:pPr marL="742950" lvl="1" indent="-285750"/>
            <a:r>
              <a:rPr lang="en-GB" sz="2000" dirty="0">
                <a:ea typeface="Calibri"/>
                <a:cs typeface="Calibri"/>
              </a:rPr>
              <a:t>Offer sources of information about symptom management, such as the Crohn's and Colitis UK patient information sheet </a:t>
            </a:r>
            <a:r>
              <a:rPr lang="en-GB" sz="2000" dirty="0">
                <a:ea typeface="Calibri"/>
                <a:cs typeface="Calibri"/>
                <a:hlinkClick r:id="rId3"/>
              </a:rPr>
              <a:t>Diarrhoea and constipation</a:t>
            </a:r>
            <a:r>
              <a:rPr lang="en-GB" sz="2000" dirty="0">
                <a:ea typeface="Calibri"/>
                <a:cs typeface="Calibri"/>
              </a:rPr>
              <a:t> and booklet </a:t>
            </a:r>
            <a:r>
              <a:rPr lang="en-GB" sz="2000" dirty="0">
                <a:ea typeface="Calibri"/>
                <a:cs typeface="Calibri"/>
                <a:hlinkClick r:id="rId4"/>
              </a:rPr>
              <a:t>Food. Your guide</a:t>
            </a:r>
            <a:r>
              <a:rPr lang="en-GB" sz="2000" dirty="0">
                <a:ea typeface="Calibri"/>
                <a:cs typeface="Calibri"/>
              </a:rPr>
              <a:t>.</a:t>
            </a:r>
          </a:p>
          <a:p>
            <a:pPr marL="742950" lvl="1" indent="-285750"/>
            <a:r>
              <a:rPr lang="en-GB" sz="2000" dirty="0">
                <a:ea typeface="Calibri"/>
                <a:cs typeface="Calibri"/>
              </a:rPr>
              <a:t>If symptoms persist despite dietary advice, consider offering a bulk-forming laxative, such as </a:t>
            </a:r>
            <a:r>
              <a:rPr lang="en-GB" sz="2000" dirty="0" err="1">
                <a:ea typeface="Calibri"/>
                <a:cs typeface="Calibri"/>
              </a:rPr>
              <a:t>ispaghula</a:t>
            </a:r>
            <a:r>
              <a:rPr lang="en-GB" sz="2000" dirty="0">
                <a:ea typeface="Calibri"/>
                <a:cs typeface="Calibri"/>
              </a:rPr>
              <a:t> husk, methylcellulose, or </a:t>
            </a:r>
            <a:r>
              <a:rPr lang="en-GB" sz="2000" dirty="0" err="1">
                <a:ea typeface="Calibri"/>
                <a:cs typeface="Calibri"/>
              </a:rPr>
              <a:t>sterculia</a:t>
            </a:r>
            <a:r>
              <a:rPr lang="en-GB" sz="2000" dirty="0">
                <a:ea typeface="Calibri"/>
                <a:cs typeface="Calibri"/>
              </a:rPr>
              <a:t> (all soluble fibre products). Do not prescribe other types of laxatives.</a:t>
            </a:r>
          </a:p>
          <a:p>
            <a:pPr marL="742950" lvl="1" indent="-285750"/>
            <a:r>
              <a:rPr lang="en-GB" sz="2000" dirty="0">
                <a:ea typeface="Calibri"/>
                <a:cs typeface="Calibri"/>
              </a:rPr>
              <a:t>Seek specialist gastroenterology advice if these measures are ineffective.</a:t>
            </a:r>
          </a:p>
          <a:p>
            <a:endParaRPr lang="en-GB" dirty="0"/>
          </a:p>
        </p:txBody>
      </p:sp>
      <p:sp>
        <p:nvSpPr>
          <p:cNvPr id="3" name="Title 2"/>
          <p:cNvSpPr>
            <a:spLocks noGrp="1"/>
          </p:cNvSpPr>
          <p:nvPr>
            <p:ph type="title"/>
          </p:nvPr>
        </p:nvSpPr>
        <p:spPr/>
        <p:txBody>
          <a:bodyPr/>
          <a:lstStyle/>
          <a:p>
            <a:r>
              <a:rPr lang="en-GB" dirty="0"/>
              <a:t>Constipation</a:t>
            </a:r>
          </a:p>
        </p:txBody>
      </p:sp>
      <p:sp>
        <p:nvSpPr>
          <p:cNvPr id="4" name="Rectangle 3"/>
          <p:cNvSpPr/>
          <p:nvPr/>
        </p:nvSpPr>
        <p:spPr>
          <a:xfrm>
            <a:off x="662353" y="6081468"/>
            <a:ext cx="6096000" cy="276999"/>
          </a:xfrm>
          <a:prstGeom prst="rect">
            <a:avLst/>
          </a:prstGeom>
        </p:spPr>
        <p:txBody>
          <a:bodyPr>
            <a:spAutoFit/>
          </a:bodyPr>
          <a:lstStyle/>
          <a:p>
            <a:r>
              <a:rPr lang="en-GB" sz="1200" dirty="0">
                <a:hlinkClick r:id="rId2"/>
              </a:rPr>
              <a:t>Complications | Background information | Ulcerative colitis | CKS | NICE</a:t>
            </a:r>
            <a:endParaRPr lang="en-GB" sz="1200" dirty="0"/>
          </a:p>
        </p:txBody>
      </p:sp>
      <p:pic>
        <p:nvPicPr>
          <p:cNvPr id="5" name="Picture 4"/>
          <p:cNvPicPr>
            <a:picLocks noChangeAspect="1"/>
          </p:cNvPicPr>
          <p:nvPr/>
        </p:nvPicPr>
        <p:blipFill>
          <a:blip r:embed="rId5"/>
          <a:stretch>
            <a:fillRect/>
          </a:stretch>
        </p:blipFill>
        <p:spPr>
          <a:xfrm>
            <a:off x="5697048" y="5906925"/>
            <a:ext cx="680305" cy="692188"/>
          </a:xfrm>
          <a:prstGeom prst="rect">
            <a:avLst/>
          </a:prstGeom>
        </p:spPr>
      </p:pic>
      <p:sp>
        <p:nvSpPr>
          <p:cNvPr id="6" name="Rectangle 5"/>
          <p:cNvSpPr/>
          <p:nvPr/>
        </p:nvSpPr>
        <p:spPr>
          <a:xfrm>
            <a:off x="662353" y="5008032"/>
            <a:ext cx="2262158" cy="276999"/>
          </a:xfrm>
          <a:prstGeom prst="rect">
            <a:avLst/>
          </a:prstGeom>
        </p:spPr>
        <p:txBody>
          <a:bodyPr wrap="none">
            <a:spAutoFit/>
          </a:bodyPr>
          <a:lstStyle/>
          <a:p>
            <a:r>
              <a:rPr lang="en-GB" sz="1200" dirty="0">
                <a:hlinkClick r:id="rId6"/>
              </a:rPr>
              <a:t>diarrhoea-and-constipation.pdf</a:t>
            </a:r>
            <a:endParaRPr lang="en-GB" sz="1200" dirty="0"/>
          </a:p>
        </p:txBody>
      </p:sp>
      <p:pic>
        <p:nvPicPr>
          <p:cNvPr id="7" name="Picture 6"/>
          <p:cNvPicPr>
            <a:picLocks noChangeAspect="1"/>
          </p:cNvPicPr>
          <p:nvPr/>
        </p:nvPicPr>
        <p:blipFill>
          <a:blip r:embed="rId7"/>
          <a:stretch>
            <a:fillRect/>
          </a:stretch>
        </p:blipFill>
        <p:spPr>
          <a:xfrm>
            <a:off x="2965740" y="4831800"/>
            <a:ext cx="648427" cy="634512"/>
          </a:xfrm>
          <a:prstGeom prst="rect">
            <a:avLst/>
          </a:prstGeom>
        </p:spPr>
      </p:pic>
      <p:pic>
        <p:nvPicPr>
          <p:cNvPr id="8" name="Picture 7"/>
          <p:cNvPicPr>
            <a:picLocks noChangeAspect="1"/>
          </p:cNvPicPr>
          <p:nvPr/>
        </p:nvPicPr>
        <p:blipFill>
          <a:blip r:embed="rId8"/>
          <a:stretch>
            <a:fillRect/>
          </a:stretch>
        </p:blipFill>
        <p:spPr>
          <a:xfrm>
            <a:off x="5265387" y="4865992"/>
            <a:ext cx="679475" cy="682442"/>
          </a:xfrm>
          <a:prstGeom prst="rect">
            <a:avLst/>
          </a:prstGeom>
        </p:spPr>
      </p:pic>
      <p:sp>
        <p:nvSpPr>
          <p:cNvPr id="9" name="Rectangle 8"/>
          <p:cNvSpPr/>
          <p:nvPr/>
        </p:nvSpPr>
        <p:spPr>
          <a:xfrm>
            <a:off x="4245932" y="5008884"/>
            <a:ext cx="790601" cy="276999"/>
          </a:xfrm>
          <a:prstGeom prst="rect">
            <a:avLst/>
          </a:prstGeom>
        </p:spPr>
        <p:txBody>
          <a:bodyPr wrap="none">
            <a:spAutoFit/>
          </a:bodyPr>
          <a:lstStyle/>
          <a:p>
            <a:r>
              <a:rPr lang="en-GB" sz="1200" dirty="0">
                <a:hlinkClick r:id="rId9"/>
              </a:rPr>
              <a:t>Food.pdf</a:t>
            </a:r>
            <a:endParaRPr lang="en-GB" sz="1200" dirty="0"/>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9580" y="4532636"/>
            <a:ext cx="3208589" cy="2165252"/>
          </a:xfrm>
          <a:prstGeom prst="rect">
            <a:avLst/>
          </a:prstGeom>
        </p:spPr>
      </p:pic>
    </p:spTree>
    <p:extLst>
      <p:ext uri="{BB962C8B-B14F-4D97-AF65-F5344CB8AC3E}">
        <p14:creationId xmlns:p14="http://schemas.microsoft.com/office/powerpoint/2010/main" val="148984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3416" y="1380637"/>
            <a:ext cx="11107615" cy="4121150"/>
          </a:xfrm>
        </p:spPr>
        <p:txBody>
          <a:bodyPr/>
          <a:lstStyle/>
          <a:p>
            <a:pPr marL="742950" lvl="1" indent="-285750"/>
            <a:r>
              <a:rPr lang="en-GB" sz="2000" dirty="0">
                <a:ea typeface="Calibri"/>
                <a:cs typeface="Calibri"/>
              </a:rPr>
              <a:t>Identify the underlying cause of abdominal pain if possible, to allow appropriate management.</a:t>
            </a:r>
          </a:p>
          <a:p>
            <a:pPr marL="742950" lvl="1" indent="-285750"/>
            <a:r>
              <a:rPr lang="en-GB" sz="2000" dirty="0">
                <a:ea typeface="Calibri"/>
                <a:cs typeface="Calibri"/>
              </a:rPr>
              <a:t>Persistent or recurrent abdominal pain is common in ulcerative colitis and may be caused by inflammatory exacerbations and poor disease control, intestinal dilatation, bowel obstruction, or rarely, adhesions. </a:t>
            </a:r>
          </a:p>
          <a:p>
            <a:pPr marL="742950" lvl="1" indent="-285750"/>
            <a:r>
              <a:rPr lang="en-GB" sz="2000" dirty="0">
                <a:ea typeface="Calibri"/>
                <a:cs typeface="Calibri"/>
              </a:rPr>
              <a:t>Offer analgesia for symptom relief. See the CKS topic on </a:t>
            </a:r>
            <a:r>
              <a:rPr lang="en-GB" sz="2000" dirty="0">
                <a:ea typeface="Calibri"/>
                <a:cs typeface="Calibri"/>
                <a:hlinkClick r:id="rId2"/>
              </a:rPr>
              <a:t>Analgesia - mild-to-moderate pain</a:t>
            </a:r>
            <a:r>
              <a:rPr lang="en-GB" sz="2000" dirty="0">
                <a:ea typeface="Calibri"/>
                <a:cs typeface="Calibri"/>
              </a:rPr>
              <a:t> for more information</a:t>
            </a:r>
          </a:p>
          <a:p>
            <a:pPr marL="742950" lvl="1" indent="-285750"/>
            <a:r>
              <a:rPr lang="en-GB" sz="2000" dirty="0">
                <a:ea typeface="Calibri"/>
                <a:cs typeface="Calibri"/>
              </a:rPr>
              <a:t>Consider paracetamol first-line.</a:t>
            </a:r>
          </a:p>
          <a:p>
            <a:pPr marL="742950" lvl="1" indent="-285750"/>
            <a:r>
              <a:rPr lang="en-GB" sz="2000" dirty="0">
                <a:ea typeface="Calibri"/>
                <a:cs typeface="Calibri"/>
              </a:rPr>
              <a:t>Avoid nonsteroidal anti-inflammatory drugs (NSAIDs) as they may aggravate colitis symptoms.</a:t>
            </a:r>
          </a:p>
          <a:p>
            <a:pPr marL="742950" lvl="1" indent="-285750"/>
            <a:r>
              <a:rPr lang="en-GB" sz="2000" dirty="0">
                <a:ea typeface="Calibri"/>
                <a:cs typeface="Calibri"/>
              </a:rPr>
              <a:t>Be aware that opiate analgesia may increase the risk of developing </a:t>
            </a:r>
            <a:r>
              <a:rPr lang="en-GB" sz="2000" dirty="0">
                <a:ea typeface="Calibri"/>
                <a:cs typeface="Calibri"/>
                <a:hlinkClick r:id="rId3"/>
              </a:rPr>
              <a:t>toxic </a:t>
            </a:r>
            <a:r>
              <a:rPr lang="en-GB" sz="2000" dirty="0" err="1">
                <a:ea typeface="Calibri"/>
                <a:cs typeface="Calibri"/>
                <a:hlinkClick r:id="rId3"/>
              </a:rPr>
              <a:t>megacolon</a:t>
            </a:r>
            <a:r>
              <a:rPr lang="en-GB" sz="2000" dirty="0">
                <a:ea typeface="Calibri"/>
                <a:cs typeface="Calibri"/>
              </a:rPr>
              <a:t>.</a:t>
            </a:r>
          </a:p>
          <a:p>
            <a:endParaRPr lang="en-GB" dirty="0"/>
          </a:p>
        </p:txBody>
      </p:sp>
      <p:sp>
        <p:nvSpPr>
          <p:cNvPr id="3" name="Title 2"/>
          <p:cNvSpPr>
            <a:spLocks noGrp="1"/>
          </p:cNvSpPr>
          <p:nvPr>
            <p:ph type="title"/>
          </p:nvPr>
        </p:nvSpPr>
        <p:spPr/>
        <p:txBody>
          <a:bodyPr/>
          <a:lstStyle/>
          <a:p>
            <a:r>
              <a:rPr lang="en-GB" dirty="0"/>
              <a:t>Abdominal pain</a:t>
            </a:r>
          </a:p>
        </p:txBody>
      </p:sp>
      <p:pic>
        <p:nvPicPr>
          <p:cNvPr id="4" name="Picture 3"/>
          <p:cNvPicPr>
            <a:picLocks noChangeAspect="1"/>
          </p:cNvPicPr>
          <p:nvPr/>
        </p:nvPicPr>
        <p:blipFill>
          <a:blip r:embed="rId4"/>
          <a:stretch>
            <a:fillRect/>
          </a:stretch>
        </p:blipFill>
        <p:spPr>
          <a:xfrm>
            <a:off x="6087573" y="5299465"/>
            <a:ext cx="696791" cy="681643"/>
          </a:xfrm>
          <a:prstGeom prst="rect">
            <a:avLst/>
          </a:prstGeom>
        </p:spPr>
      </p:pic>
      <p:sp>
        <p:nvSpPr>
          <p:cNvPr id="5" name="Rectangle 4"/>
          <p:cNvSpPr/>
          <p:nvPr/>
        </p:nvSpPr>
        <p:spPr>
          <a:xfrm>
            <a:off x="1172308" y="5501787"/>
            <a:ext cx="6096000" cy="276999"/>
          </a:xfrm>
          <a:prstGeom prst="rect">
            <a:avLst/>
          </a:prstGeom>
        </p:spPr>
        <p:txBody>
          <a:bodyPr>
            <a:spAutoFit/>
          </a:bodyPr>
          <a:lstStyle/>
          <a:p>
            <a:r>
              <a:rPr lang="en-GB" sz="1200" dirty="0">
                <a:hlinkClick r:id="rId2"/>
              </a:rPr>
              <a:t>Analgesia - mild-to-moderate pain | Health topics A to Z | CKS | NICE</a:t>
            </a:r>
            <a:endParaRPr lang="en-GB" sz="1200" dirty="0"/>
          </a:p>
        </p:txBody>
      </p:sp>
      <p:sp>
        <p:nvSpPr>
          <p:cNvPr id="6" name="Rectangle 5"/>
          <p:cNvSpPr/>
          <p:nvPr/>
        </p:nvSpPr>
        <p:spPr>
          <a:xfrm>
            <a:off x="1072661" y="6240300"/>
            <a:ext cx="6096000" cy="276999"/>
          </a:xfrm>
          <a:prstGeom prst="rect">
            <a:avLst/>
          </a:prstGeom>
        </p:spPr>
        <p:txBody>
          <a:bodyPr>
            <a:spAutoFit/>
          </a:bodyPr>
          <a:lstStyle/>
          <a:p>
            <a:r>
              <a:rPr lang="en-GB" sz="1200" dirty="0">
                <a:hlinkClick r:id="rId3"/>
              </a:rPr>
              <a:t>Complications | Background information | Ulcerative colitis | CKS | NICE</a:t>
            </a:r>
            <a:endParaRPr lang="en-GB" sz="1200" dirty="0"/>
          </a:p>
        </p:txBody>
      </p:sp>
      <p:pic>
        <p:nvPicPr>
          <p:cNvPr id="7" name="Picture 6"/>
          <p:cNvPicPr>
            <a:picLocks noChangeAspect="1"/>
          </p:cNvPicPr>
          <p:nvPr/>
        </p:nvPicPr>
        <p:blipFill>
          <a:blip r:embed="rId5"/>
          <a:stretch>
            <a:fillRect/>
          </a:stretch>
        </p:blipFill>
        <p:spPr>
          <a:xfrm>
            <a:off x="6107356" y="6065757"/>
            <a:ext cx="680305" cy="6921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981" y="5151200"/>
            <a:ext cx="1137541" cy="1393168"/>
          </a:xfrm>
          <a:prstGeom prst="rect">
            <a:avLst/>
          </a:prstGeom>
        </p:spPr>
      </p:pic>
    </p:spTree>
    <p:extLst>
      <p:ext uri="{BB962C8B-B14F-4D97-AF65-F5344CB8AC3E}">
        <p14:creationId xmlns:p14="http://schemas.microsoft.com/office/powerpoint/2010/main" val="107240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4784" y="1533036"/>
            <a:ext cx="7684478" cy="4121150"/>
          </a:xfrm>
        </p:spPr>
        <p:txBody>
          <a:bodyPr/>
          <a:lstStyle/>
          <a:p>
            <a:pPr marL="742950" lvl="1" indent="-285750"/>
            <a:r>
              <a:rPr lang="en-GB" sz="2000" dirty="0">
                <a:ea typeface="Calibri"/>
                <a:cs typeface="Calibri"/>
              </a:rPr>
              <a:t>Exclude any alternative or contributing cause for persistent fatigue, in addition to active disease, and manage appropriately.</a:t>
            </a:r>
          </a:p>
          <a:p>
            <a:pPr marL="742950" lvl="1" indent="-285750"/>
            <a:r>
              <a:rPr lang="en-GB" sz="2000" dirty="0">
                <a:ea typeface="Calibri"/>
                <a:cs typeface="Calibri"/>
              </a:rPr>
              <a:t>Additional causes include pain, anaemia, reduced nutritional intake and activity levels, sleep disturbance, stress, anxiety, and depression. </a:t>
            </a:r>
          </a:p>
          <a:p>
            <a:pPr marL="742950" lvl="1" indent="-285750"/>
            <a:r>
              <a:rPr lang="en-GB" sz="2000" dirty="0">
                <a:ea typeface="Calibri"/>
                <a:cs typeface="Calibri"/>
              </a:rPr>
              <a:t>Consider checking serum full blood count, ferritin, vitamin B12 and folate levels, as people with ulcerative colitis can develop iron deficiency anaemia due to blood loss or decreased absorption; anaemia of chronic disease; anaemia secondary to nutritional deficiencies; or drug-induced anaemia secondary to use of </a:t>
            </a:r>
            <a:r>
              <a:rPr lang="en-GB" sz="2000" dirty="0" err="1">
                <a:ea typeface="Calibri"/>
                <a:cs typeface="Calibri"/>
              </a:rPr>
              <a:t>mercaptopurine</a:t>
            </a:r>
            <a:r>
              <a:rPr lang="en-GB" sz="2000" dirty="0">
                <a:ea typeface="Calibri"/>
                <a:cs typeface="Calibri"/>
              </a:rPr>
              <a:t>, azathioprine, or sulfasalazine, for example. Be aware that the optimal management of anaemia of chronic disease involves induction of remission of ulcerative colitis.</a:t>
            </a:r>
          </a:p>
          <a:p>
            <a:endParaRPr lang="en-GB" sz="2000" dirty="0"/>
          </a:p>
        </p:txBody>
      </p:sp>
      <p:sp>
        <p:nvSpPr>
          <p:cNvPr id="3" name="Title 2"/>
          <p:cNvSpPr>
            <a:spLocks noGrp="1"/>
          </p:cNvSpPr>
          <p:nvPr>
            <p:ph type="title"/>
          </p:nvPr>
        </p:nvSpPr>
        <p:spPr/>
        <p:txBody>
          <a:bodyPr/>
          <a:lstStyle/>
          <a:p>
            <a:r>
              <a:rPr lang="en-GB" dirty="0"/>
              <a:t>Fatigue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948" y="2314136"/>
            <a:ext cx="2753165" cy="3114939"/>
          </a:xfrm>
          <a:prstGeom prst="rect">
            <a:avLst/>
          </a:prstGeom>
        </p:spPr>
      </p:pic>
    </p:spTree>
    <p:extLst>
      <p:ext uri="{BB962C8B-B14F-4D97-AF65-F5344CB8AC3E}">
        <p14:creationId xmlns:p14="http://schemas.microsoft.com/office/powerpoint/2010/main" val="1866685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70C0"/>
                </a:solidFill>
              </a:rPr>
              <a:t>Who is affected?</a:t>
            </a:r>
          </a:p>
        </p:txBody>
      </p:sp>
      <p:graphicFrame>
        <p:nvGraphicFramePr>
          <p:cNvPr id="4" name="Content Placeholder 2">
            <a:extLst>
              <a:ext uri="{FF2B5EF4-FFF2-40B4-BE49-F238E27FC236}">
                <a16:creationId xmlns:a16="http://schemas.microsoft.com/office/drawing/2014/main" id="{81F2FEA0-3DB2-2502-7E58-DFBE4F561E72}"/>
              </a:ext>
            </a:extLst>
          </p:cNvPr>
          <p:cNvGraphicFramePr>
            <a:graphicFrameLocks/>
          </p:cNvGraphicFramePr>
          <p:nvPr>
            <p:extLst>
              <p:ext uri="{D42A27DB-BD31-4B8C-83A1-F6EECF244321}">
                <p14:modId xmlns:p14="http://schemas.microsoft.com/office/powerpoint/2010/main" val="875394458"/>
              </p:ext>
            </p:extLst>
          </p:nvPr>
        </p:nvGraphicFramePr>
        <p:xfrm>
          <a:off x="1012991" y="1027906"/>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8657" y="2091984"/>
            <a:ext cx="3015157" cy="3442304"/>
          </a:xfrm>
          <a:prstGeom prst="rect">
            <a:avLst/>
          </a:prstGeom>
        </p:spPr>
      </p:pic>
    </p:spTree>
    <p:extLst>
      <p:ext uri="{BB962C8B-B14F-4D97-AF65-F5344CB8AC3E}">
        <p14:creationId xmlns:p14="http://schemas.microsoft.com/office/powerpoint/2010/main" val="64522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69179" y="1690688"/>
            <a:ext cx="10515600" cy="4121150"/>
          </a:xfrm>
        </p:spPr>
        <p:txBody>
          <a:bodyPr/>
          <a:lstStyle/>
          <a:p>
            <a:r>
              <a:rPr lang="en-GB" dirty="0">
                <a:latin typeface="Calibri"/>
                <a:ea typeface="Calibri"/>
                <a:cs typeface="Calibri"/>
              </a:rPr>
              <a:t>If the person develops suspected oral lesions secondary to ulcerative colitis, such as persistent </a:t>
            </a:r>
            <a:r>
              <a:rPr lang="en-GB" dirty="0" err="1">
                <a:latin typeface="Calibri"/>
                <a:ea typeface="Calibri"/>
                <a:cs typeface="Calibri"/>
              </a:rPr>
              <a:t>aphthous</a:t>
            </a:r>
            <a:r>
              <a:rPr lang="en-GB" dirty="0">
                <a:latin typeface="Calibri"/>
                <a:ea typeface="Calibri"/>
                <a:cs typeface="Calibri"/>
              </a:rPr>
              <a:t> ulcers, arrange referral to a specialist in oral medicine, depending on clinical judgement. See the CKS topic on </a:t>
            </a:r>
            <a:r>
              <a:rPr lang="en-GB" dirty="0" err="1">
                <a:latin typeface="Calibri"/>
                <a:ea typeface="Calibri"/>
                <a:cs typeface="Calibri"/>
                <a:hlinkClick r:id="rId2"/>
              </a:rPr>
              <a:t>Aphthous</a:t>
            </a:r>
            <a:r>
              <a:rPr lang="en-GB" dirty="0">
                <a:latin typeface="Calibri"/>
                <a:ea typeface="Calibri"/>
                <a:cs typeface="Calibri"/>
                <a:hlinkClick r:id="rId2"/>
              </a:rPr>
              <a:t> ulcer</a:t>
            </a:r>
            <a:r>
              <a:rPr lang="en-GB" dirty="0">
                <a:latin typeface="Calibri"/>
                <a:ea typeface="Calibri"/>
                <a:cs typeface="Calibri"/>
              </a:rPr>
              <a:t> for more information.</a:t>
            </a:r>
            <a:endParaRPr lang="en-US" dirty="0"/>
          </a:p>
          <a:p>
            <a:endParaRPr lang="en-GB" dirty="0"/>
          </a:p>
        </p:txBody>
      </p:sp>
      <p:sp>
        <p:nvSpPr>
          <p:cNvPr id="3" name="Title 2"/>
          <p:cNvSpPr>
            <a:spLocks noGrp="1"/>
          </p:cNvSpPr>
          <p:nvPr>
            <p:ph type="title"/>
          </p:nvPr>
        </p:nvSpPr>
        <p:spPr/>
        <p:txBody>
          <a:bodyPr/>
          <a:lstStyle/>
          <a:p>
            <a:r>
              <a:rPr lang="en-GB" dirty="0"/>
              <a:t>Oral problems</a:t>
            </a:r>
          </a:p>
        </p:txBody>
      </p:sp>
      <p:sp>
        <p:nvSpPr>
          <p:cNvPr id="4" name="Rectangle 3"/>
          <p:cNvSpPr/>
          <p:nvPr/>
        </p:nvSpPr>
        <p:spPr>
          <a:xfrm>
            <a:off x="1404671" y="3682033"/>
            <a:ext cx="4159600" cy="307777"/>
          </a:xfrm>
          <a:prstGeom prst="rect">
            <a:avLst/>
          </a:prstGeom>
        </p:spPr>
        <p:txBody>
          <a:bodyPr wrap="none">
            <a:spAutoFit/>
          </a:bodyPr>
          <a:lstStyle/>
          <a:p>
            <a:r>
              <a:rPr lang="en-GB" sz="1400" dirty="0" err="1">
                <a:hlinkClick r:id="rId2"/>
              </a:rPr>
              <a:t>Aphthous</a:t>
            </a:r>
            <a:r>
              <a:rPr lang="en-GB" sz="1400" dirty="0">
                <a:hlinkClick r:id="rId2"/>
              </a:rPr>
              <a:t> ulcer | Health topics A to Z | CKS | NICE</a:t>
            </a:r>
            <a:endParaRPr lang="en-GB" sz="1400" dirty="0"/>
          </a:p>
        </p:txBody>
      </p:sp>
      <p:pic>
        <p:nvPicPr>
          <p:cNvPr id="5" name="Picture 4"/>
          <p:cNvPicPr>
            <a:picLocks noChangeAspect="1"/>
          </p:cNvPicPr>
          <p:nvPr/>
        </p:nvPicPr>
        <p:blipFill>
          <a:blip r:embed="rId3"/>
          <a:stretch>
            <a:fillRect/>
          </a:stretch>
        </p:blipFill>
        <p:spPr>
          <a:xfrm>
            <a:off x="5564271" y="3425067"/>
            <a:ext cx="825378" cy="8217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318617"/>
            <a:ext cx="2377733" cy="3163138"/>
          </a:xfrm>
          <a:prstGeom prst="rect">
            <a:avLst/>
          </a:prstGeom>
        </p:spPr>
      </p:pic>
    </p:spTree>
    <p:extLst>
      <p:ext uri="{BB962C8B-B14F-4D97-AF65-F5344CB8AC3E}">
        <p14:creationId xmlns:p14="http://schemas.microsoft.com/office/powerpoint/2010/main" val="330482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8777" y="1228236"/>
            <a:ext cx="11834445" cy="4121150"/>
          </a:xfrm>
        </p:spPr>
        <p:txBody>
          <a:bodyPr/>
          <a:lstStyle/>
          <a:p>
            <a:pPr marL="742950" lvl="1" indent="-285750"/>
            <a:r>
              <a:rPr lang="en-GB" sz="1600" dirty="0">
                <a:ea typeface="Calibri"/>
                <a:cs typeface="Calibri"/>
              </a:rPr>
              <a:t>Women with ulcerative colitis should avoid unplanned pregnancy to ensure that disease management and drug treatments are optimised prior to conception.</a:t>
            </a:r>
          </a:p>
          <a:p>
            <a:pPr marL="742950" lvl="1" indent="-285750"/>
            <a:r>
              <a:rPr lang="en-GB" sz="1600" dirty="0">
                <a:ea typeface="Calibri"/>
                <a:cs typeface="Calibri"/>
              </a:rPr>
              <a:t>For women with ulcerative colitis, the choice of contraceptive method may be influenced by factors such as malabsorption, surgical history, prolonged immobility, extra-intestinal manifestations such as primary </a:t>
            </a:r>
            <a:r>
              <a:rPr lang="en-GB" sz="1600" dirty="0" err="1">
                <a:ea typeface="Calibri"/>
                <a:cs typeface="Calibri"/>
              </a:rPr>
              <a:t>sclerosing</a:t>
            </a:r>
            <a:r>
              <a:rPr lang="en-GB" sz="1600" dirty="0">
                <a:ea typeface="Calibri"/>
                <a:cs typeface="Calibri"/>
              </a:rPr>
              <a:t> cholangitis, and associated conditions such as osteoporosis and venous thromboembolism.</a:t>
            </a:r>
          </a:p>
          <a:p>
            <a:pPr marL="742950" lvl="1" indent="-285750"/>
            <a:r>
              <a:rPr lang="en-GB" sz="1600" dirty="0">
                <a:ea typeface="Calibri"/>
                <a:cs typeface="Calibri"/>
              </a:rPr>
              <a:t>See the CKS topic on </a:t>
            </a:r>
            <a:r>
              <a:rPr lang="en-GB" sz="1600" dirty="0">
                <a:ea typeface="Calibri"/>
                <a:cs typeface="Calibri"/>
                <a:hlinkClick r:id="rId2"/>
              </a:rPr>
              <a:t>Contraception - assessment</a:t>
            </a:r>
            <a:r>
              <a:rPr lang="en-GB" sz="1600" dirty="0">
                <a:ea typeface="Calibri"/>
                <a:cs typeface="Calibri"/>
              </a:rPr>
              <a:t> for detailed information on contraception options for women with different co-morbidities.</a:t>
            </a:r>
          </a:p>
          <a:p>
            <a:pPr marL="742950" lvl="1" indent="-285750"/>
            <a:r>
              <a:rPr lang="en-GB" sz="1600" dirty="0">
                <a:ea typeface="Calibri"/>
                <a:cs typeface="Calibri"/>
              </a:rPr>
              <a:t>See the Faculty of Sexual and Reproductive Healthcare (FSRH) guideline </a:t>
            </a:r>
            <a:r>
              <a:rPr lang="en-GB" sz="1600" dirty="0">
                <a:ea typeface="Calibri"/>
                <a:cs typeface="Calibri"/>
                <a:hlinkClick r:id="rId3"/>
              </a:rPr>
              <a:t>UK Medical Eligibility Criteria for Contraceptive Use (UKMEC)</a:t>
            </a:r>
            <a:r>
              <a:rPr lang="en-GB" sz="1600" dirty="0">
                <a:ea typeface="Calibri"/>
                <a:cs typeface="Calibri"/>
              </a:rPr>
              <a:t> for detailed information on prescribing contraception for people with inflammatory bowel disease.</a:t>
            </a:r>
          </a:p>
          <a:p>
            <a:pPr marL="742950" lvl="1" indent="-285750"/>
            <a:r>
              <a:rPr lang="en-GB" sz="1600" dirty="0">
                <a:ea typeface="Calibri"/>
                <a:cs typeface="Calibri"/>
              </a:rPr>
              <a:t>Oral methods may be less reliable if there is significant malabsorption or history of small bowel resection. Oral methods are unaffected by colectomy and ileostomy.</a:t>
            </a:r>
          </a:p>
          <a:p>
            <a:pPr marL="742950" lvl="1" indent="-285750"/>
            <a:r>
              <a:rPr lang="en-GB" sz="1600" dirty="0">
                <a:ea typeface="Calibri"/>
                <a:cs typeface="Calibri"/>
              </a:rPr>
              <a:t>Be aware that the manufacturers advise the use of effective contraception during treatment, and for at least:</a:t>
            </a:r>
          </a:p>
          <a:p>
            <a:pPr marL="742950" lvl="1" indent="-285750"/>
            <a:r>
              <a:rPr lang="en-GB" sz="1600" dirty="0">
                <a:ea typeface="Calibri"/>
                <a:cs typeface="Calibri"/>
              </a:rPr>
              <a:t>6 months after treatment of either partner with methotrexate (not commonly used for ulcerative colitis) and 3 months after treatment with </a:t>
            </a:r>
            <a:r>
              <a:rPr lang="en-GB" sz="1600" dirty="0" err="1">
                <a:ea typeface="Calibri"/>
                <a:cs typeface="Calibri"/>
              </a:rPr>
              <a:t>mercaptopurine</a:t>
            </a:r>
            <a:r>
              <a:rPr lang="en-GB" sz="1600" dirty="0">
                <a:ea typeface="Calibri"/>
                <a:cs typeface="Calibri"/>
              </a:rPr>
              <a:t>.</a:t>
            </a:r>
          </a:p>
          <a:p>
            <a:pPr marL="742950" lvl="1" indent="-285750"/>
            <a:r>
              <a:rPr lang="en-GB" sz="1600" dirty="0">
                <a:ea typeface="Calibri"/>
                <a:cs typeface="Calibri"/>
              </a:rPr>
              <a:t>6 months after maternal treatment with anti-tumour necrosis factor (TNF)-alpha monoclonal antibody agents (such as infliximab or </a:t>
            </a:r>
            <a:r>
              <a:rPr lang="en-GB" sz="1600" dirty="0" err="1">
                <a:ea typeface="Calibri"/>
                <a:cs typeface="Calibri"/>
              </a:rPr>
              <a:t>adalimumab</a:t>
            </a:r>
            <a:r>
              <a:rPr lang="en-GB" sz="1600" dirty="0">
                <a:ea typeface="Calibri"/>
                <a:cs typeface="Calibri"/>
              </a:rPr>
              <a:t>).</a:t>
            </a:r>
          </a:p>
          <a:p>
            <a:pPr marL="742950" lvl="1" indent="-285750"/>
            <a:r>
              <a:rPr lang="en-GB" sz="1600" dirty="0">
                <a:ea typeface="Calibri"/>
                <a:cs typeface="Calibri"/>
              </a:rPr>
              <a:t>Offer sources of support and information, such as the Crohn's and Colitis UK patient information leaflet </a:t>
            </a:r>
            <a:r>
              <a:rPr lang="en-GB" sz="1600" dirty="0">
                <a:ea typeface="Calibri"/>
                <a:cs typeface="Calibri"/>
                <a:hlinkClick r:id="rId4"/>
              </a:rPr>
              <a:t>Reproductive health</a:t>
            </a:r>
            <a:r>
              <a:rPr lang="en-GB" sz="1600" dirty="0">
                <a:ea typeface="Calibri"/>
                <a:cs typeface="Calibri"/>
              </a:rPr>
              <a:t>.</a:t>
            </a:r>
          </a:p>
          <a:p>
            <a:endParaRPr lang="en-GB" sz="1600" dirty="0"/>
          </a:p>
        </p:txBody>
      </p:sp>
      <p:sp>
        <p:nvSpPr>
          <p:cNvPr id="3" name="Title 2"/>
          <p:cNvSpPr>
            <a:spLocks noGrp="1"/>
          </p:cNvSpPr>
          <p:nvPr>
            <p:ph type="title"/>
          </p:nvPr>
        </p:nvSpPr>
        <p:spPr/>
        <p:txBody>
          <a:bodyPr/>
          <a:lstStyle/>
          <a:p>
            <a:r>
              <a:rPr lang="en-GB" dirty="0"/>
              <a:t>Contraception advice</a:t>
            </a:r>
          </a:p>
        </p:txBody>
      </p:sp>
      <p:sp>
        <p:nvSpPr>
          <p:cNvPr id="4" name="Rectangle 3"/>
          <p:cNvSpPr/>
          <p:nvPr/>
        </p:nvSpPr>
        <p:spPr>
          <a:xfrm>
            <a:off x="838200" y="5818992"/>
            <a:ext cx="6096000" cy="276999"/>
          </a:xfrm>
          <a:prstGeom prst="rect">
            <a:avLst/>
          </a:prstGeom>
        </p:spPr>
        <p:txBody>
          <a:bodyPr>
            <a:spAutoFit/>
          </a:bodyPr>
          <a:lstStyle/>
          <a:p>
            <a:r>
              <a:rPr lang="en-GB" sz="1200" dirty="0">
                <a:hlinkClick r:id="rId2"/>
              </a:rPr>
              <a:t>Contraception - assessment | Health topics A to Z | CKS | NICE</a:t>
            </a:r>
            <a:endParaRPr lang="en-GB" sz="1200" dirty="0"/>
          </a:p>
        </p:txBody>
      </p:sp>
      <p:pic>
        <p:nvPicPr>
          <p:cNvPr id="5" name="Picture 4"/>
          <p:cNvPicPr>
            <a:picLocks noChangeAspect="1"/>
          </p:cNvPicPr>
          <p:nvPr/>
        </p:nvPicPr>
        <p:blipFill>
          <a:blip r:embed="rId5"/>
          <a:stretch>
            <a:fillRect/>
          </a:stretch>
        </p:blipFill>
        <p:spPr>
          <a:xfrm>
            <a:off x="5352317" y="5633955"/>
            <a:ext cx="649898" cy="647072"/>
          </a:xfrm>
          <a:prstGeom prst="rect">
            <a:avLst/>
          </a:prstGeom>
        </p:spPr>
      </p:pic>
      <p:sp>
        <p:nvSpPr>
          <p:cNvPr id="6" name="Rectangle 5"/>
          <p:cNvSpPr/>
          <p:nvPr/>
        </p:nvSpPr>
        <p:spPr>
          <a:xfrm>
            <a:off x="6207369" y="5818991"/>
            <a:ext cx="3903184" cy="276999"/>
          </a:xfrm>
          <a:prstGeom prst="rect">
            <a:avLst/>
          </a:prstGeom>
        </p:spPr>
        <p:txBody>
          <a:bodyPr wrap="none">
            <a:spAutoFit/>
          </a:bodyPr>
          <a:lstStyle/>
          <a:p>
            <a:r>
              <a:rPr lang="en-GB" sz="1200" dirty="0">
                <a:hlinkClick r:id="rId6"/>
              </a:rPr>
              <a:t>UKMEC April 2016 (Amended September 2019) FSRH</a:t>
            </a:r>
            <a:endParaRPr lang="en-GB" sz="1200" dirty="0"/>
          </a:p>
        </p:txBody>
      </p:sp>
      <p:pic>
        <p:nvPicPr>
          <p:cNvPr id="7" name="Picture 6"/>
          <p:cNvPicPr>
            <a:picLocks noChangeAspect="1"/>
          </p:cNvPicPr>
          <p:nvPr/>
        </p:nvPicPr>
        <p:blipFill>
          <a:blip r:embed="rId7"/>
          <a:stretch>
            <a:fillRect/>
          </a:stretch>
        </p:blipFill>
        <p:spPr>
          <a:xfrm>
            <a:off x="10154749" y="5633956"/>
            <a:ext cx="647072" cy="647072"/>
          </a:xfrm>
          <a:prstGeom prst="rect">
            <a:avLst/>
          </a:prstGeom>
        </p:spPr>
      </p:pic>
      <p:sp>
        <p:nvSpPr>
          <p:cNvPr id="8" name="Rectangle 7"/>
          <p:cNvSpPr/>
          <p:nvPr/>
        </p:nvSpPr>
        <p:spPr>
          <a:xfrm>
            <a:off x="1266093" y="6427095"/>
            <a:ext cx="6096000" cy="276999"/>
          </a:xfrm>
          <a:prstGeom prst="rect">
            <a:avLst/>
          </a:prstGeom>
        </p:spPr>
        <p:txBody>
          <a:bodyPr>
            <a:spAutoFit/>
          </a:bodyPr>
          <a:lstStyle/>
          <a:p>
            <a:r>
              <a:rPr lang="en-GB" sz="1200" dirty="0">
                <a:hlinkClick r:id="rId8"/>
              </a:rPr>
              <a:t>Reproductive health and fertility in Crohn's Disease or Ulcerative Colitis (IBD)</a:t>
            </a:r>
            <a:endParaRPr lang="en-GB" sz="1200" dirty="0"/>
          </a:p>
        </p:txBody>
      </p:sp>
      <p:pic>
        <p:nvPicPr>
          <p:cNvPr id="9" name="Picture 8"/>
          <p:cNvPicPr>
            <a:picLocks noChangeAspect="1"/>
          </p:cNvPicPr>
          <p:nvPr/>
        </p:nvPicPr>
        <p:blipFill>
          <a:blip r:embed="rId9"/>
          <a:stretch>
            <a:fillRect/>
          </a:stretch>
        </p:blipFill>
        <p:spPr>
          <a:xfrm>
            <a:off x="6706535" y="6108385"/>
            <a:ext cx="747700" cy="731859"/>
          </a:xfrm>
          <a:prstGeom prst="rect">
            <a:avLst/>
          </a:prstGeom>
        </p:spPr>
      </p:pic>
    </p:spTree>
    <p:extLst>
      <p:ext uri="{BB962C8B-B14F-4D97-AF65-F5344CB8AC3E}">
        <p14:creationId xmlns:p14="http://schemas.microsoft.com/office/powerpoint/2010/main" val="334158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4415" y="1216513"/>
            <a:ext cx="10515600" cy="4121150"/>
          </a:xfrm>
        </p:spPr>
        <p:txBody>
          <a:bodyPr/>
          <a:lstStyle/>
          <a:p>
            <a:pPr marL="742950" lvl="1" indent="-285750"/>
            <a:r>
              <a:rPr lang="en-GB" sz="1600" dirty="0">
                <a:ea typeface="Calibri"/>
                <a:cs typeface="Calibri"/>
              </a:rPr>
              <a:t>Advise women with ulcerative colitis that:</a:t>
            </a:r>
          </a:p>
          <a:p>
            <a:pPr lvl="2"/>
            <a:r>
              <a:rPr lang="en-GB" sz="1600" dirty="0">
                <a:ea typeface="Calibri"/>
                <a:cs typeface="Calibri"/>
              </a:rPr>
              <a:t>Active disease may affect fertility.</a:t>
            </a:r>
          </a:p>
          <a:p>
            <a:pPr lvl="2"/>
            <a:r>
              <a:rPr lang="en-GB" sz="1600" dirty="0">
                <a:ea typeface="Calibri"/>
                <a:cs typeface="Calibri"/>
              </a:rPr>
              <a:t>Those who have a history of abdominal or pelvic sepsis, surgery, or adhesions, may be at increased risk of impaired tubal function.</a:t>
            </a:r>
          </a:p>
          <a:p>
            <a:pPr lvl="2"/>
            <a:r>
              <a:rPr lang="en-GB" sz="1600" dirty="0">
                <a:ea typeface="Calibri"/>
                <a:cs typeface="Calibri"/>
              </a:rPr>
              <a:t>See the CKS topic on </a:t>
            </a:r>
            <a:r>
              <a:rPr lang="en-GB" sz="1600" dirty="0">
                <a:ea typeface="Calibri"/>
                <a:cs typeface="Calibri"/>
                <a:hlinkClick r:id="rId2"/>
              </a:rPr>
              <a:t>Infertility</a:t>
            </a:r>
            <a:r>
              <a:rPr lang="en-GB" sz="1600" dirty="0">
                <a:ea typeface="Calibri"/>
                <a:cs typeface="Calibri"/>
              </a:rPr>
              <a:t> for more information.</a:t>
            </a:r>
          </a:p>
          <a:p>
            <a:pPr marL="742950" lvl="1" indent="-285750"/>
            <a:r>
              <a:rPr lang="en-GB" sz="1600" dirty="0">
                <a:ea typeface="Calibri"/>
                <a:cs typeface="Calibri"/>
              </a:rPr>
              <a:t>Advise men with ulcerative colitis that:</a:t>
            </a:r>
          </a:p>
          <a:p>
            <a:pPr lvl="2"/>
            <a:r>
              <a:rPr lang="en-GB" sz="1600" dirty="0">
                <a:ea typeface="Calibri"/>
                <a:cs typeface="Calibri"/>
              </a:rPr>
              <a:t>Fertility is unlikely to be affected for most men, however, a history of pelvic surgery may lead to erectile dysfunction or ejaculatory problems. In addition, men who undergo </a:t>
            </a:r>
            <a:r>
              <a:rPr lang="en-GB" sz="1600" dirty="0" err="1">
                <a:ea typeface="Calibri"/>
                <a:cs typeface="Calibri"/>
              </a:rPr>
              <a:t>ileo</a:t>
            </a:r>
            <a:r>
              <a:rPr lang="en-GB" sz="1600" dirty="0">
                <a:ea typeface="Calibri"/>
                <a:cs typeface="Calibri"/>
              </a:rPr>
              <a:t>-anal pouch surgery may develop retrograde ejaculation and erectile dysfunction. See the CKS topic on </a:t>
            </a:r>
            <a:r>
              <a:rPr lang="en-GB" sz="1600" dirty="0">
                <a:ea typeface="Calibri"/>
                <a:cs typeface="Calibri"/>
                <a:hlinkClick r:id="rId3"/>
              </a:rPr>
              <a:t>Erectile dysfunction</a:t>
            </a:r>
            <a:r>
              <a:rPr lang="en-GB" sz="1600" dirty="0">
                <a:ea typeface="Calibri"/>
                <a:cs typeface="Calibri"/>
              </a:rPr>
              <a:t> for more information.</a:t>
            </a:r>
          </a:p>
          <a:p>
            <a:pPr lvl="2"/>
            <a:r>
              <a:rPr lang="en-GB" sz="1600" dirty="0">
                <a:ea typeface="Calibri"/>
                <a:cs typeface="Calibri"/>
              </a:rPr>
              <a:t>Drug treatment with sulfasalazine or methotrexate may cause reversible </a:t>
            </a:r>
            <a:r>
              <a:rPr lang="en-GB" sz="1600" dirty="0" err="1">
                <a:ea typeface="Calibri"/>
                <a:cs typeface="Calibri"/>
              </a:rPr>
              <a:t>oligospermia</a:t>
            </a:r>
            <a:r>
              <a:rPr lang="en-GB" sz="1600" dirty="0">
                <a:ea typeface="Calibri"/>
                <a:cs typeface="Calibri"/>
              </a:rPr>
              <a:t>. Infliximab treatment may affect semen quality by reducing motility in some men.</a:t>
            </a:r>
          </a:p>
          <a:p>
            <a:pPr marL="742950" lvl="1" indent="-285750"/>
            <a:r>
              <a:rPr lang="en-GB" sz="1600" dirty="0">
                <a:ea typeface="Calibri"/>
                <a:cs typeface="Calibri"/>
              </a:rPr>
              <a:t>Offer sources of support and information, such as the Crohn's and Colitis UK patient information leaflet </a:t>
            </a:r>
            <a:r>
              <a:rPr lang="en-GB" sz="1600" dirty="0">
                <a:ea typeface="Calibri"/>
                <a:cs typeface="Calibri"/>
                <a:hlinkClick r:id="rId4"/>
              </a:rPr>
              <a:t>Reproductive health and IBD</a:t>
            </a:r>
            <a:r>
              <a:rPr lang="en-GB" sz="1600" dirty="0">
                <a:ea typeface="Calibri"/>
                <a:cs typeface="Calibri"/>
              </a:rPr>
              <a:t>.</a:t>
            </a:r>
          </a:p>
          <a:p>
            <a:endParaRPr lang="en-GB" dirty="0"/>
          </a:p>
        </p:txBody>
      </p:sp>
      <p:sp>
        <p:nvSpPr>
          <p:cNvPr id="3" name="Title 2"/>
          <p:cNvSpPr>
            <a:spLocks noGrp="1"/>
          </p:cNvSpPr>
          <p:nvPr>
            <p:ph type="title"/>
          </p:nvPr>
        </p:nvSpPr>
        <p:spPr/>
        <p:txBody>
          <a:bodyPr/>
          <a:lstStyle/>
          <a:p>
            <a:r>
              <a:rPr lang="en-GB" dirty="0"/>
              <a:t>Fertility advice</a:t>
            </a:r>
          </a:p>
        </p:txBody>
      </p:sp>
      <p:sp>
        <p:nvSpPr>
          <p:cNvPr id="4" name="Rectangle 3"/>
          <p:cNvSpPr/>
          <p:nvPr/>
        </p:nvSpPr>
        <p:spPr>
          <a:xfrm>
            <a:off x="1206771" y="5199163"/>
            <a:ext cx="3144515" cy="276999"/>
          </a:xfrm>
          <a:prstGeom prst="rect">
            <a:avLst/>
          </a:prstGeom>
        </p:spPr>
        <p:txBody>
          <a:bodyPr wrap="none">
            <a:spAutoFit/>
          </a:bodyPr>
          <a:lstStyle/>
          <a:p>
            <a:r>
              <a:rPr lang="en-GB" sz="1200" dirty="0">
                <a:hlinkClick r:id="rId2"/>
              </a:rPr>
              <a:t>Infertility | Health topics A to Z | CKS | NICE</a:t>
            </a:r>
            <a:endParaRPr lang="en-GB" sz="1200" dirty="0"/>
          </a:p>
        </p:txBody>
      </p:sp>
      <p:pic>
        <p:nvPicPr>
          <p:cNvPr id="5" name="Picture 4"/>
          <p:cNvPicPr>
            <a:picLocks noChangeAspect="1"/>
          </p:cNvPicPr>
          <p:nvPr/>
        </p:nvPicPr>
        <p:blipFill>
          <a:blip r:embed="rId5"/>
          <a:stretch>
            <a:fillRect/>
          </a:stretch>
        </p:blipFill>
        <p:spPr>
          <a:xfrm>
            <a:off x="4450007" y="5060338"/>
            <a:ext cx="552194" cy="554648"/>
          </a:xfrm>
          <a:prstGeom prst="rect">
            <a:avLst/>
          </a:prstGeom>
        </p:spPr>
      </p:pic>
      <p:sp>
        <p:nvSpPr>
          <p:cNvPr id="6" name="Rectangle 5"/>
          <p:cNvSpPr/>
          <p:nvPr/>
        </p:nvSpPr>
        <p:spPr>
          <a:xfrm>
            <a:off x="1206771" y="5819719"/>
            <a:ext cx="3902735" cy="276999"/>
          </a:xfrm>
          <a:prstGeom prst="rect">
            <a:avLst/>
          </a:prstGeom>
        </p:spPr>
        <p:txBody>
          <a:bodyPr wrap="none">
            <a:spAutoFit/>
          </a:bodyPr>
          <a:lstStyle/>
          <a:p>
            <a:r>
              <a:rPr lang="en-GB" sz="1200" dirty="0">
                <a:hlinkClick r:id="rId3"/>
              </a:rPr>
              <a:t>Erectile dysfunction | Health topics A to Z | CKS | NICE</a:t>
            </a:r>
            <a:endParaRPr lang="en-GB" sz="1200" dirty="0"/>
          </a:p>
        </p:txBody>
      </p:sp>
      <p:pic>
        <p:nvPicPr>
          <p:cNvPr id="7" name="Picture 6"/>
          <p:cNvPicPr>
            <a:picLocks noChangeAspect="1"/>
          </p:cNvPicPr>
          <p:nvPr/>
        </p:nvPicPr>
        <p:blipFill>
          <a:blip r:embed="rId6"/>
          <a:stretch>
            <a:fillRect/>
          </a:stretch>
        </p:blipFill>
        <p:spPr>
          <a:xfrm>
            <a:off x="5109507" y="5628323"/>
            <a:ext cx="611356" cy="616939"/>
          </a:xfrm>
          <a:prstGeom prst="rect">
            <a:avLst/>
          </a:prstGeom>
        </p:spPr>
      </p:pic>
      <p:sp>
        <p:nvSpPr>
          <p:cNvPr id="8" name="Rectangle 7"/>
          <p:cNvSpPr/>
          <p:nvPr/>
        </p:nvSpPr>
        <p:spPr>
          <a:xfrm>
            <a:off x="5415185" y="5132488"/>
            <a:ext cx="1871025" cy="276999"/>
          </a:xfrm>
          <a:prstGeom prst="rect">
            <a:avLst/>
          </a:prstGeom>
        </p:spPr>
        <p:txBody>
          <a:bodyPr wrap="none">
            <a:spAutoFit/>
          </a:bodyPr>
          <a:lstStyle/>
          <a:p>
            <a:r>
              <a:rPr lang="en-GB" sz="1200" dirty="0">
                <a:hlinkClick r:id="rId7"/>
              </a:rPr>
              <a:t>Reproductive_Health.pdf</a:t>
            </a:r>
            <a:endParaRPr lang="en-GB" sz="1200" dirty="0"/>
          </a:p>
        </p:txBody>
      </p:sp>
      <p:pic>
        <p:nvPicPr>
          <p:cNvPr id="9" name="Picture 8"/>
          <p:cNvPicPr>
            <a:picLocks noChangeAspect="1"/>
          </p:cNvPicPr>
          <p:nvPr/>
        </p:nvPicPr>
        <p:blipFill>
          <a:blip r:embed="rId8"/>
          <a:stretch>
            <a:fillRect/>
          </a:stretch>
        </p:blipFill>
        <p:spPr>
          <a:xfrm>
            <a:off x="7390730" y="5014102"/>
            <a:ext cx="616927" cy="61422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8047" y="4977101"/>
            <a:ext cx="1752307" cy="1454745"/>
          </a:xfrm>
          <a:prstGeom prst="rect">
            <a:avLst/>
          </a:prstGeom>
        </p:spPr>
      </p:pic>
    </p:spTree>
    <p:extLst>
      <p:ext uri="{BB962C8B-B14F-4D97-AF65-F5344CB8AC3E}">
        <p14:creationId xmlns:p14="http://schemas.microsoft.com/office/powerpoint/2010/main" val="1249478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3061" y="1298574"/>
            <a:ext cx="9478108" cy="4121150"/>
          </a:xfrm>
        </p:spPr>
        <p:txBody>
          <a:bodyPr/>
          <a:lstStyle/>
          <a:p>
            <a:pPr marL="457200" lvl="1" indent="0">
              <a:buNone/>
            </a:pPr>
            <a:r>
              <a:rPr lang="en-GB" dirty="0">
                <a:latin typeface="+mj-lt"/>
                <a:ea typeface="Calibri"/>
                <a:cs typeface="Calibri"/>
              </a:rPr>
              <a:t>Refer women and men with ulcerative colitis who are planning a pregnancy to a gastroenterologist for pre-conception counselling and medication review. See the CKS topic on </a:t>
            </a:r>
            <a:r>
              <a:rPr lang="en-GB" dirty="0">
                <a:latin typeface="+mj-lt"/>
                <a:ea typeface="Calibri"/>
                <a:cs typeface="Calibri"/>
                <a:hlinkClick r:id="rId2"/>
              </a:rPr>
              <a:t>Pre-conception - advice and management</a:t>
            </a:r>
            <a:r>
              <a:rPr lang="en-GB" dirty="0">
                <a:latin typeface="+mj-lt"/>
                <a:ea typeface="Calibri"/>
                <a:cs typeface="Calibri"/>
              </a:rPr>
              <a:t> for more information.</a:t>
            </a:r>
            <a:endParaRPr lang="en-US" dirty="0">
              <a:latin typeface="+mj-lt"/>
            </a:endParaRPr>
          </a:p>
          <a:p>
            <a:pPr lvl="2"/>
            <a:r>
              <a:rPr lang="en-GB" sz="2400" dirty="0">
                <a:latin typeface="+mj-lt"/>
                <a:ea typeface="Calibri"/>
                <a:cs typeface="Calibri"/>
              </a:rPr>
              <a:t>For women, specialist drug treatment may need to be changed, as some medications are considered safer in pregnancy than others. Ulcerative colitis management should be optimized by the specialist, to ensure that the disease is well controlled and in remission before trying to conceive. This reduces the risk of persistent disease activity and relapse during pregnancy.</a:t>
            </a:r>
          </a:p>
          <a:p>
            <a:pPr lvl="2"/>
            <a:r>
              <a:rPr lang="en-GB" sz="2400" dirty="0">
                <a:latin typeface="+mj-lt"/>
                <a:ea typeface="Calibri"/>
                <a:cs typeface="Calibri"/>
              </a:rPr>
              <a:t>For men, drug treatments that affect spermatogenesis may need to be changed.</a:t>
            </a:r>
          </a:p>
          <a:p>
            <a:endParaRPr lang="en-GB" sz="2400" dirty="0"/>
          </a:p>
        </p:txBody>
      </p:sp>
      <p:sp>
        <p:nvSpPr>
          <p:cNvPr id="3" name="Title 2"/>
          <p:cNvSpPr>
            <a:spLocks noGrp="1"/>
          </p:cNvSpPr>
          <p:nvPr>
            <p:ph type="title"/>
          </p:nvPr>
        </p:nvSpPr>
        <p:spPr/>
        <p:txBody>
          <a:bodyPr/>
          <a:lstStyle/>
          <a:p>
            <a:r>
              <a:rPr lang="en-GB" dirty="0"/>
              <a:t>Pre-pregnancy planning</a:t>
            </a:r>
          </a:p>
        </p:txBody>
      </p:sp>
      <p:sp>
        <p:nvSpPr>
          <p:cNvPr id="4" name="Rectangle 3"/>
          <p:cNvSpPr/>
          <p:nvPr/>
        </p:nvSpPr>
        <p:spPr>
          <a:xfrm>
            <a:off x="738554" y="5931096"/>
            <a:ext cx="6096000" cy="276999"/>
          </a:xfrm>
          <a:prstGeom prst="rect">
            <a:avLst/>
          </a:prstGeom>
        </p:spPr>
        <p:txBody>
          <a:bodyPr>
            <a:spAutoFit/>
          </a:bodyPr>
          <a:lstStyle/>
          <a:p>
            <a:r>
              <a:rPr lang="en-GB" sz="1200" dirty="0">
                <a:hlinkClick r:id="rId2"/>
              </a:rPr>
              <a:t>Pre-conception - advice and management | Health topics A to Z | CKS | NICE</a:t>
            </a:r>
            <a:endParaRPr lang="en-GB" sz="1200" dirty="0"/>
          </a:p>
        </p:txBody>
      </p:sp>
      <p:pic>
        <p:nvPicPr>
          <p:cNvPr id="5" name="Picture 4"/>
          <p:cNvPicPr>
            <a:picLocks noChangeAspect="1"/>
          </p:cNvPicPr>
          <p:nvPr/>
        </p:nvPicPr>
        <p:blipFill>
          <a:blip r:embed="rId3"/>
          <a:stretch>
            <a:fillRect/>
          </a:stretch>
        </p:blipFill>
        <p:spPr>
          <a:xfrm>
            <a:off x="6096000" y="5802162"/>
            <a:ext cx="594990" cy="6052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1169" y="2101654"/>
            <a:ext cx="1864262" cy="2103161"/>
          </a:xfrm>
          <a:prstGeom prst="rect">
            <a:avLst/>
          </a:prstGeom>
        </p:spPr>
      </p:pic>
    </p:spTree>
    <p:extLst>
      <p:ext uri="{BB962C8B-B14F-4D97-AF65-F5344CB8AC3E}">
        <p14:creationId xmlns:p14="http://schemas.microsoft.com/office/powerpoint/2010/main" val="395907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1345468"/>
            <a:ext cx="10515600" cy="4121150"/>
          </a:xfrm>
        </p:spPr>
        <p:txBody>
          <a:bodyPr/>
          <a:lstStyle/>
          <a:p>
            <a:pPr marL="742950" lvl="1" indent="-285750"/>
            <a:r>
              <a:rPr lang="en-GB" sz="1800" dirty="0">
                <a:ea typeface="Calibri"/>
                <a:cs typeface="Calibri"/>
              </a:rPr>
              <a:t>If a woman has a planned pregnancy, ensure she is jointly managed by a gastroenterologist and obstetrician with appropriate expertise.</a:t>
            </a:r>
          </a:p>
          <a:p>
            <a:pPr marL="742950" lvl="1" indent="-285750"/>
            <a:r>
              <a:rPr lang="en-GB" sz="1800" dirty="0">
                <a:ea typeface="Calibri"/>
                <a:cs typeface="Calibri"/>
              </a:rPr>
              <a:t>If a woman has an unplanned pregnancy and she or her partner is prescribed:</a:t>
            </a:r>
          </a:p>
          <a:p>
            <a:pPr lvl="2"/>
            <a:r>
              <a:rPr lang="en-GB" sz="1800" dirty="0">
                <a:ea typeface="Calibri"/>
                <a:cs typeface="Calibri"/>
              </a:rPr>
              <a:t>Methotrexate (not commonly used for UC), </a:t>
            </a:r>
            <a:r>
              <a:rPr lang="en-GB" sz="1800" dirty="0" err="1">
                <a:ea typeface="Calibri"/>
                <a:cs typeface="Calibri"/>
              </a:rPr>
              <a:t>mercaptopurine</a:t>
            </a:r>
            <a:r>
              <a:rPr lang="en-GB" sz="1800" dirty="0">
                <a:ea typeface="Calibri"/>
                <a:cs typeface="Calibri"/>
              </a:rPr>
              <a:t>, infliximab, or </a:t>
            </a:r>
            <a:r>
              <a:rPr lang="en-GB" sz="1800" dirty="0" err="1">
                <a:ea typeface="Calibri"/>
                <a:cs typeface="Calibri"/>
              </a:rPr>
              <a:t>adalimumab</a:t>
            </a:r>
            <a:r>
              <a:rPr lang="en-GB" sz="1800" dirty="0">
                <a:ea typeface="Calibri"/>
                <a:cs typeface="Calibri"/>
              </a:rPr>
              <a:t> — seek immediate specialist advice from a gastroenterologist and/or a specialist in </a:t>
            </a:r>
            <a:r>
              <a:rPr lang="en-GB" sz="1800" dirty="0" err="1">
                <a:ea typeface="Calibri"/>
                <a:cs typeface="Calibri"/>
              </a:rPr>
              <a:t>fetal</a:t>
            </a:r>
            <a:r>
              <a:rPr lang="en-GB" sz="1800" dirty="0">
                <a:ea typeface="Calibri"/>
                <a:cs typeface="Calibri"/>
              </a:rPr>
              <a:t> medicine about whether treatment needs to be altered, and the need for folic acid supplementation. See the section on </a:t>
            </a:r>
            <a:r>
              <a:rPr lang="en-GB" sz="1800" dirty="0">
                <a:ea typeface="Calibri"/>
                <a:cs typeface="Calibri"/>
                <a:hlinkClick r:id="rId2"/>
              </a:rPr>
              <a:t>Fertility issues</a:t>
            </a:r>
            <a:r>
              <a:rPr lang="en-GB" sz="1800" dirty="0">
                <a:ea typeface="Calibri"/>
                <a:cs typeface="Calibri"/>
              </a:rPr>
              <a:t> for more information.</a:t>
            </a:r>
          </a:p>
          <a:p>
            <a:pPr lvl="2"/>
            <a:r>
              <a:rPr lang="en-GB" sz="1800" dirty="0">
                <a:ea typeface="Calibri"/>
                <a:cs typeface="Calibri"/>
              </a:rPr>
              <a:t>Other medication — arrange an urgent specialist gastroenterology review to ensure optimal management of ulcerative colitis and advise the woman to continue maintenance drug treatment and start folic acid supplementation. </a:t>
            </a:r>
          </a:p>
          <a:p>
            <a:pPr marL="742950" lvl="1" indent="-285750"/>
            <a:r>
              <a:rPr lang="en-GB" sz="1800" dirty="0">
                <a:ea typeface="Calibri"/>
                <a:cs typeface="Calibri"/>
              </a:rPr>
              <a:t>Advise that if a woman has had significant pelvic surgery or active rectal involvement, she may be offered elective Caesarean section to reduce the risk of potential anal sphincter damage.</a:t>
            </a:r>
          </a:p>
          <a:p>
            <a:pPr marL="742950" lvl="1" indent="-285750"/>
            <a:r>
              <a:rPr lang="en-GB" sz="1800" dirty="0">
                <a:ea typeface="Calibri"/>
                <a:cs typeface="Calibri"/>
              </a:rPr>
              <a:t>Offer sources of support and information:</a:t>
            </a:r>
          </a:p>
          <a:p>
            <a:pPr lvl="2"/>
            <a:r>
              <a:rPr lang="en-GB" sz="1800" dirty="0">
                <a:ea typeface="Calibri"/>
                <a:cs typeface="Calibri"/>
              </a:rPr>
              <a:t>Crohn's and Colitis UK offers a patient information leaflet on </a:t>
            </a:r>
            <a:r>
              <a:rPr lang="en-GB" sz="1800" dirty="0">
                <a:ea typeface="Calibri"/>
                <a:cs typeface="Calibri"/>
                <a:hlinkClick r:id="rId3"/>
              </a:rPr>
              <a:t>Pregnancy and IBD</a:t>
            </a:r>
            <a:r>
              <a:rPr lang="en-GB" sz="1800" dirty="0">
                <a:ea typeface="Calibri"/>
                <a:cs typeface="Calibri"/>
              </a:rPr>
              <a:t>.</a:t>
            </a:r>
          </a:p>
          <a:p>
            <a:pPr lvl="2"/>
            <a:r>
              <a:rPr lang="en-GB" sz="1800" dirty="0">
                <a:ea typeface="Calibri"/>
                <a:cs typeface="Calibri"/>
              </a:rPr>
              <a:t>Patient leaflets about the use of medicines to treat UC in pregnancy are freely available from the UK Teratology Information Service (</a:t>
            </a:r>
            <a:r>
              <a:rPr lang="en-GB" sz="1800" dirty="0">
                <a:ea typeface="Calibri"/>
                <a:cs typeface="Calibri"/>
                <a:hlinkClick r:id="rId4"/>
              </a:rPr>
              <a:t>www.uktis.org</a:t>
            </a:r>
            <a:r>
              <a:rPr lang="en-GB" sz="1800" dirty="0">
                <a:ea typeface="Calibri"/>
                <a:cs typeface="Calibri"/>
              </a:rPr>
              <a:t>)</a:t>
            </a:r>
          </a:p>
          <a:p>
            <a:endParaRPr lang="en-GB" sz="1800" dirty="0"/>
          </a:p>
        </p:txBody>
      </p:sp>
      <p:sp>
        <p:nvSpPr>
          <p:cNvPr id="3" name="Title 2"/>
          <p:cNvSpPr>
            <a:spLocks noGrp="1"/>
          </p:cNvSpPr>
          <p:nvPr>
            <p:ph type="title"/>
          </p:nvPr>
        </p:nvSpPr>
        <p:spPr/>
        <p:txBody>
          <a:bodyPr/>
          <a:lstStyle/>
          <a:p>
            <a:r>
              <a:rPr lang="en-GB" dirty="0"/>
              <a:t>Pregnancy advice</a:t>
            </a:r>
          </a:p>
        </p:txBody>
      </p:sp>
      <p:sp>
        <p:nvSpPr>
          <p:cNvPr id="4" name="Rectangle 3"/>
          <p:cNvSpPr/>
          <p:nvPr/>
        </p:nvSpPr>
        <p:spPr>
          <a:xfrm>
            <a:off x="633046" y="5821172"/>
            <a:ext cx="4478216" cy="461665"/>
          </a:xfrm>
          <a:prstGeom prst="rect">
            <a:avLst/>
          </a:prstGeom>
        </p:spPr>
        <p:txBody>
          <a:bodyPr wrap="square">
            <a:spAutoFit/>
          </a:bodyPr>
          <a:lstStyle/>
          <a:p>
            <a:r>
              <a:rPr lang="en-GB" sz="1200" dirty="0">
                <a:hlinkClick r:id="rId2"/>
              </a:rPr>
              <a:t>Scenario: Fertility, pregnancy, and breastfeeding with ulcerative colitis | Management | Ulcerative colitis | CKS | NICE</a:t>
            </a:r>
            <a:endParaRPr lang="en-GB" sz="1200" dirty="0"/>
          </a:p>
        </p:txBody>
      </p:sp>
      <p:pic>
        <p:nvPicPr>
          <p:cNvPr id="5" name="Picture 4"/>
          <p:cNvPicPr>
            <a:picLocks noChangeAspect="1"/>
          </p:cNvPicPr>
          <p:nvPr/>
        </p:nvPicPr>
        <p:blipFill>
          <a:blip r:embed="rId5"/>
          <a:stretch>
            <a:fillRect/>
          </a:stretch>
        </p:blipFill>
        <p:spPr>
          <a:xfrm>
            <a:off x="5111262" y="5833697"/>
            <a:ext cx="455102" cy="449140"/>
          </a:xfrm>
          <a:prstGeom prst="rect">
            <a:avLst/>
          </a:prstGeom>
        </p:spPr>
      </p:pic>
      <p:sp>
        <p:nvSpPr>
          <p:cNvPr id="6" name="Rectangle 5"/>
          <p:cNvSpPr/>
          <p:nvPr/>
        </p:nvSpPr>
        <p:spPr>
          <a:xfrm>
            <a:off x="5673970" y="5821172"/>
            <a:ext cx="5122984" cy="461665"/>
          </a:xfrm>
          <a:prstGeom prst="rect">
            <a:avLst/>
          </a:prstGeom>
        </p:spPr>
        <p:txBody>
          <a:bodyPr wrap="square">
            <a:spAutoFit/>
          </a:bodyPr>
          <a:lstStyle/>
          <a:p>
            <a:r>
              <a:rPr lang="en-GB" sz="1200" dirty="0">
                <a:hlinkClick r:id="rId3"/>
              </a:rPr>
              <a:t>Pregnancy and breastfeeding with Crohn's Disease or Ulcerative Colitis (IBD)</a:t>
            </a:r>
            <a:endParaRPr lang="en-GB" sz="1200" dirty="0"/>
          </a:p>
        </p:txBody>
      </p:sp>
      <p:pic>
        <p:nvPicPr>
          <p:cNvPr id="7" name="Picture 6"/>
          <p:cNvPicPr>
            <a:picLocks noChangeAspect="1"/>
          </p:cNvPicPr>
          <p:nvPr/>
        </p:nvPicPr>
        <p:blipFill>
          <a:blip r:embed="rId6"/>
          <a:stretch>
            <a:fillRect/>
          </a:stretch>
        </p:blipFill>
        <p:spPr>
          <a:xfrm>
            <a:off x="10714892" y="5821172"/>
            <a:ext cx="467821" cy="461665"/>
          </a:xfrm>
          <a:prstGeom prst="rect">
            <a:avLst/>
          </a:prstGeom>
        </p:spPr>
      </p:pic>
      <p:sp>
        <p:nvSpPr>
          <p:cNvPr id="8" name="Rectangle 7"/>
          <p:cNvSpPr/>
          <p:nvPr/>
        </p:nvSpPr>
        <p:spPr>
          <a:xfrm>
            <a:off x="633046" y="6295362"/>
            <a:ext cx="6096000" cy="461665"/>
          </a:xfrm>
          <a:prstGeom prst="rect">
            <a:avLst/>
          </a:prstGeom>
        </p:spPr>
        <p:txBody>
          <a:bodyPr>
            <a:spAutoFit/>
          </a:bodyPr>
          <a:lstStyle/>
          <a:p>
            <a:r>
              <a:rPr lang="en-GB" sz="1200" dirty="0">
                <a:hlinkClick r:id="rId4"/>
              </a:rPr>
              <a:t>UKTIS – Evidence-based safety information about medication, vaccine, chemical and radiological exposures in pregnancy</a:t>
            </a:r>
            <a:endParaRPr lang="en-GB" sz="1200" dirty="0"/>
          </a:p>
        </p:txBody>
      </p:sp>
      <p:pic>
        <p:nvPicPr>
          <p:cNvPr id="9" name="Picture 8"/>
          <p:cNvPicPr>
            <a:picLocks noChangeAspect="1"/>
          </p:cNvPicPr>
          <p:nvPr/>
        </p:nvPicPr>
        <p:blipFill>
          <a:blip r:embed="rId7"/>
          <a:stretch>
            <a:fillRect/>
          </a:stretch>
        </p:blipFill>
        <p:spPr>
          <a:xfrm>
            <a:off x="6603023" y="6282837"/>
            <a:ext cx="501162" cy="49420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6236" y="1690688"/>
            <a:ext cx="1652953" cy="2332003"/>
          </a:xfrm>
          <a:prstGeom prst="rect">
            <a:avLst/>
          </a:prstGeom>
        </p:spPr>
      </p:pic>
    </p:spTree>
    <p:extLst>
      <p:ext uri="{BB962C8B-B14F-4D97-AF65-F5344CB8AC3E}">
        <p14:creationId xmlns:p14="http://schemas.microsoft.com/office/powerpoint/2010/main" val="1193593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56846" y="1521313"/>
            <a:ext cx="10515600" cy="4121150"/>
          </a:xfrm>
        </p:spPr>
        <p:txBody>
          <a:bodyPr/>
          <a:lstStyle/>
          <a:p>
            <a:pPr marL="742950" lvl="1" indent="-285750"/>
            <a:r>
              <a:rPr lang="en-GB" dirty="0">
                <a:latin typeface="Arial" panose="020B0604020202020204" pitchFamily="34" charset="0"/>
                <a:ea typeface="Calibri"/>
                <a:cs typeface="Arial" panose="020B0604020202020204" pitchFamily="34" charset="0"/>
              </a:rPr>
              <a:t>If a woman with ulcerative colitis wishes to breastfeed, seek specialist gastroenterology advice if there is any uncertainty about the safety of breastfeeding while taking specialist medication.</a:t>
            </a:r>
          </a:p>
          <a:p>
            <a:pPr marL="742950" lvl="1" indent="-285750"/>
            <a:r>
              <a:rPr lang="en-GB" dirty="0">
                <a:latin typeface="Arial" panose="020B0604020202020204" pitchFamily="34" charset="0"/>
                <a:ea typeface="Calibri"/>
                <a:cs typeface="Arial" panose="020B0604020202020204" pitchFamily="34" charset="0"/>
              </a:rPr>
              <a:t>If a woman experiences problems breastfeeding, see the CKS topics on </a:t>
            </a:r>
            <a:r>
              <a:rPr lang="en-GB" dirty="0">
                <a:latin typeface="Arial" panose="020B0604020202020204" pitchFamily="34" charset="0"/>
                <a:ea typeface="Calibri"/>
                <a:cs typeface="Arial" panose="020B0604020202020204" pitchFamily="34" charset="0"/>
                <a:hlinkClick r:id="rId2"/>
              </a:rPr>
              <a:t>Breastfeeding problems</a:t>
            </a:r>
            <a:r>
              <a:rPr lang="en-GB" dirty="0">
                <a:latin typeface="Arial" panose="020B0604020202020204" pitchFamily="34" charset="0"/>
                <a:ea typeface="Calibri"/>
                <a:cs typeface="Arial" panose="020B0604020202020204" pitchFamily="34" charset="0"/>
              </a:rPr>
              <a:t> and </a:t>
            </a:r>
            <a:r>
              <a:rPr lang="en-GB" dirty="0">
                <a:latin typeface="Arial" panose="020B0604020202020204" pitchFamily="34" charset="0"/>
                <a:ea typeface="Calibri"/>
                <a:cs typeface="Arial" panose="020B0604020202020204" pitchFamily="34" charset="0"/>
                <a:hlinkClick r:id="rId3"/>
              </a:rPr>
              <a:t>Mastitis and breast abscess</a:t>
            </a:r>
            <a:r>
              <a:rPr lang="en-GB" dirty="0">
                <a:latin typeface="Arial" panose="020B0604020202020204" pitchFamily="34" charset="0"/>
                <a:ea typeface="Calibri"/>
                <a:cs typeface="Arial" panose="020B0604020202020204" pitchFamily="34" charset="0"/>
              </a:rPr>
              <a:t> for more information.</a:t>
            </a:r>
          </a:p>
          <a:p>
            <a:pPr marL="742950" lvl="1" indent="-285750"/>
            <a:r>
              <a:rPr lang="en-GB" dirty="0">
                <a:latin typeface="Arial" panose="020B0604020202020204" pitchFamily="34" charset="0"/>
                <a:ea typeface="Calibri"/>
                <a:cs typeface="Arial" panose="020B0604020202020204" pitchFamily="34" charset="0"/>
              </a:rPr>
              <a:t>Advise women that the risk of a </a:t>
            </a:r>
            <a:r>
              <a:rPr lang="en-GB" dirty="0">
                <a:latin typeface="Arial" panose="020B0604020202020204" pitchFamily="34" charset="0"/>
                <a:ea typeface="Calibri"/>
                <a:cs typeface="Arial" panose="020B0604020202020204" pitchFamily="34" charset="0"/>
                <a:hlinkClick r:id="rId4"/>
              </a:rPr>
              <a:t>flare-up</a:t>
            </a:r>
            <a:r>
              <a:rPr lang="en-GB" dirty="0">
                <a:latin typeface="Arial" panose="020B0604020202020204" pitchFamily="34" charset="0"/>
                <a:ea typeface="Calibri"/>
                <a:cs typeface="Arial" panose="020B0604020202020204" pitchFamily="34" charset="0"/>
              </a:rPr>
              <a:t> of disease may be increased post-partum.</a:t>
            </a:r>
          </a:p>
          <a:p>
            <a:endParaRPr lang="en-GB"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dirty="0"/>
              <a:t>Breastfeeding advice</a:t>
            </a:r>
          </a:p>
        </p:txBody>
      </p:sp>
      <p:sp>
        <p:nvSpPr>
          <p:cNvPr id="4" name="Rectangle 3"/>
          <p:cNvSpPr/>
          <p:nvPr/>
        </p:nvSpPr>
        <p:spPr>
          <a:xfrm>
            <a:off x="1277816" y="4887742"/>
            <a:ext cx="6096000" cy="276999"/>
          </a:xfrm>
          <a:prstGeom prst="rect">
            <a:avLst/>
          </a:prstGeom>
        </p:spPr>
        <p:txBody>
          <a:bodyPr>
            <a:spAutoFit/>
          </a:bodyPr>
          <a:lstStyle/>
          <a:p>
            <a:r>
              <a:rPr lang="en-GB" sz="1200" dirty="0">
                <a:hlinkClick r:id="rId2"/>
              </a:rPr>
              <a:t>Breastfeeding problems | Health topics A to Z | CKS | NICE</a:t>
            </a:r>
            <a:endParaRPr lang="en-GB" sz="1200" dirty="0"/>
          </a:p>
        </p:txBody>
      </p:sp>
      <p:pic>
        <p:nvPicPr>
          <p:cNvPr id="5" name="Picture 4"/>
          <p:cNvPicPr>
            <a:picLocks noChangeAspect="1"/>
          </p:cNvPicPr>
          <p:nvPr/>
        </p:nvPicPr>
        <p:blipFill>
          <a:blip r:embed="rId5"/>
          <a:stretch>
            <a:fillRect/>
          </a:stretch>
        </p:blipFill>
        <p:spPr>
          <a:xfrm>
            <a:off x="5455992" y="4756803"/>
            <a:ext cx="546223" cy="538875"/>
          </a:xfrm>
          <a:prstGeom prst="rect">
            <a:avLst/>
          </a:prstGeom>
        </p:spPr>
      </p:pic>
      <p:sp>
        <p:nvSpPr>
          <p:cNvPr id="6" name="Rectangle 5"/>
          <p:cNvSpPr/>
          <p:nvPr/>
        </p:nvSpPr>
        <p:spPr>
          <a:xfrm>
            <a:off x="1277816" y="5697691"/>
            <a:ext cx="6096000" cy="276999"/>
          </a:xfrm>
          <a:prstGeom prst="rect">
            <a:avLst/>
          </a:prstGeom>
        </p:spPr>
        <p:txBody>
          <a:bodyPr>
            <a:spAutoFit/>
          </a:bodyPr>
          <a:lstStyle/>
          <a:p>
            <a:r>
              <a:rPr lang="en-GB" sz="1200" dirty="0">
                <a:hlinkClick r:id="rId3"/>
              </a:rPr>
              <a:t>Mastitis and breast abscess | Health topics A to Z | CKS | NICE</a:t>
            </a:r>
            <a:endParaRPr lang="en-GB" sz="1200" dirty="0"/>
          </a:p>
        </p:txBody>
      </p:sp>
      <p:pic>
        <p:nvPicPr>
          <p:cNvPr id="7" name="Picture 6"/>
          <p:cNvPicPr>
            <a:picLocks noChangeAspect="1"/>
          </p:cNvPicPr>
          <p:nvPr/>
        </p:nvPicPr>
        <p:blipFill>
          <a:blip r:embed="rId6"/>
          <a:stretch>
            <a:fillRect/>
          </a:stretch>
        </p:blipFill>
        <p:spPr>
          <a:xfrm>
            <a:off x="5814646" y="5535527"/>
            <a:ext cx="553183" cy="560658"/>
          </a:xfrm>
          <a:prstGeom prst="rect">
            <a:avLst/>
          </a:prstGeom>
        </p:spPr>
      </p:pic>
      <p:sp>
        <p:nvSpPr>
          <p:cNvPr id="8" name="Rectangle 7"/>
          <p:cNvSpPr/>
          <p:nvPr/>
        </p:nvSpPr>
        <p:spPr>
          <a:xfrm>
            <a:off x="1277816" y="6336034"/>
            <a:ext cx="6096000" cy="276999"/>
          </a:xfrm>
          <a:prstGeom prst="rect">
            <a:avLst/>
          </a:prstGeom>
        </p:spPr>
        <p:txBody>
          <a:bodyPr>
            <a:spAutoFit/>
          </a:bodyPr>
          <a:lstStyle/>
          <a:p>
            <a:r>
              <a:rPr lang="en-GB" sz="1200" dirty="0">
                <a:hlinkClick r:id="rId4"/>
              </a:rPr>
              <a:t>Scenario: Confirmed ulcerative colitis | Management | Ulcerative colitis | CKS | NICE</a:t>
            </a:r>
            <a:endParaRPr lang="en-GB" sz="1200" dirty="0"/>
          </a:p>
        </p:txBody>
      </p:sp>
      <p:pic>
        <p:nvPicPr>
          <p:cNvPr id="9" name="Picture 8"/>
          <p:cNvPicPr>
            <a:picLocks noChangeAspect="1"/>
          </p:cNvPicPr>
          <p:nvPr/>
        </p:nvPicPr>
        <p:blipFill>
          <a:blip r:embed="rId7"/>
          <a:stretch>
            <a:fillRect/>
          </a:stretch>
        </p:blipFill>
        <p:spPr>
          <a:xfrm>
            <a:off x="7214454" y="6177243"/>
            <a:ext cx="584103" cy="59458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6865" y="4188422"/>
            <a:ext cx="2445581" cy="2637589"/>
          </a:xfrm>
          <a:prstGeom prst="rect">
            <a:avLst/>
          </a:prstGeom>
        </p:spPr>
      </p:pic>
    </p:spTree>
    <p:extLst>
      <p:ext uri="{BB962C8B-B14F-4D97-AF65-F5344CB8AC3E}">
        <p14:creationId xmlns:p14="http://schemas.microsoft.com/office/powerpoint/2010/main" val="1498902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 summary</a:t>
            </a:r>
          </a:p>
        </p:txBody>
      </p:sp>
      <p:grpSp>
        <p:nvGrpSpPr>
          <p:cNvPr id="4" name="Group 3"/>
          <p:cNvGrpSpPr/>
          <p:nvPr/>
        </p:nvGrpSpPr>
        <p:grpSpPr>
          <a:xfrm>
            <a:off x="838200" y="2111952"/>
            <a:ext cx="5023338" cy="3257217"/>
            <a:chOff x="615713" y="457963"/>
            <a:chExt cx="4332795" cy="2751325"/>
          </a:xfrm>
        </p:grpSpPr>
        <p:sp>
          <p:nvSpPr>
            <p:cNvPr id="5" name="Rounded Rectangle 4"/>
            <p:cNvSpPr/>
            <p:nvPr/>
          </p:nvSpPr>
          <p:spPr>
            <a:xfrm>
              <a:off x="615713" y="457963"/>
              <a:ext cx="4332795" cy="275132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txBox="1"/>
            <p:nvPr/>
          </p:nvSpPr>
          <p:spPr>
            <a:xfrm>
              <a:off x="696297" y="538547"/>
              <a:ext cx="4171627" cy="25901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Ulcerative colitis is a chronic, relapsing-remitting, non-infectious inflammatory disease of the gastrointestinal tract characterized by diffuse, continuous, superficial inflammation of the large bowel limited to the intestinal mucosa, and usually affects the rectum with a variable length of the colon involved proximally</a:t>
              </a:r>
            </a:p>
          </p:txBody>
        </p:sp>
      </p:grpSp>
      <p:grpSp>
        <p:nvGrpSpPr>
          <p:cNvPr id="7" name="Group 6"/>
          <p:cNvGrpSpPr/>
          <p:nvPr/>
        </p:nvGrpSpPr>
        <p:grpSpPr>
          <a:xfrm>
            <a:off x="6285942" y="2111952"/>
            <a:ext cx="4733750" cy="3257217"/>
            <a:chOff x="5911352" y="457963"/>
            <a:chExt cx="4332795" cy="2751325"/>
          </a:xfrm>
        </p:grpSpPr>
        <p:sp>
          <p:nvSpPr>
            <p:cNvPr id="8" name="Rounded Rectangle 7"/>
            <p:cNvSpPr/>
            <p:nvPr/>
          </p:nvSpPr>
          <p:spPr>
            <a:xfrm>
              <a:off x="5911352" y="457963"/>
              <a:ext cx="4332795" cy="275132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txBox="1"/>
            <p:nvPr/>
          </p:nvSpPr>
          <p:spPr>
            <a:xfrm>
              <a:off x="5991936" y="538547"/>
              <a:ext cx="4171627" cy="25901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It requires </a:t>
              </a:r>
              <a:r>
                <a:rPr lang="en-US" sz="1800" b="1" kern="1200" dirty="0"/>
                <a:t>multifaceted, multidisciplinary </a:t>
              </a:r>
              <a:r>
                <a:rPr lang="en-US" sz="1800" kern="1200" dirty="0"/>
                <a:t>holistic shared care between primary and secondary care</a:t>
              </a:r>
            </a:p>
          </p:txBody>
        </p:sp>
      </p:grpSp>
    </p:spTree>
    <p:extLst>
      <p:ext uri="{BB962C8B-B14F-4D97-AF65-F5344CB8AC3E}">
        <p14:creationId xmlns:p14="http://schemas.microsoft.com/office/powerpoint/2010/main" val="1409867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Resources</a:t>
            </a:r>
          </a:p>
        </p:txBody>
      </p:sp>
      <p:grpSp>
        <p:nvGrpSpPr>
          <p:cNvPr id="4" name="Group 3"/>
          <p:cNvGrpSpPr/>
          <p:nvPr/>
        </p:nvGrpSpPr>
        <p:grpSpPr>
          <a:xfrm>
            <a:off x="838200" y="1813108"/>
            <a:ext cx="10515600" cy="1918800"/>
            <a:chOff x="0" y="228068"/>
            <a:chExt cx="10515600" cy="1918800"/>
          </a:xfrm>
        </p:grpSpPr>
        <p:sp>
          <p:nvSpPr>
            <p:cNvPr id="5" name="Rounded Rectangle 4"/>
            <p:cNvSpPr/>
            <p:nvPr/>
          </p:nvSpPr>
          <p:spPr>
            <a:xfrm>
              <a:off x="0" y="228068"/>
              <a:ext cx="10515600" cy="1918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txBox="1"/>
            <p:nvPr/>
          </p:nvSpPr>
          <p:spPr>
            <a:xfrm>
              <a:off x="93668" y="321736"/>
              <a:ext cx="10328264" cy="1731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a:solidFill>
                    <a:schemeClr val="bg1"/>
                  </a:solidFill>
                </a:rPr>
                <a:t>Crohn's and Colitis UK is a national charity that provides support for people with ulcerative colitis and their families (website available at </a:t>
              </a:r>
              <a:r>
                <a:rPr lang="en-GB" sz="2000" b="0" i="0" kern="1200" dirty="0">
                  <a:solidFill>
                    <a:schemeClr val="bg1"/>
                  </a:solidFill>
                  <a:hlinkClick r:id="rId2">
                    <a:extLst>
                      <a:ext uri="{A12FA001-AC4F-418D-AE19-62706E023703}">
                        <ahyp:hlinkClr xmlns:dgm="http://schemas.openxmlformats.org/drawingml/2006/diagram" xmlns="" xmlns:ahyp="http://schemas.microsoft.com/office/drawing/2018/hyperlinkcolor" xmlns:lc="http://schemas.openxmlformats.org/drawingml/2006/lockedCanvas" val="tx"/>
                      </a:ext>
                    </a:extLst>
                  </a:hlinkClick>
                </a:rPr>
                <a:t>www.crohnsandcolitis.org.uk</a:t>
              </a:r>
              <a:r>
                <a:rPr lang="en-GB" sz="2000" b="0" i="0" kern="1200" dirty="0">
                  <a:solidFill>
                    <a:schemeClr val="bg1"/>
                  </a:solidFill>
                </a:rPr>
                <a:t>; telephone information service and emotional support helpline 0300 2225700). It publishes a range of </a:t>
              </a:r>
              <a:r>
                <a:rPr lang="en-GB" sz="2000" b="0" i="0" kern="1200" dirty="0">
                  <a:solidFill>
                    <a:schemeClr val="bg1"/>
                  </a:solidFill>
                  <a:hlinkClick r:id="rId3">
                    <a:extLst>
                      <a:ext uri="{A12FA001-AC4F-418D-AE19-62706E023703}">
                        <ahyp:hlinkClr xmlns:dgm="http://schemas.openxmlformats.org/drawingml/2006/diagram" xmlns="" xmlns:ahyp="http://schemas.microsoft.com/office/drawing/2018/hyperlinkcolor" xmlns:lc="http://schemas.openxmlformats.org/drawingml/2006/lockedCanvas" val="tx"/>
                      </a:ext>
                    </a:extLst>
                  </a:hlinkClick>
                </a:rPr>
                <a:t>information sheets and booklets</a:t>
              </a:r>
              <a:r>
                <a:rPr lang="en-GB" sz="2000" b="0" i="0" kern="1200" dirty="0">
                  <a:solidFill>
                    <a:schemeClr val="bg1"/>
                  </a:solidFill>
                </a:rPr>
                <a:t> including </a:t>
              </a:r>
              <a:r>
                <a:rPr lang="en-GB" sz="2000" b="0" i="0" kern="1200" dirty="0">
                  <a:solidFill>
                    <a:schemeClr val="bg1"/>
                  </a:solidFill>
                  <a:hlinkClick r:id="rId4">
                    <a:extLst>
                      <a:ext uri="{A12FA001-AC4F-418D-AE19-62706E023703}">
                        <ahyp:hlinkClr xmlns:dgm="http://schemas.openxmlformats.org/drawingml/2006/diagram" xmlns="" xmlns:ahyp="http://schemas.microsoft.com/office/drawing/2018/hyperlinkcolor" xmlns:lc="http://schemas.openxmlformats.org/drawingml/2006/lockedCanvas" val="tx"/>
                      </a:ext>
                    </a:extLst>
                  </a:hlinkClick>
                </a:rPr>
                <a:t>Ulcerative colitis. Your guide</a:t>
              </a:r>
              <a:r>
                <a:rPr lang="en-GB" sz="2000" b="0" i="0" kern="1200" dirty="0">
                  <a:solidFill>
                    <a:schemeClr val="bg1"/>
                  </a:solidFill>
                </a:rPr>
                <a:t> and </a:t>
              </a:r>
              <a:r>
                <a:rPr lang="en-GB" sz="2000" b="0" i="0" kern="1200" dirty="0">
                  <a:solidFill>
                    <a:schemeClr val="bg1"/>
                  </a:solidFill>
                  <a:hlinkClick r:id="rId5">
                    <a:extLst>
                      <a:ext uri="{A12FA001-AC4F-418D-AE19-62706E023703}">
                        <ahyp:hlinkClr xmlns:dgm="http://schemas.openxmlformats.org/drawingml/2006/diagram" xmlns="" xmlns:ahyp="http://schemas.microsoft.com/office/drawing/2018/hyperlinkcolor" xmlns:lc="http://schemas.openxmlformats.org/drawingml/2006/lockedCanvas" val="tx"/>
                      </a:ext>
                    </a:extLst>
                  </a:hlinkClick>
                </a:rPr>
                <a:t>IBD in children: a parent's guide</a:t>
              </a:r>
              <a:r>
                <a:rPr lang="en-GB" sz="2000" b="0" i="0" kern="1200" dirty="0">
                  <a:solidFill>
                    <a:schemeClr val="bg1"/>
                  </a:solidFill>
                </a:rPr>
                <a:t>, and provides information on managing symptoms, drug treatments, diet, pregnancy, education, employment, and travel.</a:t>
              </a:r>
              <a:endParaRPr lang="en-US" sz="2000" kern="1200" dirty="0">
                <a:solidFill>
                  <a:schemeClr val="bg1"/>
                </a:solidFill>
              </a:endParaRPr>
            </a:p>
          </p:txBody>
        </p:sp>
      </p:grpSp>
      <p:grpSp>
        <p:nvGrpSpPr>
          <p:cNvPr id="7" name="Group 6"/>
          <p:cNvGrpSpPr/>
          <p:nvPr/>
        </p:nvGrpSpPr>
        <p:grpSpPr>
          <a:xfrm>
            <a:off x="838200" y="3958431"/>
            <a:ext cx="10515600" cy="1918800"/>
            <a:chOff x="0" y="2204469"/>
            <a:chExt cx="10515600" cy="1918800"/>
          </a:xfrm>
        </p:grpSpPr>
        <p:sp>
          <p:nvSpPr>
            <p:cNvPr id="8" name="Rounded Rectangle 7"/>
            <p:cNvSpPr/>
            <p:nvPr/>
          </p:nvSpPr>
          <p:spPr>
            <a:xfrm>
              <a:off x="0" y="2204469"/>
              <a:ext cx="10515600" cy="1918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93668" y="2298137"/>
              <a:ext cx="10328264" cy="1731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a:t>CICRA (Crohn's in Childhood Research Association) is a national charity that supports children and young people with inflammatory bowel disease (website available at </a:t>
              </a:r>
              <a:r>
                <a:rPr lang="en-GB" sz="2000" b="0" i="0" kern="1200" dirty="0">
                  <a:hlinkClick r:id="rId6">
                    <a:extLst>
                      <a:ext uri="{A12FA001-AC4F-418D-AE19-62706E023703}">
                        <ahyp:hlinkClr xmlns:dgm="http://schemas.openxmlformats.org/drawingml/2006/diagram" xmlns="" xmlns:ahyp="http://schemas.microsoft.com/office/drawing/2018/hyperlinkcolor" xmlns:lc="http://schemas.openxmlformats.org/drawingml/2006/lockedCanvas" val="tx"/>
                      </a:ext>
                    </a:extLst>
                  </a:hlinkClick>
                </a:rPr>
                <a:t>www.cicra.org</a:t>
              </a:r>
              <a:r>
                <a:rPr lang="en-GB" sz="2000" b="0" i="0" kern="1200" dirty="0"/>
                <a:t>), and provides patient information and young people's forums for peer support.</a:t>
              </a:r>
              <a:endParaRPr lang="en-US" sz="2000" kern="1200" dirty="0"/>
            </a:p>
          </p:txBody>
        </p:sp>
      </p:grpSp>
    </p:spTree>
    <p:extLst>
      <p:ext uri="{BB962C8B-B14F-4D97-AF65-F5344CB8AC3E}">
        <p14:creationId xmlns:p14="http://schemas.microsoft.com/office/powerpoint/2010/main" val="13310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8569" y="1814390"/>
            <a:ext cx="6183922" cy="4121150"/>
          </a:xfrm>
        </p:spPr>
        <p:txBody>
          <a:bodyPr/>
          <a:lstStyle/>
          <a:p>
            <a:pPr marL="0" indent="0">
              <a:buNone/>
            </a:pPr>
            <a:r>
              <a:rPr lang="en-US" sz="2400" dirty="0">
                <a:latin typeface="Arial" panose="020B0604020202020204" pitchFamily="34" charset="0"/>
                <a:ea typeface="+mn-lt"/>
                <a:cs typeface="Arial" panose="020B0604020202020204" pitchFamily="34" charset="0"/>
              </a:rPr>
              <a:t>Ulcerative colitis is a chronic, relapsing-remitting, non-infectious inflammatory disease of the gastrointestinal tract characterized by diffuse, continuous, superficial inflammation of the large bowel limited to the intestinal mucosa, and usually affects the rectum with a variable length of the colon involved </a:t>
            </a:r>
            <a:r>
              <a:rPr lang="en-US" sz="2400" dirty="0" smtClean="0">
                <a:latin typeface="Arial" panose="020B0604020202020204" pitchFamily="34" charset="0"/>
                <a:ea typeface="+mn-lt"/>
                <a:cs typeface="Arial" panose="020B0604020202020204" pitchFamily="34" charset="0"/>
              </a:rPr>
              <a:t>proximally.</a:t>
            </a:r>
            <a:endParaRPr lang="en-US" sz="2400" dirty="0">
              <a:latin typeface="Arial" panose="020B0604020202020204" pitchFamily="34" charset="0"/>
              <a:cs typeface="Arial" panose="020B0604020202020204" pitchFamily="34" charset="0"/>
            </a:endParaRPr>
          </a:p>
          <a:p>
            <a:endParaRPr lang="en-GB" dirty="0"/>
          </a:p>
        </p:txBody>
      </p:sp>
      <p:sp>
        <p:nvSpPr>
          <p:cNvPr id="3" name="Title 2"/>
          <p:cNvSpPr>
            <a:spLocks noGrp="1"/>
          </p:cNvSpPr>
          <p:nvPr>
            <p:ph type="title"/>
          </p:nvPr>
        </p:nvSpPr>
        <p:spPr/>
        <p:txBody>
          <a:bodyPr/>
          <a:lstStyle/>
          <a:p>
            <a:r>
              <a:rPr lang="en-GB" dirty="0" smtClean="0"/>
              <a:t>What is it?</a:t>
            </a:r>
            <a:endParaRPr lang="en-GB" dirty="0"/>
          </a:p>
        </p:txBody>
      </p:sp>
      <p:pic>
        <p:nvPicPr>
          <p:cNvPr id="4" name="Content Placeholder 4" descr="A drawing of a large intestine&#10;&#10;Description automatically generated">
            <a:extLst>
              <a:ext uri="{FF2B5EF4-FFF2-40B4-BE49-F238E27FC236}">
                <a16:creationId xmlns:a16="http://schemas.microsoft.com/office/drawing/2014/main" id="{A00B2F06-CC6E-5310-E597-C2DDE490083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000" l="18400" r="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753" r="29794" b="9093"/>
          <a:stretch/>
        </p:blipFill>
        <p:spPr>
          <a:xfrm>
            <a:off x="5228492" y="1298772"/>
            <a:ext cx="7026875" cy="5559228"/>
          </a:xfrm>
          <a:prstGeom prst="rect">
            <a:avLst/>
          </a:prstGeom>
        </p:spPr>
      </p:pic>
    </p:spTree>
    <p:extLst>
      <p:ext uri="{BB962C8B-B14F-4D97-AF65-F5344CB8AC3E}">
        <p14:creationId xmlns:p14="http://schemas.microsoft.com/office/powerpoint/2010/main" val="35455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3645877"/>
            <a:ext cx="5234354" cy="2383448"/>
          </a:xfrm>
        </p:spPr>
        <p:txBody>
          <a:bodyPr/>
          <a:lstStyle/>
          <a:p>
            <a:r>
              <a:rPr lang="en-GB" sz="2400" dirty="0">
                <a:ea typeface="Calibri"/>
                <a:cs typeface="Calibri"/>
              </a:rPr>
              <a:t>The exact pathophysiology is unknown, but it is thought to be an immune-mediated condition resulting in impaired epithelial barrier function and chronic inflammation caused by environmental triggers (such as changes in the gut microbiome) in genetically susceptible people</a:t>
            </a:r>
            <a:endParaRPr lang="en-US" sz="2400" dirty="0">
              <a:ea typeface="Calibri"/>
              <a:cs typeface="Calibri"/>
            </a:endParaRPr>
          </a:p>
          <a:p>
            <a:endParaRPr lang="en-GB" sz="2400" dirty="0"/>
          </a:p>
        </p:txBody>
      </p:sp>
      <p:sp>
        <p:nvSpPr>
          <p:cNvPr id="3" name="Title 2"/>
          <p:cNvSpPr>
            <a:spLocks noGrp="1"/>
          </p:cNvSpPr>
          <p:nvPr>
            <p:ph type="title"/>
          </p:nvPr>
        </p:nvSpPr>
        <p:spPr/>
        <p:txBody>
          <a:bodyPr/>
          <a:lstStyle/>
          <a:p>
            <a:r>
              <a:rPr lang="en-GB" dirty="0" smtClean="0"/>
              <a:t>Underlying Causes</a:t>
            </a:r>
            <a:endParaRPr lang="en-GB" dirty="0"/>
          </a:p>
        </p:txBody>
      </p:sp>
      <p:sp>
        <p:nvSpPr>
          <p:cNvPr id="4" name="Rectangle 3" descr="DNA"/>
          <p:cNvSpPr/>
          <p:nvPr/>
        </p:nvSpPr>
        <p:spPr>
          <a:xfrm>
            <a:off x="2111170" y="1596370"/>
            <a:ext cx="1944000" cy="1944000"/>
          </a:xfrm>
          <a:prstGeom prst="rect">
            <a:avLst/>
          </a:prstGeom>
          <a:blipFill>
            <a:blip r:embed="rId2">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Rectangle 4" descr="Microscope"/>
          <p:cNvSpPr/>
          <p:nvPr/>
        </p:nvSpPr>
        <p:spPr>
          <a:xfrm>
            <a:off x="8371292" y="1701877"/>
            <a:ext cx="1944000" cy="1944000"/>
          </a:xfrm>
          <a:prstGeom prst="rect">
            <a:avLst/>
          </a:prstGeom>
          <a:blipFill>
            <a:blip r:embed="rId4">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5"/>
                </a:ext>
              </a:extLst>
            </a:blip>
            <a:stretch>
              <a:fillRect/>
            </a:stretch>
          </a:blipFill>
          <a:ln>
            <a:noFill/>
          </a:ln>
        </p:spPr>
        <p:style>
          <a:lnRef idx="2">
            <a:scrgbClr r="0" g="0" b="0"/>
          </a:lnRef>
          <a:fillRef idx="1">
            <a:scrgbClr r="0" g="0" b="0"/>
          </a:fillRef>
          <a:effectRef idx="0">
            <a:schemeClr val="accent2">
              <a:hueOff val="6443614"/>
              <a:satOff val="-18493"/>
              <a:lumOff val="-29609"/>
              <a:alphaOff val="0"/>
            </a:schemeClr>
          </a:effectRef>
          <a:fontRef idx="minor">
            <a:schemeClr val="lt1"/>
          </a:fontRef>
        </p:style>
      </p:sp>
      <p:sp>
        <p:nvSpPr>
          <p:cNvPr id="6" name="Rectangle 5"/>
          <p:cNvSpPr/>
          <p:nvPr/>
        </p:nvSpPr>
        <p:spPr>
          <a:xfrm>
            <a:off x="6799384" y="3645877"/>
            <a:ext cx="4900246" cy="1569660"/>
          </a:xfrm>
          <a:prstGeom prst="rect">
            <a:avLst/>
          </a:prstGeom>
        </p:spPr>
        <p:txBody>
          <a:bodyPr wrap="square">
            <a:spAutoFit/>
          </a:bodyPr>
          <a:lstStyle/>
          <a:p>
            <a:pPr marL="342900" lvl="0" indent="-342900">
              <a:lnSpc>
                <a:spcPct val="100000"/>
              </a:lnSpc>
              <a:buFont typeface="Arial" panose="020B0604020202020204" pitchFamily="34" charset="0"/>
              <a:buChar char="•"/>
            </a:pPr>
            <a:r>
              <a:rPr lang="en-GB" sz="2400" dirty="0">
                <a:latin typeface="+mj-lt"/>
                <a:ea typeface="Calibri"/>
                <a:cs typeface="Calibri"/>
              </a:rPr>
              <a:t>In about 5–15% of people, it is not possible to differentiate histologically between the  Crohn's and UC </a:t>
            </a:r>
            <a:endParaRPr lang="en-US" sz="2400" dirty="0">
              <a:latin typeface="+mj-lt"/>
              <a:ea typeface="Calibri"/>
              <a:cs typeface="Calibri"/>
            </a:endParaRPr>
          </a:p>
        </p:txBody>
      </p:sp>
    </p:spTree>
    <p:extLst>
      <p:ext uri="{BB962C8B-B14F-4D97-AF65-F5344CB8AC3E}">
        <p14:creationId xmlns:p14="http://schemas.microsoft.com/office/powerpoint/2010/main" val="41068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Manifestations</a:t>
            </a:r>
            <a:endParaRPr lang="en-GB" dirty="0"/>
          </a:p>
        </p:txBody>
      </p:sp>
      <p:pic>
        <p:nvPicPr>
          <p:cNvPr id="4" name="Picture 6" descr="Image result for arthritis">
            <a:extLst>
              <a:ext uri="{FF2B5EF4-FFF2-40B4-BE49-F238E27FC236}">
                <a16:creationId xmlns:a16="http://schemas.microsoft.com/office/drawing/2014/main" id="{DC646A09-F188-877C-A5F3-F4D35B00C1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48" r="17410"/>
          <a:stretch/>
        </p:blipFill>
        <p:spPr bwMode="auto">
          <a:xfrm>
            <a:off x="3787493" y="3726824"/>
            <a:ext cx="2284962" cy="2584542"/>
          </a:xfrm>
          <a:custGeom>
            <a:avLst/>
            <a:gdLst/>
            <a:ahLst/>
            <a:cxnLst/>
            <a:rect l="l" t="t" r="r" b="b"/>
            <a:pathLst>
              <a:path w="2947316" h="3333747">
                <a:moveTo>
                  <a:pt x="0" y="0"/>
                </a:moveTo>
                <a:lnTo>
                  <a:pt x="2947316" y="0"/>
                </a:lnTo>
                <a:lnTo>
                  <a:pt x="2947316" y="3333747"/>
                </a:lnTo>
                <a:lnTo>
                  <a:pt x="0" y="3333747"/>
                </a:lnTo>
                <a:close/>
              </a:path>
            </a:pathLst>
          </a:custGeom>
          <a:noFill/>
          <a:extLst>
            <a:ext uri="{909E8E84-426E-40DD-AFC4-6F175D3DCCD1}">
              <a14:hiddenFill xmlns:a14="http://schemas.microsoft.com/office/drawing/2010/main">
                <a:solidFill>
                  <a:srgbClr val="FFFFFF"/>
                </a:solidFill>
              </a14:hiddenFill>
            </a:ext>
          </a:extLst>
        </p:spPr>
      </p:pic>
      <p:pic>
        <p:nvPicPr>
          <p:cNvPr id="5" name="Picture 10" descr="Clinical presentation of ulcerative pyoderma gangrenosum. (a) Before ...">
            <a:extLst>
              <a:ext uri="{FF2B5EF4-FFF2-40B4-BE49-F238E27FC236}">
                <a16:creationId xmlns:a16="http://schemas.microsoft.com/office/drawing/2014/main" id="{71A47F39-B166-233D-5524-EE177959C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99" t="2973" r="55975" b="5565"/>
          <a:stretch/>
        </p:blipFill>
        <p:spPr bwMode="auto">
          <a:xfrm>
            <a:off x="9128829" y="3726824"/>
            <a:ext cx="2296316" cy="2572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erythema nodosum">
            <a:extLst>
              <a:ext uri="{FF2B5EF4-FFF2-40B4-BE49-F238E27FC236}">
                <a16:creationId xmlns:a16="http://schemas.microsoft.com/office/drawing/2014/main" id="{61559382-19CB-C6A2-F80D-EAC288D2E5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52" r="2" b="12934"/>
          <a:stretch/>
        </p:blipFill>
        <p:spPr bwMode="auto">
          <a:xfrm>
            <a:off x="6452484" y="3726824"/>
            <a:ext cx="2296316" cy="2597391"/>
          </a:xfrm>
          <a:custGeom>
            <a:avLst/>
            <a:gdLst/>
            <a:ahLst/>
            <a:cxnLst/>
            <a:rect l="l" t="t" r="r" b="b"/>
            <a:pathLst>
              <a:path w="2947316" h="3333745">
                <a:moveTo>
                  <a:pt x="0" y="0"/>
                </a:moveTo>
                <a:lnTo>
                  <a:pt x="2947316" y="0"/>
                </a:lnTo>
                <a:lnTo>
                  <a:pt x="2947316" y="3333745"/>
                </a:lnTo>
                <a:lnTo>
                  <a:pt x="0" y="3333745"/>
                </a:ln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Image result for uveitis">
            <a:extLst>
              <a:ext uri="{FF2B5EF4-FFF2-40B4-BE49-F238E27FC236}">
                <a16:creationId xmlns:a16="http://schemas.microsoft.com/office/drawing/2014/main" id="{059DBB56-6EE7-2B8F-2A13-615F80480F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28" t="3" r="32401" b="-4"/>
          <a:stretch/>
        </p:blipFill>
        <p:spPr bwMode="auto">
          <a:xfrm>
            <a:off x="1116207" y="3726824"/>
            <a:ext cx="2291257" cy="25973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16207" y="1152120"/>
            <a:ext cx="6096000" cy="2394502"/>
          </a:xfrm>
          <a:prstGeom prst="rect">
            <a:avLst/>
          </a:prstGeom>
        </p:spPr>
        <p:txBody>
          <a:bodyPr>
            <a:spAutoFit/>
          </a:bodyPr>
          <a:lstStyle/>
          <a:p>
            <a:pPr>
              <a:lnSpc>
                <a:spcPct val="90000"/>
              </a:lnSpc>
              <a:spcBef>
                <a:spcPct val="0"/>
              </a:spcBef>
              <a:spcAft>
                <a:spcPts val="600"/>
              </a:spcAft>
            </a:pPr>
            <a:r>
              <a:rPr lang="en-US" sz="2400" dirty="0" smtClean="0">
                <a:solidFill>
                  <a:schemeClr val="tx1">
                    <a:alpha val="80000"/>
                  </a:schemeClr>
                </a:solidFill>
                <a:ea typeface="Calibri"/>
                <a:cs typeface="Calibri"/>
              </a:rPr>
              <a:t>Ulcerative Colitis may have a number of extra-intestinal manifestations including :</a:t>
            </a:r>
          </a:p>
          <a:p>
            <a:pPr marL="342900" indent="-342900">
              <a:lnSpc>
                <a:spcPct val="90000"/>
              </a:lnSpc>
              <a:spcBef>
                <a:spcPct val="0"/>
              </a:spcBef>
              <a:spcAft>
                <a:spcPts val="600"/>
              </a:spcAft>
              <a:buFont typeface="Arial"/>
              <a:buChar char="•"/>
            </a:pPr>
            <a:r>
              <a:rPr lang="en-US" sz="2400" dirty="0" smtClean="0">
                <a:solidFill>
                  <a:schemeClr val="tx1">
                    <a:alpha val="80000"/>
                  </a:schemeClr>
                </a:solidFill>
                <a:ea typeface="Calibri"/>
                <a:cs typeface="Calibri"/>
              </a:rPr>
              <a:t>Uveitis</a:t>
            </a:r>
          </a:p>
          <a:p>
            <a:pPr marL="342900" indent="-342900">
              <a:lnSpc>
                <a:spcPct val="90000"/>
              </a:lnSpc>
              <a:spcBef>
                <a:spcPct val="0"/>
              </a:spcBef>
              <a:spcAft>
                <a:spcPts val="600"/>
              </a:spcAft>
              <a:buFont typeface="Arial"/>
              <a:buChar char="•"/>
            </a:pPr>
            <a:r>
              <a:rPr lang="en-US" sz="2400" dirty="0" smtClean="0">
                <a:solidFill>
                  <a:schemeClr val="tx1">
                    <a:alpha val="80000"/>
                  </a:schemeClr>
                </a:solidFill>
                <a:ea typeface="Calibri"/>
                <a:cs typeface="Calibri"/>
              </a:rPr>
              <a:t>inflammatory arthritis</a:t>
            </a:r>
          </a:p>
          <a:p>
            <a:pPr marL="342900" indent="-342900">
              <a:lnSpc>
                <a:spcPct val="90000"/>
              </a:lnSpc>
              <a:spcBef>
                <a:spcPct val="0"/>
              </a:spcBef>
              <a:spcAft>
                <a:spcPts val="600"/>
              </a:spcAft>
              <a:buFont typeface="Arial"/>
              <a:buChar char="•"/>
            </a:pPr>
            <a:r>
              <a:rPr lang="en-US" sz="2400" dirty="0" smtClean="0">
                <a:solidFill>
                  <a:schemeClr val="tx1">
                    <a:alpha val="80000"/>
                  </a:schemeClr>
                </a:solidFill>
                <a:ea typeface="Calibri"/>
                <a:cs typeface="Calibri"/>
              </a:rPr>
              <a:t>erythema </a:t>
            </a:r>
            <a:r>
              <a:rPr lang="en-US" sz="2400" dirty="0" err="1" smtClean="0">
                <a:solidFill>
                  <a:schemeClr val="tx1">
                    <a:alpha val="80000"/>
                  </a:schemeClr>
                </a:solidFill>
                <a:ea typeface="Calibri"/>
                <a:cs typeface="Calibri"/>
              </a:rPr>
              <a:t>nodosum</a:t>
            </a:r>
            <a:endParaRPr lang="en-US" sz="2400" dirty="0" smtClean="0">
              <a:solidFill>
                <a:schemeClr val="tx1">
                  <a:alpha val="80000"/>
                </a:schemeClr>
              </a:solidFill>
              <a:ea typeface="Calibri"/>
              <a:cs typeface="Calibri"/>
            </a:endParaRPr>
          </a:p>
          <a:p>
            <a:pPr marL="342900" indent="-342900">
              <a:lnSpc>
                <a:spcPct val="90000"/>
              </a:lnSpc>
              <a:spcBef>
                <a:spcPct val="0"/>
              </a:spcBef>
              <a:spcAft>
                <a:spcPts val="600"/>
              </a:spcAft>
              <a:buFont typeface="Arial"/>
              <a:buChar char="•"/>
            </a:pPr>
            <a:r>
              <a:rPr lang="en-US" sz="2400" dirty="0" smtClean="0">
                <a:solidFill>
                  <a:schemeClr val="tx1">
                    <a:alpha val="80000"/>
                  </a:schemeClr>
                </a:solidFill>
                <a:ea typeface="Calibri"/>
                <a:cs typeface="Calibri"/>
              </a:rPr>
              <a:t>pyoderma </a:t>
            </a:r>
            <a:r>
              <a:rPr lang="en-US" sz="2400" dirty="0" err="1" smtClean="0">
                <a:solidFill>
                  <a:schemeClr val="tx1">
                    <a:alpha val="80000"/>
                  </a:schemeClr>
                </a:solidFill>
                <a:ea typeface="Calibri"/>
                <a:cs typeface="Calibri"/>
              </a:rPr>
              <a:t>gangrenosum</a:t>
            </a:r>
            <a:endParaRPr lang="en-US" sz="2400" dirty="0">
              <a:solidFill>
                <a:schemeClr val="tx1">
                  <a:alpha val="80000"/>
                </a:schemeClr>
              </a:solidFill>
              <a:ea typeface="Calibri"/>
              <a:cs typeface="Calibri"/>
            </a:endParaRPr>
          </a:p>
        </p:txBody>
      </p:sp>
    </p:spTree>
    <p:extLst>
      <p:ext uri="{BB962C8B-B14F-4D97-AF65-F5344CB8AC3E}">
        <p14:creationId xmlns:p14="http://schemas.microsoft.com/office/powerpoint/2010/main" val="133844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Possible </a:t>
            </a:r>
            <a:r>
              <a:rPr lang="en-GB" dirty="0" smtClean="0"/>
              <a:t>complications:</a:t>
            </a:r>
            <a:endParaRPr lang="en-GB" dirty="0"/>
          </a:p>
        </p:txBody>
      </p:sp>
      <p:graphicFrame>
        <p:nvGraphicFramePr>
          <p:cNvPr id="4" name="Content Placeholder 2">
            <a:extLst>
              <a:ext uri="{FF2B5EF4-FFF2-40B4-BE49-F238E27FC236}">
                <a16:creationId xmlns:a16="http://schemas.microsoft.com/office/drawing/2014/main" id="{152032E0-A06C-FF5B-67B2-8F5AF472C552}"/>
              </a:ext>
            </a:extLst>
          </p:cNvPr>
          <p:cNvGraphicFramePr>
            <a:graphicFrameLocks/>
          </p:cNvGraphicFramePr>
          <p:nvPr>
            <p:extLst>
              <p:ext uri="{D42A27DB-BD31-4B8C-83A1-F6EECF244321}">
                <p14:modId xmlns:p14="http://schemas.microsoft.com/office/powerpoint/2010/main" val="1137914973"/>
              </p:ext>
            </p:extLst>
          </p:nvPr>
        </p:nvGraphicFramePr>
        <p:xfrm>
          <a:off x="838200" y="1183577"/>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0218" y="2008632"/>
            <a:ext cx="3314700" cy="3718560"/>
          </a:xfrm>
          <a:prstGeom prst="rect">
            <a:avLst/>
          </a:prstGeom>
        </p:spPr>
      </p:pic>
    </p:spTree>
    <p:extLst>
      <p:ext uri="{BB962C8B-B14F-4D97-AF65-F5344CB8AC3E}">
        <p14:creationId xmlns:p14="http://schemas.microsoft.com/office/powerpoint/2010/main" val="187000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When to suspect Ulcerative Colitis</a:t>
            </a:r>
          </a:p>
        </p:txBody>
      </p:sp>
      <p:graphicFrame>
        <p:nvGraphicFramePr>
          <p:cNvPr id="7" name="Content Placeholder 2">
            <a:extLst>
              <a:ext uri="{FF2B5EF4-FFF2-40B4-BE49-F238E27FC236}">
                <a16:creationId xmlns:a16="http://schemas.microsoft.com/office/drawing/2014/main" id="{A9E54BD9-6F32-A623-9880-731F18752BDE}"/>
              </a:ext>
            </a:extLst>
          </p:cNvPr>
          <p:cNvGraphicFramePr>
            <a:graphicFrameLocks/>
          </p:cNvGraphicFramePr>
          <p:nvPr>
            <p:extLst>
              <p:ext uri="{D42A27DB-BD31-4B8C-83A1-F6EECF244321}">
                <p14:modId xmlns:p14="http://schemas.microsoft.com/office/powerpoint/2010/main" val="4132869586"/>
              </p:ext>
            </p:extLst>
          </p:nvPr>
        </p:nvGraphicFramePr>
        <p:xfrm>
          <a:off x="941824" y="1183109"/>
          <a:ext cx="6982976" cy="5534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3228"/>
          <a:stretch/>
        </p:blipFill>
        <p:spPr>
          <a:xfrm>
            <a:off x="8504492" y="2012265"/>
            <a:ext cx="3687508" cy="3755488"/>
          </a:xfrm>
          <a:prstGeom prst="rect">
            <a:avLst/>
          </a:prstGeom>
        </p:spPr>
      </p:pic>
    </p:spTree>
    <p:extLst>
      <p:ext uri="{BB962C8B-B14F-4D97-AF65-F5344CB8AC3E}">
        <p14:creationId xmlns:p14="http://schemas.microsoft.com/office/powerpoint/2010/main" val="290401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8235462" cy="1325563"/>
          </a:xfrm>
        </p:spPr>
        <p:txBody>
          <a:bodyPr/>
          <a:lstStyle/>
          <a:p>
            <a:r>
              <a:rPr lang="en-GB" dirty="0"/>
              <a:t>Consider the following investigations</a:t>
            </a:r>
          </a:p>
        </p:txBody>
      </p:sp>
      <p:graphicFrame>
        <p:nvGraphicFramePr>
          <p:cNvPr id="4" name="Content Placeholder 2">
            <a:extLst>
              <a:ext uri="{FF2B5EF4-FFF2-40B4-BE49-F238E27FC236}">
                <a16:creationId xmlns:a16="http://schemas.microsoft.com/office/drawing/2014/main" id="{9A7F6161-7BE8-BD8D-4D90-094D69BE82E6}"/>
              </a:ext>
            </a:extLst>
          </p:cNvPr>
          <p:cNvGraphicFramePr>
            <a:graphicFrameLocks/>
          </p:cNvGraphicFramePr>
          <p:nvPr>
            <p:extLst>
              <p:ext uri="{D42A27DB-BD31-4B8C-83A1-F6EECF244321}">
                <p14:modId xmlns:p14="http://schemas.microsoft.com/office/powerpoint/2010/main" val="937010349"/>
              </p:ext>
            </p:extLst>
          </p:nvPr>
        </p:nvGraphicFramePr>
        <p:xfrm>
          <a:off x="410307" y="1690688"/>
          <a:ext cx="11617569" cy="495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01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Examination findings may include:</a:t>
            </a:r>
          </a:p>
        </p:txBody>
      </p:sp>
      <p:pic>
        <p:nvPicPr>
          <p:cNvPr id="4" name="Picture 3" descr="Hand Holding A Stethoscope Free Stock Photo - Public Domain Pictures">
            <a:extLst>
              <a:ext uri="{FF2B5EF4-FFF2-40B4-BE49-F238E27FC236}">
                <a16:creationId xmlns:a16="http://schemas.microsoft.com/office/drawing/2014/main" id="{94FF38AB-5B10-9083-78FC-6BFBED4AA7B1}"/>
              </a:ext>
            </a:extLst>
          </p:cNvPr>
          <p:cNvPicPr>
            <a:picLocks noChangeAspect="1"/>
          </p:cNvPicPr>
          <p:nvPr/>
        </p:nvPicPr>
        <p:blipFill rotWithShape="1">
          <a:blip r:embed="rId2"/>
          <a:srcRect l="8328"/>
          <a:stretch/>
        </p:blipFill>
        <p:spPr>
          <a:xfrm>
            <a:off x="0" y="1015386"/>
            <a:ext cx="3575174" cy="5842614"/>
          </a:xfrm>
          <a:prstGeom prst="rect">
            <a:avLst/>
          </a:prstGeom>
          <a:effectLst/>
        </p:spPr>
      </p:pic>
      <p:sp>
        <p:nvSpPr>
          <p:cNvPr id="5" name="Rectangle 4"/>
          <p:cNvSpPr/>
          <p:nvPr/>
        </p:nvSpPr>
        <p:spPr>
          <a:xfrm>
            <a:off x="3856892" y="1794082"/>
            <a:ext cx="7069016" cy="4893647"/>
          </a:xfrm>
          <a:prstGeom prst="rect">
            <a:avLst/>
          </a:prstGeom>
        </p:spPr>
        <p:txBody>
          <a:bodyPr wrap="square">
            <a:spAutoFit/>
          </a:bodyPr>
          <a:lstStyle/>
          <a:p>
            <a:pPr marL="742950" lvl="1" indent="-285750">
              <a:buFont typeface="Arial" panose="020B0604020202020204" pitchFamily="34" charset="0"/>
              <a:buChar char="•"/>
            </a:pPr>
            <a:r>
              <a:rPr lang="en-GB" sz="2400" dirty="0">
                <a:latin typeface="Arial" panose="020B0604020202020204" pitchFamily="34" charset="0"/>
                <a:ea typeface="Calibri"/>
                <a:cs typeface="Arial" panose="020B0604020202020204" pitchFamily="34" charset="0"/>
              </a:rPr>
              <a:t>Pallor, clubbing, or </a:t>
            </a:r>
            <a:r>
              <a:rPr lang="en-GB" sz="2400" dirty="0" err="1">
                <a:latin typeface="Arial" panose="020B0604020202020204" pitchFamily="34" charset="0"/>
                <a:ea typeface="Calibri"/>
                <a:cs typeface="Arial" panose="020B0604020202020204" pitchFamily="34" charset="0"/>
              </a:rPr>
              <a:t>aphthous</a:t>
            </a:r>
            <a:r>
              <a:rPr lang="en-GB" sz="2400" dirty="0">
                <a:latin typeface="Arial" panose="020B0604020202020204" pitchFamily="34" charset="0"/>
                <a:ea typeface="Calibri"/>
                <a:cs typeface="Arial" panose="020B0604020202020204" pitchFamily="34" charset="0"/>
              </a:rPr>
              <a:t> mouth ulcers.</a:t>
            </a:r>
          </a:p>
          <a:p>
            <a:pPr marL="742950" lvl="1" indent="-285750">
              <a:buFont typeface="Arial" panose="020B0604020202020204" pitchFamily="34" charset="0"/>
              <a:buChar char="•"/>
            </a:pPr>
            <a:r>
              <a:rPr lang="en-GB" sz="2400" dirty="0">
                <a:latin typeface="Arial" panose="020B0604020202020204" pitchFamily="34" charset="0"/>
                <a:ea typeface="Calibri"/>
                <a:cs typeface="Arial" panose="020B0604020202020204" pitchFamily="34" charset="0"/>
              </a:rPr>
              <a:t>Abdominal distension, tenderness or mass, for example, in the left lower quadrant.</a:t>
            </a:r>
          </a:p>
          <a:p>
            <a:pPr marL="742950" lvl="1" indent="-285750">
              <a:buFont typeface="Arial" panose="020B0604020202020204" pitchFamily="34" charset="0"/>
              <a:buChar char="•"/>
            </a:pPr>
            <a:r>
              <a:rPr lang="en-GB" sz="2400" dirty="0">
                <a:latin typeface="Arial" panose="020B0604020202020204" pitchFamily="34" charset="0"/>
                <a:ea typeface="Calibri"/>
                <a:cs typeface="Arial" panose="020B0604020202020204" pitchFamily="34" charset="0"/>
              </a:rPr>
              <a:t>Signs of malnutrition or malabsorption — serial weight loss or, in children, faltering growth or delayed puberty.</a:t>
            </a:r>
          </a:p>
          <a:p>
            <a:pPr marL="800100" lvl="1" indent="-342900">
              <a:buFont typeface="Arial" panose="020B0604020202020204" pitchFamily="34" charset="0"/>
              <a:buChar char="•"/>
            </a:pPr>
            <a:r>
              <a:rPr lang="en-GB" sz="2400" dirty="0">
                <a:latin typeface="Arial" panose="020B0604020202020204" pitchFamily="34" charset="0"/>
                <a:ea typeface="Calibri"/>
                <a:cs typeface="Arial" panose="020B0604020202020204" pitchFamily="34" charset="0"/>
              </a:rPr>
              <a:t>Eye, skin, or joint signs of extra-intestinal manifestations</a:t>
            </a:r>
          </a:p>
          <a:p>
            <a:pPr lvl="1"/>
            <a:endParaRPr lang="en-GB" sz="2400" dirty="0">
              <a:latin typeface="Arial" panose="020B0604020202020204" pitchFamily="34" charset="0"/>
              <a:ea typeface="Calibri"/>
              <a:cs typeface="Arial" panose="020B0604020202020204" pitchFamily="34" charset="0"/>
            </a:endParaRPr>
          </a:p>
          <a:p>
            <a:pPr lvl="1"/>
            <a:endParaRPr lang="en-GB" sz="2400" dirty="0">
              <a:latin typeface="Arial" panose="020B0604020202020204" pitchFamily="34" charset="0"/>
              <a:ea typeface="Calibri"/>
              <a:cs typeface="Arial" panose="020B0604020202020204" pitchFamily="34" charset="0"/>
            </a:endParaRPr>
          </a:p>
          <a:p>
            <a:pPr lvl="1"/>
            <a:r>
              <a:rPr lang="en-GB" sz="2400" b="1" dirty="0">
                <a:latin typeface="Arial" panose="020B0604020202020204" pitchFamily="34" charset="0"/>
                <a:ea typeface="Calibri"/>
                <a:cs typeface="Arial" panose="020B0604020202020204" pitchFamily="34" charset="0"/>
              </a:rPr>
              <a:t>Note: be aware that physical examination may be normal in people with mild or moderate disease</a:t>
            </a:r>
          </a:p>
        </p:txBody>
      </p:sp>
    </p:spTree>
    <p:extLst>
      <p:ext uri="{BB962C8B-B14F-4D97-AF65-F5344CB8AC3E}">
        <p14:creationId xmlns:p14="http://schemas.microsoft.com/office/powerpoint/2010/main" val="2110373203"/>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TotalTime>
  <Words>3561</Words>
  <Application>Microsoft Office PowerPoint</Application>
  <PresentationFormat>Widescreen</PresentationFormat>
  <Paragraphs>195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 Display</vt:lpstr>
      <vt:lpstr>Arial</vt:lpstr>
      <vt:lpstr>Calibri</vt:lpstr>
      <vt:lpstr>title slide</vt:lpstr>
      <vt:lpstr>Ulcerative Colitis</vt:lpstr>
      <vt:lpstr>Who is affected?</vt:lpstr>
      <vt:lpstr>What is it?</vt:lpstr>
      <vt:lpstr>Underlying Causes</vt:lpstr>
      <vt:lpstr>Manifestations</vt:lpstr>
      <vt:lpstr>Possible complications:</vt:lpstr>
      <vt:lpstr>When to suspect Ulcerative Colitis</vt:lpstr>
      <vt:lpstr>Consider the following investigations</vt:lpstr>
      <vt:lpstr>Examination findings may include:</vt:lpstr>
      <vt:lpstr>Differential Diagnoses</vt:lpstr>
      <vt:lpstr>What might be included in a Primary Care Review</vt:lpstr>
      <vt:lpstr>Specialist Treatment</vt:lpstr>
      <vt:lpstr>Management of  flare-ups</vt:lpstr>
      <vt:lpstr>If admission to hospital is not needed</vt:lpstr>
      <vt:lpstr>Disease severity assessment tools</vt:lpstr>
      <vt:lpstr>Diarrhoea</vt:lpstr>
      <vt:lpstr>Constipation</vt:lpstr>
      <vt:lpstr>Abdominal pain</vt:lpstr>
      <vt:lpstr>Fatigue</vt:lpstr>
      <vt:lpstr>Oral problems</vt:lpstr>
      <vt:lpstr>Contraception advice</vt:lpstr>
      <vt:lpstr>Fertility advice</vt:lpstr>
      <vt:lpstr>Pre-pregnancy planning</vt:lpstr>
      <vt:lpstr>Pregnancy advice</vt:lpstr>
      <vt:lpstr>Breastfeeding advice</vt:lpstr>
      <vt:lpstr>In summary</vt:lpstr>
      <vt:lpstr>Resources</vt:lpstr>
    </vt:vector>
  </TitlesOfParts>
  <Company>The Clatterbridge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Toiviainen</dc:creator>
  <cp:lastModifiedBy>Victoria Toiviainen</cp:lastModifiedBy>
  <cp:revision>17</cp:revision>
  <dcterms:created xsi:type="dcterms:W3CDTF">2024-03-21T12:57:54Z</dcterms:created>
  <dcterms:modified xsi:type="dcterms:W3CDTF">2024-10-23T15:15:22Z</dcterms:modified>
</cp:coreProperties>
</file>