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48" r:id="rId5"/>
  </p:sldMasterIdLst>
  <p:sldIdLst>
    <p:sldId id="257" r:id="rId6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1BC841-8D82-41F5-BC17-F8028DABE5D6}" v="1" dt="2024-11-20T15:07:14.6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–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0A5EC-9926-E6AB-BAB8-8FE2C161A6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rgbClr val="005EB8"/>
                </a:solidFill>
                <a:latin typeface="Franklin Gothic Heavy" panose="020B0903020102020204" pitchFamily="34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588800-F8B8-064D-20CD-C022C713D8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rgbClr val="59C6CF"/>
                </a:solidFill>
                <a:latin typeface="Franklin Gothic Heavy" panose="020B09030201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75593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1F5D3-A02F-A52F-3BC7-09EDAA854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0707"/>
            <a:ext cx="9232075" cy="1325563"/>
          </a:xfrm>
        </p:spPr>
        <p:txBody>
          <a:bodyPr/>
          <a:lstStyle>
            <a:lvl1pPr>
              <a:defRPr>
                <a:solidFill>
                  <a:srgbClr val="005EB8"/>
                </a:solidFill>
                <a:latin typeface="Franklin Gothic Heavy" panose="020B0903020102020204" pitchFamily="34" charset="0"/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EBA97-523F-879C-056A-4B7625EA0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8191"/>
            <a:ext cx="9232075" cy="3718771"/>
          </a:xfrm>
        </p:spPr>
        <p:txBody>
          <a:bodyPr/>
          <a:lstStyle>
            <a:lvl1pPr>
              <a:defRPr>
                <a:solidFill>
                  <a:srgbClr val="59C6CF"/>
                </a:solidFill>
              </a:defRPr>
            </a:lvl1pPr>
            <a:lvl2pPr>
              <a:defRPr>
                <a:latin typeface="Franklin Gothic Book" panose="020B0503020102020204" pitchFamily="34" charset="0"/>
              </a:defRPr>
            </a:lvl2pPr>
            <a:lvl3pPr>
              <a:defRPr>
                <a:latin typeface="Franklin Gothic Book" panose="020B0503020102020204" pitchFamily="34" charset="0"/>
              </a:defRPr>
            </a:lvl3pPr>
            <a:lvl4pPr>
              <a:defRPr>
                <a:latin typeface="Franklin Gothic Book" panose="020B0503020102020204" pitchFamily="34" charset="0"/>
              </a:defRPr>
            </a:lvl4pPr>
            <a:lvl5pPr>
              <a:defRPr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198FC27-07F9-6D01-7A43-685BBF671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3178" y="1515782"/>
            <a:ext cx="2198822" cy="4289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282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C144E-F608-D3F6-D2CA-18DC52C667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49096-E23E-3369-447E-06A6788ED2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E0331-48F1-64BC-5AF0-DDE2DA770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8FC2-1F19-45C0-94CF-81CB16D4017E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362F70-79E3-9863-ACF1-7190DDF46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ED533D-59AD-4917-822D-39E3700F3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482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FD76F7-1F43-9571-83DA-CFBE5C01B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73AD1-99FC-E813-33B5-0BC0DFCC1D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1148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998CC9-AD05-B08C-C3D5-5C7312F4E7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27172" y="1825625"/>
            <a:ext cx="4319649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F682DB-B331-472B-BE4A-C90DE18E6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8FC2-1F19-45C0-94CF-81CB16D4017E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71D2FF-C459-0D18-A50E-849A13660E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F974BC-C156-94B0-FACE-207FC7A581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  <p:pic>
        <p:nvPicPr>
          <p:cNvPr id="9" name="Picture 8" descr="A blue arrow with black background&#10;&#10;Description automatically generated">
            <a:extLst>
              <a:ext uri="{FF2B5EF4-FFF2-40B4-BE49-F238E27FC236}">
                <a16:creationId xmlns:a16="http://schemas.microsoft.com/office/drawing/2014/main" id="{B8A4C422-B868-6908-3518-7993ACA11E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2200" y="1887389"/>
            <a:ext cx="2198822" cy="4289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4345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56C97-F3FE-3D6C-1698-0BDBB1659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65F6A2-16E8-060C-01C3-929CF42D0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B99FE-0E50-444E-0008-2E75511278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EE3F14B-1B7F-7A3A-20C4-51FFAF5864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2BF104-65E9-F797-3DF4-9100005D3F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744C09-4997-B470-3549-4174CF0D2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8FC2-1F19-45C0-94CF-81CB16D4017E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6A50D1-A92E-CD2F-8C76-A1CE052CC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E93667D-2D87-BC18-A117-C37085899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4094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707E7-E3BE-0452-B00D-E5433E27F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84DAA0-4713-8FE3-F6B4-3172BE519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8FC2-1F19-45C0-94CF-81CB16D4017E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7ECA47-E12A-F002-E50C-2F1E2AEF6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404FC1-14F6-1E2F-85E9-8CA4BBFEA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6975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566FED-7FD4-4631-1BEA-B6E11DED7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8FC2-1F19-45C0-94CF-81CB16D4017E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8BF6AB-F0A2-5A81-37A7-5270251F1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A04EF1-1084-64E9-D1CB-38A4CB736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323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ABFBD-73BB-08DB-F42C-D6198DF6D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C77232-B461-723C-61FE-D2CA6679F8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E59F73-B661-A3CE-80A0-79F87DADC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13F2BC-D647-3FAE-C7B6-A2256C383F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8FC2-1F19-45C0-94CF-81CB16D4017E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713CF-B92E-7BCA-F994-FE7075664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C72582-1EC3-2EA7-3B48-0B9E0344C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33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2DE20D-8422-0E61-B781-4C93877D1E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865D75-1DCA-36B0-C0EC-C8B3FA0705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402469-A1D3-0E6D-6E27-456646A70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EA490-ECC6-E1F1-4E4C-1A2668FBB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8FC2-1F19-45C0-94CF-81CB16D4017E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48404D-2A7E-4800-23ED-F1AAF2854C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CBEFB5-957E-33F0-552F-53AA1222B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96052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5E22F-314D-7D17-E788-5B0CEFACF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F1FC5C-86DA-7E1F-6CA8-E31A09EB20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AFBD6F-747E-874B-5241-8545D6358C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8FC2-1F19-45C0-94CF-81CB16D4017E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961F1-3509-01B8-8644-3082A85BD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AC03FF-3C54-F0CB-642E-5E5DAC866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14428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7AA806-2B44-1041-BF6B-E94CAAD9C2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18563DC-CAFC-C13E-A7AA-D1C7331DA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2671A-3206-AB56-11D4-44830B923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E8FC2-1F19-45C0-94CF-81CB16D4017E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3004F3-CDB1-6124-FF0D-8C7868616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9B67FD-C87E-8D77-ABB6-B820E6A6C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625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5279E8-967B-713D-000E-53298C1545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070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08124-5A00-171C-DE49-4A9A17383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458191"/>
            <a:ext cx="10515600" cy="3718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127FE-119A-6A78-2584-4127E193C0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E8FC2-1F19-45C0-94CF-81CB16D4017E}" type="datetimeFigureOut">
              <a:rPr lang="en-GB" smtClean="0"/>
              <a:t>20/11/2024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EA1CA-439D-3E82-A074-F6B70C1497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7AE50-4F1F-6B96-8D8B-75C6418BD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A28BA-99EA-4B67-AA63-F380410F9A6A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EBEF03-0328-CDA8-AD63-955BF72CAA3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0095" y="0"/>
            <a:ext cx="4761905" cy="11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748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5EB8"/>
          </a:solidFill>
          <a:latin typeface="Franklin Gothic Heavy" panose="020B0903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9C6CF"/>
          </a:solidFill>
          <a:latin typeface="Franklin Gothic Heavy" panose="020B09030201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anklin Gothic Book" panose="020B05030201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heshireandmerseysidenhsuk.sharepoint.com/:x:/r/sites/CMHLDProviderCollaborativeCommunityMentalHealthandLD/Programme%20Documents/Virtual%20Wards/IV%20at%20Home%20(Elastomerics)/Elastomerics/Operational%20documents/Patient%20List.xlsx?d=w96636a6c26b54e5eaf987fd3688ed949&amp;csf=1&amp;web=1&amp;e=klvP39" TargetMode="Externa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F7E4D-9DD1-4B43-E8CC-7E94BB01C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443" y="749693"/>
            <a:ext cx="10442975" cy="2066147"/>
          </a:xfrm>
        </p:spPr>
        <p:txBody>
          <a:bodyPr>
            <a:normAutofit/>
          </a:bodyPr>
          <a:lstStyle/>
          <a:p>
            <a:r>
              <a:rPr lang="en-GB" sz="4000" dirty="0">
                <a:latin typeface="Franklin Gothic Heavy"/>
              </a:rPr>
              <a:t>Lunch and Learn Session two - How might we drive up referrals into virtual wards</a:t>
            </a:r>
            <a:br>
              <a:rPr lang="en-GB" sz="4000" dirty="0">
                <a:latin typeface="Franklin Gothic Heavy"/>
              </a:rPr>
            </a:br>
            <a:endParaRPr lang="en-GB" sz="1100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917CC1C-9543-9280-701E-611FE6A212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788142"/>
              </p:ext>
            </p:extLst>
          </p:nvPr>
        </p:nvGraphicFramePr>
        <p:xfrm>
          <a:off x="697118" y="2815841"/>
          <a:ext cx="10791730" cy="3720762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7919627">
                  <a:extLst>
                    <a:ext uri="{9D8B030D-6E8A-4147-A177-3AD203B41FA5}">
                      <a16:colId xmlns:a16="http://schemas.microsoft.com/office/drawing/2014/main" val="3853104429"/>
                    </a:ext>
                  </a:extLst>
                </a:gridCol>
                <a:gridCol w="2872103">
                  <a:extLst>
                    <a:ext uri="{9D8B030D-6E8A-4147-A177-3AD203B41FA5}">
                      <a16:colId xmlns:a16="http://schemas.microsoft.com/office/drawing/2014/main" val="3387958341"/>
                    </a:ext>
                  </a:extLst>
                </a:gridCol>
              </a:tblGrid>
              <a:tr h="636013"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FFFFFF"/>
                          </a:solidFill>
                          <a:effectLst/>
                        </a:rPr>
                        <a:t>Item</a:t>
                      </a:r>
                      <a:endParaRPr lang="en-GB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FFFFFF"/>
                          </a:solidFill>
                          <a:effectLst/>
                        </a:rPr>
                        <a:t>Lead</a:t>
                      </a:r>
                      <a:endParaRPr lang="en-GB" dirty="0"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65387938"/>
                  </a:ext>
                </a:extLst>
              </a:tr>
              <a:tr h="68200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</a:rPr>
                        <a:t>1. Introductions and layout of session</a:t>
                      </a:r>
                    </a:p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endParaRPr lang="en-GB" sz="1400" kern="1200" dirty="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kern="1200" dirty="0">
                          <a:solidFill>
                            <a:schemeClr val="tx1"/>
                          </a:solidFill>
                          <a:effectLst/>
                        </a:rPr>
                        <a:t>Ipsita</a:t>
                      </a:r>
                    </a:p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u="none" kern="12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5942159"/>
                  </a:ext>
                </a:extLst>
              </a:tr>
              <a:tr h="682000"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</a:rPr>
                        <a:t>2. Setting the C&amp;M context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sng" kern="1200" noProof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Emma</a:t>
                      </a:r>
                    </a:p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400" b="0" i="0" u="none" strike="noStrike" kern="1200" noProof="0" dirty="0">
                        <a:solidFill>
                          <a:schemeClr val="tx1"/>
                        </a:solidFill>
                        <a:effectLst/>
                        <a:latin typeface="Times New Roman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69807351"/>
                  </a:ext>
                </a:extLst>
              </a:tr>
              <a:tr h="682000">
                <a:tc>
                  <a:txBody>
                    <a:bodyPr/>
                    <a:lstStyle/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</a:rPr>
                        <a:t>3. National and Regional Data</a:t>
                      </a:r>
                    </a:p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 kern="12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</a:rPr>
                        <a:t>Q &amp; A’s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u="none" dirty="0">
                          <a:solidFill>
                            <a:schemeClr val="tx1"/>
                          </a:solidFill>
                        </a:rPr>
                        <a:t>Steve and Marie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78991952"/>
                  </a:ext>
                </a:extLst>
              </a:tr>
              <a:tr h="1038749">
                <a:tc>
                  <a:txBody>
                    <a:bodyPr/>
                    <a:lstStyle/>
                    <a:p>
                      <a:pPr marL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</a:rPr>
                        <a:t>4. East Lancashire and Cumbria ICB Journey</a:t>
                      </a:r>
                    </a:p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1400" kern="12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400" kern="1200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marL="0" algn="l" rtl="0" eaLnBrk="1" fontAlgn="base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kern="1200" dirty="0">
                          <a:solidFill>
                            <a:srgbClr val="000000"/>
                          </a:solidFill>
                          <a:effectLst/>
                        </a:rPr>
                        <a:t>Q &amp; A’s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u="none" kern="1200" dirty="0">
                          <a:solidFill>
                            <a:schemeClr val="tx1"/>
                          </a:solidFill>
                          <a:effectLst/>
                        </a:rPr>
                        <a:t>Richard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73420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276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0D21A122F26345B8E36E35710DD76C" ma:contentTypeVersion="14" ma:contentTypeDescription="Create a new document." ma:contentTypeScope="" ma:versionID="4d22f3343a9ab7bc5e0fef23b740a4d6">
  <xsd:schema xmlns:xsd="http://www.w3.org/2001/XMLSchema" xmlns:xs="http://www.w3.org/2001/XMLSchema" xmlns:p="http://schemas.microsoft.com/office/2006/metadata/properties" xmlns:ns2="e1124760-13f3-4395-b6fa-ea65d2bd6f40" xmlns:ns3="a4985664-5b4c-40ea-9def-4dfc50360a43" targetNamespace="http://schemas.microsoft.com/office/2006/metadata/properties" ma:root="true" ma:fieldsID="ec2ad66937a5eb5918ed9923a44ff15d" ns2:_="" ns3:_="">
    <xsd:import namespace="e1124760-13f3-4395-b6fa-ea65d2bd6f40"/>
    <xsd:import namespace="a4985664-5b4c-40ea-9def-4dfc50360a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124760-13f3-4395-b6fa-ea65d2bd6f4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f661ed98-3636-4268-8815-0c4e8562bab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85664-5b4c-40ea-9def-4dfc50360a4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0a37e56e-59d0-4a1f-a398-7b5dcc4a77dd}" ma:internalName="TaxCatchAll" ma:showField="CatchAllData" ma:web="a4985664-5b4c-40ea-9def-4dfc50360a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1124760-13f3-4395-b6fa-ea65d2bd6f40">
      <Terms xmlns="http://schemas.microsoft.com/office/infopath/2007/PartnerControls"/>
    </lcf76f155ced4ddcb4097134ff3c332f>
    <TaxCatchAll xmlns="a4985664-5b4c-40ea-9def-4dfc50360a4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5E154E-3D87-48AD-81EC-7793B77A3F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124760-13f3-4395-b6fa-ea65d2bd6f40"/>
    <ds:schemaRef ds:uri="a4985664-5b4c-40ea-9def-4dfc50360a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34628BE-5E1C-4D43-825C-29A5C8166041}">
  <ds:schemaRefs>
    <ds:schemaRef ds:uri="25705587-05e4-4d90-a5db-3d4d26145a4d"/>
    <ds:schemaRef ds:uri="a4985664-5b4c-40ea-9def-4dfc50360a43"/>
    <ds:schemaRef ds:uri="a50f8b53-bf54-43c4-9ecb-6780ef8e12f4"/>
    <ds:schemaRef ds:uri="e1124760-13f3-4395-b6fa-ea65d2bd6f4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C20F51E-37B8-4A4A-A8B3-F9D9AA5FE4B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45</TotalTime>
  <Words>59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Franklin Gothic Book</vt:lpstr>
      <vt:lpstr>Franklin Gothic Heavy</vt:lpstr>
      <vt:lpstr>Times New Roman</vt:lpstr>
      <vt:lpstr>office theme</vt:lpstr>
      <vt:lpstr>Office Theme</vt:lpstr>
      <vt:lpstr>Lunch and Learn Session two - How might we drive up referrals into virtual wards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Liane Thorley</dc:creator>
  <cp:lastModifiedBy>SAVAGE, Bethan (BRIDGEWATER COMMUNITY HEALTHCARE NHS FOUNDATION TRUST)</cp:lastModifiedBy>
  <cp:revision>104</cp:revision>
  <dcterms:created xsi:type="dcterms:W3CDTF">2023-11-13T12:35:12Z</dcterms:created>
  <dcterms:modified xsi:type="dcterms:W3CDTF">2024-11-20T15:09:07Z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0x010100870D21A122F26345B8E36E35710DD76C</vt:lpwstr>
  </property>
  <property fmtid="{D5CDD505-2E9C-101B-9397-08002B2CF9AE}" pid="3" name="MediaServiceImageTags">
    <vt:lpwstr/>
  </property>
</Properties>
</file>