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BA4"/>
    <a:srgbClr val="406FC4"/>
    <a:srgbClr val="0066CC"/>
    <a:srgbClr val="015EA4"/>
    <a:srgbClr val="9FDDE5"/>
    <a:srgbClr val="2D97A5"/>
    <a:srgbClr val="FFFFFF"/>
    <a:srgbClr val="76B531"/>
    <a:srgbClr val="ED41E1"/>
    <a:srgbClr val="7A4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5" d="100"/>
          <a:sy n="75" d="100"/>
        </p:scale>
        <p:origin x="974" y="28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583337" y="3694804"/>
            <a:ext cx="5323202"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a:t>
            </a:r>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45593"/>
          <a:stretch/>
        </p:blipFill>
        <p:spPr>
          <a:xfrm>
            <a:off x="-96937" y="0"/>
            <a:ext cx="5680274"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2" name="Title 1"/>
          <p:cNvSpPr>
            <a:spLocks noGrp="1"/>
          </p:cNvSpPr>
          <p:nvPr>
            <p:ph type="ctrTitle" hasCustomPrompt="1"/>
          </p:nvPr>
        </p:nvSpPr>
        <p:spPr>
          <a:xfrm>
            <a:off x="5583337" y="1214438"/>
            <a:ext cx="6188765" cy="2387600"/>
          </a:xfrm>
          <a:prstGeom prst="rect">
            <a:avLst/>
          </a:prstGeom>
        </p:spPr>
        <p:txBody>
          <a:bodyPr anchor="b"/>
          <a:lstStyle>
            <a:lvl1pPr algn="l">
              <a:defRPr sz="6000" b="1">
                <a:solidFill>
                  <a:srgbClr val="015EA4"/>
                </a:solidFill>
              </a:defRPr>
            </a:lvl1pPr>
          </a:lstStyle>
          <a:p>
            <a:r>
              <a:rPr lang="en-US" dirty="0"/>
              <a:t>Click to add title</a:t>
            </a:r>
            <a:endParaRPr lang="en-GB" dirty="0"/>
          </a:p>
        </p:txBody>
      </p:sp>
    </p:spTree>
    <p:extLst>
      <p:ext uri="{BB962C8B-B14F-4D97-AF65-F5344CB8AC3E}">
        <p14:creationId xmlns:p14="http://schemas.microsoft.com/office/powerpoint/2010/main" val="192795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a:blipFill>
            <a:blip r:embed="rId2">
              <a:alphaModFix amt="23000"/>
            </a:blip>
            <a:stretch>
              <a:fillRect/>
            </a:stretch>
          </a:blip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a:t>AGENDA</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27/02/2025</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Tree>
    <p:extLst>
      <p:ext uri="{BB962C8B-B14F-4D97-AF65-F5344CB8AC3E}">
        <p14:creationId xmlns:p14="http://schemas.microsoft.com/office/powerpoint/2010/main" val="164431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
        <p:nvSpPr>
          <p:cNvPr id="9" name="Text Placeholder 8"/>
          <p:cNvSpPr>
            <a:spLocks noGrp="1"/>
          </p:cNvSpPr>
          <p:nvPr>
            <p:ph type="body" sz="quarter" idx="13"/>
          </p:nvPr>
        </p:nvSpPr>
        <p:spPr>
          <a:xfrm>
            <a:off x="838200" y="1908175"/>
            <a:ext cx="10515600" cy="41211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a:t>TITLE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384589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a:t>TITLE</a:t>
            </a:r>
            <a:endParaRPr lang="en-GB"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27/02/2025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Tree>
    <p:extLst>
      <p:ext uri="{BB962C8B-B14F-4D97-AF65-F5344CB8AC3E}">
        <p14:creationId xmlns:p14="http://schemas.microsoft.com/office/powerpoint/2010/main" val="383083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28026" y="2803525"/>
            <a:ext cx="2143539" cy="1325563"/>
          </a:xfrm>
          <a:prstGeom prst="rect">
            <a:avLst/>
          </a:prstGeom>
        </p:spPr>
        <p:txBody>
          <a:bodyPr>
            <a:normAutofit/>
          </a:bodyPr>
          <a:lstStyle>
            <a:lvl1pPr>
              <a:defRPr sz="4800" b="1">
                <a:solidFill>
                  <a:srgbClr val="015EA4"/>
                </a:solidFill>
              </a:defRPr>
            </a:lvl1pPr>
          </a:lstStyle>
          <a:p>
            <a:r>
              <a:rPr lang="en-US" dirty="0"/>
              <a:t>Title</a:t>
            </a:r>
            <a:endParaRPr lang="en-GB" dirty="0"/>
          </a:p>
        </p:txBody>
      </p:sp>
      <p:grpSp>
        <p:nvGrpSpPr>
          <p:cNvPr id="6" name="Group 5"/>
          <p:cNvGrpSpPr/>
          <p:nvPr userDrawn="1"/>
        </p:nvGrpSpPr>
        <p:grpSpPr>
          <a:xfrm>
            <a:off x="2500165" y="5148015"/>
            <a:ext cx="9569915" cy="1496741"/>
            <a:chOff x="2553244" y="5174025"/>
            <a:chExt cx="9569915" cy="1496741"/>
          </a:xfrm>
        </p:grpSpPr>
        <p:pic>
          <p:nvPicPr>
            <p:cNvPr id="7" name="Picture 6"/>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10441"/>
            <a:stretch/>
          </p:blipFill>
          <p:spPr>
            <a:xfrm>
              <a:off x="4171301" y="5174027"/>
              <a:ext cx="1506687" cy="1496739"/>
            </a:xfrm>
            <a:prstGeom prst="rect">
              <a:avLst/>
            </a:prstGeom>
          </p:spPr>
        </p:pic>
        <p:pic>
          <p:nvPicPr>
            <p:cNvPr id="8" name="Picture 7"/>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4882"/>
            <a:stretch/>
          </p:blipFill>
          <p:spPr>
            <a:xfrm flipH="1">
              <a:off x="2553244" y="5174027"/>
              <a:ext cx="1548493" cy="1496739"/>
            </a:xfrm>
            <a:prstGeom prst="rect">
              <a:avLst/>
            </a:prstGeom>
          </p:spPr>
        </p:pic>
        <p:pic>
          <p:nvPicPr>
            <p:cNvPr id="9" name="Picture 8"/>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8796" r="15629"/>
            <a:stretch/>
          </p:blipFill>
          <p:spPr>
            <a:xfrm>
              <a:off x="5747552" y="5174026"/>
              <a:ext cx="1524105" cy="1496739"/>
            </a:xfrm>
            <a:prstGeom prst="rect">
              <a:avLst/>
            </a:prstGeom>
          </p:spPr>
        </p:pic>
        <p:pic>
          <p:nvPicPr>
            <p:cNvPr id="10" name="Picture 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7323803" y="5174026"/>
              <a:ext cx="1570349" cy="1496739"/>
            </a:xfrm>
            <a:prstGeom prst="rect">
              <a:avLst/>
            </a:prstGeom>
          </p:spPr>
        </p:pic>
        <p:pic>
          <p:nvPicPr>
            <p:cNvPr id="11" name="Picture 10"/>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8940566" y="5174026"/>
              <a:ext cx="1542307" cy="1496739"/>
            </a:xfrm>
            <a:prstGeom prst="rect">
              <a:avLst/>
            </a:prstGeom>
          </p:spPr>
        </p:pic>
        <p:pic>
          <p:nvPicPr>
            <p:cNvPr id="12" name="Picture 11"/>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0006" r="-1"/>
            <a:stretch/>
          </p:blipFill>
          <p:spPr>
            <a:xfrm>
              <a:off x="10551714" y="5174025"/>
              <a:ext cx="1571445" cy="1496739"/>
            </a:xfrm>
            <a:prstGeom prst="rect">
              <a:avLst/>
            </a:prstGeom>
          </p:spPr>
        </p:pic>
      </p:gr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762148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8043" y="2564985"/>
            <a:ext cx="10515600" cy="1325563"/>
          </a:xfrm>
          <a:prstGeom prst="rect">
            <a:avLst/>
          </a:prstGeom>
        </p:spPr>
        <p:txBody>
          <a:bodyPr/>
          <a:lstStyle>
            <a:lvl1pPr>
              <a:defRPr b="1">
                <a:solidFill>
                  <a:srgbClr val="015EA4"/>
                </a:solidFill>
              </a:defRPr>
            </a:lvl1pPr>
          </a:lstStyle>
          <a:p>
            <a:r>
              <a:rPr lang="en-US" dirty="0"/>
              <a:t>Thank you</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27/02/2025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410625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3253500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cks.nice.org.uk/topics/dyspepsia-unidentified-cause/management/dyspepsia-unidentified-cause/"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medicalnewstoday.com/articles/colonoscopy-prep-not-working" TargetMode="External"/><Relationship Id="rId2" Type="http://schemas.openxmlformats.org/officeDocument/2006/relationships/hyperlink" Target="https://www.gastroendonews.com/Review-Articles/Article/10-21/Bowel-Preparation-Quality-How-to-Get-Perfect-Bowel-Preparation-for-Every-Patient/64989#:~:text=If%20inadequate%20bowel%20preparation%20is%20noted%20in%20more,with%20the%20goal%20of%20achieving%20the%20performance%20target." TargetMode="External"/><Relationship Id="rId1" Type="http://schemas.openxmlformats.org/officeDocument/2006/relationships/slideLayout" Target="../slideLayouts/slideLayout3.xml"/><Relationship Id="rId4" Type="http://schemas.openxmlformats.org/officeDocument/2006/relationships/hyperlink" Target="https://www.rcr.ac.uk/publication/guidance-use-ct-colonography-suspected-colorectal-canc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a:t>Is the Patient Fit for Bowel Prep at Home?</a:t>
            </a:r>
          </a:p>
        </p:txBody>
      </p:sp>
      <p:sp>
        <p:nvSpPr>
          <p:cNvPr id="3" name="Subtitle 2"/>
          <p:cNvSpPr>
            <a:spLocks noGrp="1"/>
          </p:cNvSpPr>
          <p:nvPr>
            <p:ph type="subTitle" idx="1"/>
          </p:nvPr>
        </p:nvSpPr>
        <p:spPr>
          <a:xfrm>
            <a:off x="5583336" y="3694804"/>
            <a:ext cx="5592663" cy="1655762"/>
          </a:xfrm>
        </p:spPr>
        <p:txBody>
          <a:bodyPr/>
          <a:lstStyle/>
          <a:p>
            <a:r>
              <a:rPr lang="en-GB" sz="1800" dirty="0"/>
              <a:t>Guide to referrers completing lower GI referral forms</a:t>
            </a:r>
            <a:endParaRPr lang="en-GB" dirty="0"/>
          </a:p>
        </p:txBody>
      </p:sp>
    </p:spTree>
    <p:extLst>
      <p:ext uri="{BB962C8B-B14F-4D97-AF65-F5344CB8AC3E}">
        <p14:creationId xmlns:p14="http://schemas.microsoft.com/office/powerpoint/2010/main" val="195308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8364415" cy="1325563"/>
          </a:xfrm>
        </p:spPr>
        <p:txBody>
          <a:bodyPr/>
          <a:lstStyle/>
          <a:p>
            <a:r>
              <a:rPr lang="en-GB" sz="2800" b="1" dirty="0">
                <a:latin typeface="Arial" panose="020B0604020202020204" pitchFamily="34" charset="0"/>
                <a:cs typeface="Arial" panose="020B0604020202020204" pitchFamily="34" charset="0"/>
              </a:rPr>
              <a:t>Excerpt from lower GI referral form</a:t>
            </a:r>
          </a:p>
        </p:txBody>
      </p:sp>
      <p:pic>
        <p:nvPicPr>
          <p:cNvPr id="9" name="Content Placeholder 6">
            <a:extLst>
              <a:ext uri="{FF2B5EF4-FFF2-40B4-BE49-F238E27FC236}">
                <a16:creationId xmlns:a16="http://schemas.microsoft.com/office/drawing/2014/main" id="{B4F8AA4F-F4A8-ED0A-EC35-844BF61183BE}"/>
              </a:ext>
            </a:extLst>
          </p:cNvPr>
          <p:cNvPicPr>
            <a:picLocks noChangeAspect="1"/>
          </p:cNvPicPr>
          <p:nvPr/>
        </p:nvPicPr>
        <p:blipFill rotWithShape="1">
          <a:blip r:embed="rId2"/>
          <a:srcRect l="2107"/>
          <a:stretch/>
        </p:blipFill>
        <p:spPr>
          <a:xfrm>
            <a:off x="320511" y="1424600"/>
            <a:ext cx="11106789" cy="5329705"/>
          </a:xfrm>
          <a:prstGeom prst="rect">
            <a:avLst/>
          </a:prstGeom>
        </p:spPr>
      </p:pic>
    </p:spTree>
    <p:extLst>
      <p:ext uri="{BB962C8B-B14F-4D97-AF65-F5344CB8AC3E}">
        <p14:creationId xmlns:p14="http://schemas.microsoft.com/office/powerpoint/2010/main" val="233516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8105077" cy="1325563"/>
          </a:xfrm>
        </p:spPr>
        <p:txBody>
          <a:bodyPr>
            <a:normAutofit fontScale="90000"/>
          </a:bodyPr>
          <a:lstStyle/>
          <a:p>
            <a:r>
              <a:rPr lang="en-GB" sz="3600" b="1" dirty="0">
                <a:latin typeface="Arial" panose="020B0604020202020204" pitchFamily="34" charset="0"/>
                <a:cs typeface="Arial" panose="020B0604020202020204" pitchFamily="34" charset="0"/>
              </a:rPr>
              <a:t>What does Bowel prep for colonoscopy </a:t>
            </a:r>
            <a:br>
              <a:rPr lang="en-GB" sz="3600" b="1" dirty="0">
                <a:latin typeface="Arial" panose="020B0604020202020204" pitchFamily="34" charset="0"/>
                <a:cs typeface="Arial" panose="020B0604020202020204" pitchFamily="34" charset="0"/>
              </a:rPr>
            </a:br>
            <a:r>
              <a:rPr lang="en-GB" sz="3600" b="1" dirty="0">
                <a:latin typeface="Arial" panose="020B0604020202020204" pitchFamily="34" charset="0"/>
                <a:cs typeface="Arial" panose="020B0604020202020204" pitchFamily="34" charset="0"/>
              </a:rPr>
              <a:t>involve?</a:t>
            </a:r>
            <a:endParaRPr lang="en-GB" dirty="0"/>
          </a:p>
        </p:txBody>
      </p:sp>
      <p:pic>
        <p:nvPicPr>
          <p:cNvPr id="9" name="Picture 8">
            <a:extLst>
              <a:ext uri="{FF2B5EF4-FFF2-40B4-BE49-F238E27FC236}">
                <a16:creationId xmlns:a16="http://schemas.microsoft.com/office/drawing/2014/main" id="{6A601E81-1EF9-4240-B560-E6DC51D18B08}"/>
              </a:ext>
            </a:extLst>
          </p:cNvPr>
          <p:cNvPicPr>
            <a:picLocks noChangeAspect="1"/>
          </p:cNvPicPr>
          <p:nvPr/>
        </p:nvPicPr>
        <p:blipFill>
          <a:blip r:embed="rId2"/>
          <a:stretch>
            <a:fillRect/>
          </a:stretch>
        </p:blipFill>
        <p:spPr>
          <a:xfrm>
            <a:off x="8683488" y="2360504"/>
            <a:ext cx="3352800" cy="2609850"/>
          </a:xfrm>
          <a:prstGeom prst="rect">
            <a:avLst/>
          </a:prstGeom>
        </p:spPr>
      </p:pic>
      <p:sp>
        <p:nvSpPr>
          <p:cNvPr id="6" name="Text Placeholder 5">
            <a:extLst>
              <a:ext uri="{FF2B5EF4-FFF2-40B4-BE49-F238E27FC236}">
                <a16:creationId xmlns:a16="http://schemas.microsoft.com/office/drawing/2014/main" id="{9D283E88-3599-CEFB-07E5-B0FC49ED28D7}"/>
              </a:ext>
            </a:extLst>
          </p:cNvPr>
          <p:cNvSpPr>
            <a:spLocks noGrp="1"/>
          </p:cNvSpPr>
          <p:nvPr>
            <p:ph type="body" sz="quarter" idx="13"/>
          </p:nvPr>
        </p:nvSpPr>
        <p:spPr>
          <a:xfrm>
            <a:off x="604520" y="1877695"/>
            <a:ext cx="8874760" cy="4121150"/>
          </a:xfrm>
        </p:spPr>
        <p:txBody>
          <a:bodyPr/>
          <a:lstStyle/>
          <a:p>
            <a:r>
              <a:rPr lang="en-GB" sz="2400" dirty="0">
                <a:latin typeface="Arial" panose="020B0604020202020204" pitchFamily="34" charset="0"/>
                <a:cs typeface="Arial" panose="020B0604020202020204" pitchFamily="34" charset="0"/>
              </a:rPr>
              <a:t>In Cheshire and Merseyside –</a:t>
            </a:r>
            <a:r>
              <a:rPr lang="en-GB" sz="2400" dirty="0" err="1">
                <a:latin typeface="Arial" panose="020B0604020202020204" pitchFamily="34" charset="0"/>
                <a:cs typeface="Arial" panose="020B0604020202020204" pitchFamily="34" charset="0"/>
              </a:rPr>
              <a:t>Plenvue</a:t>
            </a:r>
            <a:r>
              <a:rPr lang="en-GB" sz="2400" dirty="0">
                <a:latin typeface="Arial" panose="020B0604020202020204" pitchFamily="34" charset="0"/>
                <a:cs typeface="Arial" panose="020B0604020202020204" pitchFamily="34" charset="0"/>
              </a:rPr>
              <a:t>, or </a:t>
            </a:r>
            <a:r>
              <a:rPr lang="en-GB" sz="2400" dirty="0" err="1">
                <a:latin typeface="Arial" panose="020B0604020202020204" pitchFamily="34" charset="0"/>
                <a:cs typeface="Arial" panose="020B0604020202020204" pitchFamily="34" charset="0"/>
              </a:rPr>
              <a:t>Moviprep</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Both are Polyethylene glycol electrolyte solutions. </a:t>
            </a:r>
          </a:p>
          <a:p>
            <a:r>
              <a:rPr lang="en-GB" sz="2400" dirty="0">
                <a:latin typeface="Arial" panose="020B0604020202020204" pitchFamily="34" charset="0"/>
                <a:cs typeface="Arial" panose="020B0604020202020204" pitchFamily="34" charset="0"/>
              </a:rPr>
              <a:t>Work as osmotic laxatives. Diarrhoea is the expected effect </a:t>
            </a:r>
          </a:p>
          <a:p>
            <a:r>
              <a:rPr lang="en-GB" sz="2400" dirty="0">
                <a:latin typeface="Arial" panose="020B0604020202020204" pitchFamily="34" charset="0"/>
                <a:cs typeface="Arial" panose="020B0604020202020204" pitchFamily="34" charset="0"/>
              </a:rPr>
              <a:t>Involves several litres of fluid intake over hours before procedure. </a:t>
            </a:r>
          </a:p>
          <a:p>
            <a:r>
              <a:rPr lang="en-GB" sz="2400" dirty="0">
                <a:latin typeface="Arial" panose="020B0604020202020204" pitchFamily="34" charset="0"/>
                <a:cs typeface="Arial" panose="020B0604020202020204" pitchFamily="34" charset="0"/>
              </a:rPr>
              <a:t>Also requires being able to comply with dietary instructions (vary depending on morning or afternoon procedure)</a:t>
            </a:r>
          </a:p>
          <a:p>
            <a:r>
              <a:rPr lang="en-GB" sz="2400" dirty="0">
                <a:latin typeface="Arial" panose="020B0604020202020204" pitchFamily="34" charset="0"/>
                <a:cs typeface="Arial" panose="020B0604020202020204" pitchFamily="34" charset="0"/>
              </a:rPr>
              <a:t>Requires accessible toilet facilities and ability to mobilise to this. </a:t>
            </a:r>
          </a:p>
          <a:p>
            <a:endParaRPr lang="en-GB" sz="2400" dirty="0"/>
          </a:p>
        </p:txBody>
      </p:sp>
    </p:spTree>
    <p:extLst>
      <p:ext uri="{BB962C8B-B14F-4D97-AF65-F5344CB8AC3E}">
        <p14:creationId xmlns:p14="http://schemas.microsoft.com/office/powerpoint/2010/main" val="137137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7777480" cy="1325563"/>
          </a:xfrm>
        </p:spPr>
        <p:txBody>
          <a:bodyPr/>
          <a:lstStyle/>
          <a:p>
            <a:r>
              <a:rPr lang="en-GB" dirty="0"/>
              <a:t>Contraindications to bowel prep are few</a:t>
            </a:r>
          </a:p>
        </p:txBody>
      </p:sp>
      <p:pic>
        <p:nvPicPr>
          <p:cNvPr id="8" name="Picture 7">
            <a:extLst>
              <a:ext uri="{FF2B5EF4-FFF2-40B4-BE49-F238E27FC236}">
                <a16:creationId xmlns:a16="http://schemas.microsoft.com/office/drawing/2014/main" id="{48A20CE1-06A8-DF70-846E-7A3E2EF7ACE7}"/>
              </a:ext>
            </a:extLst>
          </p:cNvPr>
          <p:cNvPicPr>
            <a:picLocks noChangeAspect="1"/>
          </p:cNvPicPr>
          <p:nvPr/>
        </p:nvPicPr>
        <p:blipFill>
          <a:blip r:embed="rId2"/>
          <a:stretch>
            <a:fillRect/>
          </a:stretch>
        </p:blipFill>
        <p:spPr>
          <a:xfrm>
            <a:off x="9783508" y="2824480"/>
            <a:ext cx="2033143" cy="2238692"/>
          </a:xfrm>
          <a:prstGeom prst="rect">
            <a:avLst/>
          </a:prstGeom>
        </p:spPr>
      </p:pic>
      <p:sp>
        <p:nvSpPr>
          <p:cNvPr id="6" name="Text Placeholder 5">
            <a:extLst>
              <a:ext uri="{FF2B5EF4-FFF2-40B4-BE49-F238E27FC236}">
                <a16:creationId xmlns:a16="http://schemas.microsoft.com/office/drawing/2014/main" id="{A54D51D4-2AEC-40B8-1EE8-B123A39AFFEA}"/>
              </a:ext>
            </a:extLst>
          </p:cNvPr>
          <p:cNvSpPr>
            <a:spLocks noGrp="1"/>
          </p:cNvSpPr>
          <p:nvPr>
            <p:ph type="body" sz="quarter" idx="13"/>
          </p:nvPr>
        </p:nvSpPr>
        <p:spPr>
          <a:xfrm>
            <a:off x="695960" y="1690688"/>
            <a:ext cx="10104120" cy="4121150"/>
          </a:xfrm>
        </p:spPr>
        <p:txBody>
          <a:bodyPr/>
          <a:lstStyle/>
          <a:p>
            <a:pPr marL="0" indent="0" algn="l">
              <a:buNone/>
            </a:pPr>
            <a:r>
              <a:rPr lang="en-GB" sz="2400" dirty="0">
                <a:latin typeface="Arial" panose="020B0604020202020204" pitchFamily="34" charset="0"/>
                <a:cs typeface="Arial" panose="020B0604020202020204" pitchFamily="34" charset="0"/>
              </a:rPr>
              <a:t>For all preparations:</a:t>
            </a:r>
          </a:p>
          <a:p>
            <a:pPr lvl="1"/>
            <a:r>
              <a:rPr lang="en-GB" dirty="0">
                <a:latin typeface="Arial" panose="020B0604020202020204" pitchFamily="34" charset="0"/>
                <a:cs typeface="Arial" panose="020B0604020202020204" pitchFamily="34" charset="0"/>
              </a:rPr>
              <a:t>Hypersensitivity </a:t>
            </a:r>
            <a:r>
              <a:rPr lang="en-GB" i="0" dirty="0">
                <a:solidFill>
                  <a:srgbClr val="000000"/>
                </a:solidFill>
                <a:effectLst/>
                <a:latin typeface="Arial" panose="020B0604020202020204" pitchFamily="34" charset="0"/>
                <a:cs typeface="Arial" panose="020B0604020202020204" pitchFamily="34" charset="0"/>
              </a:rPr>
              <a:t>to the active substances or to any of the excipients</a:t>
            </a:r>
          </a:p>
          <a:p>
            <a:pPr lvl="1"/>
            <a:r>
              <a:rPr lang="en-GB" dirty="0">
                <a:solidFill>
                  <a:srgbClr val="000000"/>
                </a:solidFill>
                <a:latin typeface="Arial" panose="020B0604020202020204" pitchFamily="34" charset="0"/>
                <a:cs typeface="Arial" panose="020B0604020202020204" pitchFamily="34" charset="0"/>
              </a:rPr>
              <a:t>G</a:t>
            </a:r>
            <a:r>
              <a:rPr lang="en-GB" i="0" dirty="0">
                <a:solidFill>
                  <a:srgbClr val="000000"/>
                </a:solidFill>
                <a:effectLst/>
                <a:latin typeface="Arial" panose="020B0604020202020204" pitchFamily="34" charset="0"/>
                <a:cs typeface="Arial" panose="020B0604020202020204" pitchFamily="34" charset="0"/>
              </a:rPr>
              <a:t>astrointestinal obstruction or perforation</a:t>
            </a:r>
          </a:p>
          <a:p>
            <a:pPr lvl="1"/>
            <a:r>
              <a:rPr lang="en-GB" dirty="0">
                <a:solidFill>
                  <a:srgbClr val="000000"/>
                </a:solidFill>
                <a:latin typeface="Arial" panose="020B0604020202020204" pitchFamily="34" charset="0"/>
                <a:cs typeface="Arial" panose="020B0604020202020204" pitchFamily="34" charset="0"/>
              </a:rPr>
              <a:t>D</a:t>
            </a:r>
            <a:r>
              <a:rPr lang="en-GB" i="0" dirty="0">
                <a:solidFill>
                  <a:srgbClr val="000000"/>
                </a:solidFill>
                <a:effectLst/>
                <a:latin typeface="Arial" panose="020B0604020202020204" pitchFamily="34" charset="0"/>
                <a:cs typeface="Arial" panose="020B0604020202020204" pitchFamily="34" charset="0"/>
              </a:rPr>
              <a:t>isorders of gastric emptying (e.g. gastroparesis)</a:t>
            </a:r>
          </a:p>
          <a:p>
            <a:pPr lvl="1"/>
            <a:r>
              <a:rPr lang="en-GB" i="0" dirty="0">
                <a:solidFill>
                  <a:srgbClr val="000000"/>
                </a:solidFill>
                <a:effectLst/>
                <a:latin typeface="Arial" panose="020B0604020202020204" pitchFamily="34" charset="0"/>
                <a:cs typeface="Arial" panose="020B0604020202020204" pitchFamily="34" charset="0"/>
              </a:rPr>
              <a:t>Ileus</a:t>
            </a:r>
          </a:p>
          <a:p>
            <a:pPr lvl="1"/>
            <a:r>
              <a:rPr lang="en-GB" dirty="0">
                <a:solidFill>
                  <a:srgbClr val="000000"/>
                </a:solidFill>
                <a:latin typeface="Arial" panose="020B0604020202020204" pitchFamily="34" charset="0"/>
                <a:cs typeface="Arial" panose="020B0604020202020204" pitchFamily="34" charset="0"/>
              </a:rPr>
              <a:t>Toxic megacolon, which complicates very severe inflammatory conditions of the intestinal tract including Crohn's disease and ulcerative colitis.</a:t>
            </a:r>
          </a:p>
          <a:p>
            <a:pPr marL="0" indent="0" algn="l">
              <a:buNone/>
            </a:pPr>
            <a:r>
              <a:rPr lang="en-GB" sz="2400" dirty="0" err="1">
                <a:latin typeface="Arial" panose="020B0604020202020204" pitchFamily="34" charset="0"/>
                <a:cs typeface="Arial" panose="020B0604020202020204" pitchFamily="34" charset="0"/>
              </a:rPr>
              <a:t>Moviprep</a:t>
            </a:r>
            <a:r>
              <a:rPr lang="en-GB" sz="2400" dirty="0">
                <a:latin typeface="Arial" panose="020B0604020202020204" pitchFamily="34" charset="0"/>
                <a:cs typeface="Arial" panose="020B0604020202020204" pitchFamily="34" charset="0"/>
              </a:rPr>
              <a:t> specifically:</a:t>
            </a:r>
          </a:p>
          <a:p>
            <a:pPr lvl="1"/>
            <a:r>
              <a:rPr lang="en-GB" dirty="0">
                <a:latin typeface="Arial" panose="020B0604020202020204" pitchFamily="34" charset="0"/>
                <a:cs typeface="Arial" panose="020B0604020202020204" pitchFamily="34" charset="0"/>
              </a:rPr>
              <a:t> </a:t>
            </a:r>
            <a:r>
              <a:rPr lang="en-GB" dirty="0">
                <a:solidFill>
                  <a:srgbClr val="000000"/>
                </a:solidFill>
                <a:latin typeface="Arial" panose="020B0604020202020204" pitchFamily="34" charset="0"/>
                <a:cs typeface="Arial" panose="020B0604020202020204" pitchFamily="34" charset="0"/>
              </a:rPr>
              <a:t>P</a:t>
            </a:r>
            <a:r>
              <a:rPr lang="en-GB" i="0" dirty="0">
                <a:solidFill>
                  <a:srgbClr val="000000"/>
                </a:solidFill>
                <a:effectLst/>
                <a:latin typeface="Arial" panose="020B0604020202020204" pitchFamily="34" charset="0"/>
                <a:cs typeface="Arial" panose="020B0604020202020204" pitchFamily="34" charset="0"/>
              </a:rPr>
              <a:t>henylketonuria (due to presence of aspartame)</a:t>
            </a:r>
          </a:p>
          <a:p>
            <a:pPr lvl="1"/>
            <a:r>
              <a:rPr lang="en-GB" i="0" dirty="0">
                <a:solidFill>
                  <a:srgbClr val="000000"/>
                </a:solidFill>
                <a:effectLst/>
                <a:latin typeface="Arial" panose="020B0604020202020204" pitchFamily="34" charset="0"/>
                <a:cs typeface="Arial" panose="020B0604020202020204" pitchFamily="34" charset="0"/>
              </a:rPr>
              <a:t> Glucose-6-phosphate dehydrogenase deficiency (due to presence </a:t>
            </a:r>
            <a:r>
              <a:rPr lang="en-GB" b="0" i="0" dirty="0">
                <a:solidFill>
                  <a:srgbClr val="000000"/>
                </a:solidFill>
                <a:effectLst/>
                <a:latin typeface="Arial" panose="020B0604020202020204" pitchFamily="34" charset="0"/>
                <a:cs typeface="Arial" panose="020B0604020202020204" pitchFamily="34" charset="0"/>
              </a:rPr>
              <a:t>of ascorbate)</a:t>
            </a:r>
          </a:p>
          <a:p>
            <a:endParaRPr lang="en-GB" sz="2400" dirty="0"/>
          </a:p>
        </p:txBody>
      </p:sp>
    </p:spTree>
    <p:extLst>
      <p:ext uri="{BB962C8B-B14F-4D97-AF65-F5344CB8AC3E}">
        <p14:creationId xmlns:p14="http://schemas.microsoft.com/office/powerpoint/2010/main" val="1549532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AAC92C-54D2-389E-5836-468109F7BE0C}"/>
              </a:ext>
            </a:extLst>
          </p:cNvPr>
          <p:cNvPicPr>
            <a:picLocks noChangeAspect="1"/>
          </p:cNvPicPr>
          <p:nvPr/>
        </p:nvPicPr>
        <p:blipFill>
          <a:blip r:embed="rId2"/>
          <a:stretch>
            <a:fillRect/>
          </a:stretch>
        </p:blipFill>
        <p:spPr>
          <a:xfrm>
            <a:off x="9834880" y="2180907"/>
            <a:ext cx="2209800" cy="2638425"/>
          </a:xfrm>
          <a:prstGeom prst="rect">
            <a:avLst/>
          </a:prstGeom>
        </p:spPr>
      </p:pic>
      <p:sp>
        <p:nvSpPr>
          <p:cNvPr id="2" name="Text Placeholder 1"/>
          <p:cNvSpPr>
            <a:spLocks noGrp="1"/>
          </p:cNvSpPr>
          <p:nvPr>
            <p:ph type="body" sz="quarter" idx="13"/>
          </p:nvPr>
        </p:nvSpPr>
        <p:spPr>
          <a:xfrm>
            <a:off x="838200" y="1514773"/>
            <a:ext cx="9626600" cy="4121150"/>
          </a:xfrm>
        </p:spPr>
        <p:txBody>
          <a:bodyPr/>
          <a:lstStyle/>
          <a:p>
            <a:pPr algn="l"/>
            <a:r>
              <a:rPr lang="en-GB" sz="2000" dirty="0">
                <a:solidFill>
                  <a:srgbClr val="000000"/>
                </a:solidFill>
                <a:latin typeface="Arial" panose="020B0604020202020204" pitchFamily="34" charset="0"/>
                <a:cs typeface="Arial" panose="020B0604020202020204" pitchFamily="34" charset="0"/>
              </a:rPr>
              <a:t>I</a:t>
            </a:r>
            <a:r>
              <a:rPr lang="en-GB" sz="2000" i="0" dirty="0">
                <a:solidFill>
                  <a:srgbClr val="000000"/>
                </a:solidFill>
                <a:effectLst/>
                <a:latin typeface="Arial" panose="020B0604020202020204" pitchFamily="34" charset="0"/>
                <a:cs typeface="Arial" panose="020B0604020202020204" pitchFamily="34" charset="0"/>
              </a:rPr>
              <a:t>mpaired gag reflex, or with a tendency to aspiration or regurgitation</a:t>
            </a:r>
          </a:p>
          <a:p>
            <a:pPr algn="l"/>
            <a:r>
              <a:rPr lang="en-GB" sz="2000" dirty="0">
                <a:solidFill>
                  <a:srgbClr val="000000"/>
                </a:solidFill>
                <a:latin typeface="Arial" panose="020B0604020202020204" pitchFamily="34" charset="0"/>
                <a:cs typeface="Arial" panose="020B0604020202020204" pitchFamily="34" charset="0"/>
              </a:rPr>
              <a:t>I</a:t>
            </a:r>
            <a:r>
              <a:rPr lang="en-GB" sz="2000" i="0" dirty="0">
                <a:solidFill>
                  <a:srgbClr val="000000"/>
                </a:solidFill>
                <a:effectLst/>
                <a:latin typeface="Arial" panose="020B0604020202020204" pitchFamily="34" charset="0"/>
                <a:cs typeface="Arial" panose="020B0604020202020204" pitchFamily="34" charset="0"/>
              </a:rPr>
              <a:t>mpaired consciousness</a:t>
            </a:r>
          </a:p>
          <a:p>
            <a:pPr algn="l"/>
            <a:r>
              <a:rPr lang="en-GB" sz="2000" dirty="0">
                <a:solidFill>
                  <a:srgbClr val="000000"/>
                </a:solidFill>
                <a:latin typeface="Arial" panose="020B0604020202020204" pitchFamily="34" charset="0"/>
                <a:cs typeface="Arial" panose="020B0604020202020204" pitchFamily="34" charset="0"/>
              </a:rPr>
              <a:t>S</a:t>
            </a:r>
            <a:r>
              <a:rPr lang="en-GB" sz="2000" i="0" dirty="0">
                <a:solidFill>
                  <a:srgbClr val="000000"/>
                </a:solidFill>
                <a:effectLst/>
                <a:latin typeface="Arial" panose="020B0604020202020204" pitchFamily="34" charset="0"/>
                <a:cs typeface="Arial" panose="020B0604020202020204" pitchFamily="34" charset="0"/>
              </a:rPr>
              <a:t>evere renal insufficiency (creatinine clearance &lt;30 m</a:t>
            </a:r>
            <a:r>
              <a:rPr lang="en-GB" sz="2000" i="0" u="sng" dirty="0">
                <a:solidFill>
                  <a:srgbClr val="000000"/>
                </a:solidFill>
                <a:effectLst/>
                <a:latin typeface="Arial" panose="020B0604020202020204" pitchFamily="34" charset="0"/>
                <a:cs typeface="Arial" panose="020B0604020202020204" pitchFamily="34" charset="0"/>
              </a:rPr>
              <a:t>L</a:t>
            </a:r>
            <a:r>
              <a:rPr lang="en-GB" sz="2000" i="0" dirty="0">
                <a:solidFill>
                  <a:srgbClr val="000000"/>
                </a:solidFill>
                <a:effectLst/>
                <a:latin typeface="Arial" panose="020B0604020202020204" pitchFamily="34" charset="0"/>
                <a:cs typeface="Arial" panose="020B0604020202020204" pitchFamily="34" charset="0"/>
              </a:rPr>
              <a:t>/min)</a:t>
            </a:r>
          </a:p>
          <a:p>
            <a:pPr algn="l"/>
            <a:r>
              <a:rPr lang="en-GB" sz="2000" dirty="0">
                <a:solidFill>
                  <a:srgbClr val="000000"/>
                </a:solidFill>
                <a:latin typeface="Arial" panose="020B0604020202020204" pitchFamily="34" charset="0"/>
                <a:cs typeface="Arial" panose="020B0604020202020204" pitchFamily="34" charset="0"/>
              </a:rPr>
              <a:t>C</a:t>
            </a:r>
            <a:r>
              <a:rPr lang="en-GB" sz="2000" i="0" dirty="0">
                <a:solidFill>
                  <a:srgbClr val="000000"/>
                </a:solidFill>
                <a:effectLst/>
                <a:latin typeface="Arial" panose="020B0604020202020204" pitchFamily="34" charset="0"/>
                <a:cs typeface="Arial" panose="020B0604020202020204" pitchFamily="34" charset="0"/>
              </a:rPr>
              <a:t>ardiac impairment (NYHA grade III or IV)</a:t>
            </a:r>
          </a:p>
          <a:p>
            <a:pPr algn="l"/>
            <a:r>
              <a:rPr lang="en-GB" sz="2000" dirty="0">
                <a:solidFill>
                  <a:srgbClr val="000000"/>
                </a:solidFill>
                <a:latin typeface="Arial" panose="020B0604020202020204" pitchFamily="34" charset="0"/>
                <a:cs typeface="Arial" panose="020B0604020202020204" pitchFamily="34" charset="0"/>
              </a:rPr>
              <a:t>T</a:t>
            </a:r>
            <a:r>
              <a:rPr lang="en-GB" sz="2000" i="0" dirty="0">
                <a:solidFill>
                  <a:srgbClr val="000000"/>
                </a:solidFill>
                <a:effectLst/>
                <a:latin typeface="Arial" panose="020B0604020202020204" pitchFamily="34" charset="0"/>
                <a:cs typeface="Arial" panose="020B0604020202020204" pitchFamily="34" charset="0"/>
              </a:rPr>
              <a:t>hose at risk of arrhythmia, for example those on treatment for cardiovascular disease or who have thyroid disease</a:t>
            </a:r>
          </a:p>
          <a:p>
            <a:pPr algn="l"/>
            <a:r>
              <a:rPr lang="en-GB" sz="2000" dirty="0">
                <a:solidFill>
                  <a:srgbClr val="000000"/>
                </a:solidFill>
                <a:latin typeface="Arial" panose="020B0604020202020204" pitchFamily="34" charset="0"/>
                <a:cs typeface="Arial" panose="020B0604020202020204" pitchFamily="34" charset="0"/>
              </a:rPr>
              <a:t>D</a:t>
            </a:r>
            <a:r>
              <a:rPr lang="en-GB" sz="2000" i="0" dirty="0">
                <a:solidFill>
                  <a:srgbClr val="000000"/>
                </a:solidFill>
                <a:effectLst/>
                <a:latin typeface="Arial" panose="020B0604020202020204" pitchFamily="34" charset="0"/>
                <a:cs typeface="Arial" panose="020B0604020202020204" pitchFamily="34" charset="0"/>
              </a:rPr>
              <a:t>ehydration</a:t>
            </a:r>
          </a:p>
          <a:p>
            <a:pPr algn="l"/>
            <a:r>
              <a:rPr lang="en-GB" sz="2000" dirty="0">
                <a:solidFill>
                  <a:srgbClr val="000000"/>
                </a:solidFill>
                <a:latin typeface="Arial" panose="020B0604020202020204" pitchFamily="34" charset="0"/>
                <a:cs typeface="Arial" panose="020B0604020202020204" pitchFamily="34" charset="0"/>
              </a:rPr>
              <a:t>S</a:t>
            </a:r>
            <a:r>
              <a:rPr lang="en-GB" sz="2000" i="0" dirty="0">
                <a:solidFill>
                  <a:srgbClr val="000000"/>
                </a:solidFill>
                <a:effectLst/>
                <a:latin typeface="Arial" panose="020B0604020202020204" pitchFamily="34" charset="0"/>
                <a:cs typeface="Arial" panose="020B0604020202020204" pitchFamily="34" charset="0"/>
              </a:rPr>
              <a:t>evere acute inflammatory bowel disease</a:t>
            </a:r>
          </a:p>
          <a:p>
            <a:pPr algn="l"/>
            <a:r>
              <a:rPr lang="en-GB" sz="2000" i="0" dirty="0">
                <a:solidFill>
                  <a:srgbClr val="000000"/>
                </a:solidFill>
                <a:effectLst/>
                <a:latin typeface="Arial" panose="020B0604020202020204" pitchFamily="34" charset="0"/>
                <a:cs typeface="Arial" panose="020B0604020202020204" pitchFamily="34" charset="0"/>
              </a:rPr>
              <a:t>The presence of dehydration should be corrected before the use of any of the preparations</a:t>
            </a:r>
          </a:p>
          <a:p>
            <a:pPr marL="0" indent="0">
              <a:buNone/>
            </a:pPr>
            <a:endParaRPr lang="en-GB" sz="2000" dirty="0">
              <a:hlinkClick r:id="rId3"/>
            </a:endParaRPr>
          </a:p>
          <a:p>
            <a:pPr marL="0" indent="0">
              <a:buNone/>
            </a:pPr>
            <a:endParaRPr lang="en-GB" sz="2000" dirty="0"/>
          </a:p>
        </p:txBody>
      </p:sp>
      <p:sp>
        <p:nvSpPr>
          <p:cNvPr id="3" name="Title 2"/>
          <p:cNvSpPr>
            <a:spLocks noGrp="1"/>
          </p:cNvSpPr>
          <p:nvPr>
            <p:ph type="title"/>
          </p:nvPr>
        </p:nvSpPr>
        <p:spPr/>
        <p:txBody>
          <a:bodyPr/>
          <a:lstStyle/>
          <a:p>
            <a:r>
              <a:rPr lang="en-GB" dirty="0"/>
              <a:t>Other cautions/considerations</a:t>
            </a:r>
          </a:p>
        </p:txBody>
      </p:sp>
    </p:spTree>
    <p:extLst>
      <p:ext uri="{BB962C8B-B14F-4D97-AF65-F5344CB8AC3E}">
        <p14:creationId xmlns:p14="http://schemas.microsoft.com/office/powerpoint/2010/main" val="3364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18AE2F-ABFB-AB02-FF8D-86E064824456}"/>
              </a:ext>
            </a:extLst>
          </p:cNvPr>
          <p:cNvPicPr>
            <a:picLocks noChangeAspect="1"/>
          </p:cNvPicPr>
          <p:nvPr/>
        </p:nvPicPr>
        <p:blipFill>
          <a:blip r:embed="rId2"/>
          <a:srcRect l="5810" r="7225" b="-3"/>
          <a:stretch/>
        </p:blipFill>
        <p:spPr>
          <a:xfrm>
            <a:off x="8486051" y="2242185"/>
            <a:ext cx="3705949" cy="3112135"/>
          </a:xfrm>
          <a:prstGeom prst="rect">
            <a:avLst/>
          </a:prstGeom>
          <a:noFill/>
        </p:spPr>
      </p:pic>
      <p:sp>
        <p:nvSpPr>
          <p:cNvPr id="3" name="Title 2"/>
          <p:cNvSpPr>
            <a:spLocks noGrp="1"/>
          </p:cNvSpPr>
          <p:nvPr>
            <p:ph type="title"/>
          </p:nvPr>
        </p:nvSpPr>
        <p:spPr>
          <a:xfrm>
            <a:off x="838200" y="365125"/>
            <a:ext cx="8031480" cy="1325563"/>
          </a:xfrm>
        </p:spPr>
        <p:txBody>
          <a:bodyPr>
            <a:normAutofit/>
          </a:bodyPr>
          <a:lstStyle/>
          <a:p>
            <a:r>
              <a:rPr lang="en-GB" b="1" dirty="0"/>
              <a:t>What are the options if the patient is not fit for Bowel Prep at home?</a:t>
            </a:r>
            <a:endParaRPr lang="en-GB" dirty="0"/>
          </a:p>
        </p:txBody>
      </p:sp>
      <p:sp>
        <p:nvSpPr>
          <p:cNvPr id="2" name="Text Placeholder 1"/>
          <p:cNvSpPr>
            <a:spLocks noGrp="1"/>
          </p:cNvSpPr>
          <p:nvPr>
            <p:ph sz="half" idx="1"/>
          </p:nvPr>
        </p:nvSpPr>
        <p:spPr>
          <a:xfrm>
            <a:off x="838200" y="1825625"/>
            <a:ext cx="7950200" cy="4351338"/>
          </a:xfrm>
        </p:spPr>
        <p:txBody>
          <a:bodyPr>
            <a:noAutofit/>
          </a:bodyPr>
          <a:lstStyle/>
          <a:p>
            <a:r>
              <a:rPr lang="en-GB" sz="1800" dirty="0"/>
              <a:t>There are few indications for inpatient bowel prep – </a:t>
            </a:r>
            <a:r>
              <a:rPr lang="en-GB" sz="1800" dirty="0" err="1"/>
              <a:t>i.e</a:t>
            </a:r>
            <a:r>
              <a:rPr lang="en-GB" sz="1800" dirty="0"/>
              <a:t> if pt is not fit for bowel prep at home they are unlikely to be fit for bowel prep in hospital. There may be some exceptions to this, such as alternate feeding means. </a:t>
            </a:r>
          </a:p>
          <a:p>
            <a:r>
              <a:rPr lang="en-GB" sz="1800" dirty="0"/>
              <a:t>CT colonoscopy – accepted as the best radiological means of identifying colorectal cancer and advanced colonic polyps. </a:t>
            </a:r>
          </a:p>
          <a:p>
            <a:r>
              <a:rPr lang="en-GB" sz="1800" dirty="0"/>
              <a:t>A high resolution CT typically performed in prone and supine positions, requiring some pre-procedure bowel preparation and peri-procedure colonic insufflation. </a:t>
            </a:r>
          </a:p>
          <a:p>
            <a:r>
              <a:rPr lang="en-GB" sz="1800" dirty="0"/>
              <a:t>CT Colon can be lower perforation risk, more acceptable for patient, and require reduced pre-procedure bowel prep.</a:t>
            </a:r>
          </a:p>
          <a:p>
            <a:r>
              <a:rPr lang="en-GB" sz="1800" dirty="0"/>
              <a:t>CT Colon not suitable if small polyps are likely to be of significant, for example in lynch syndrome. </a:t>
            </a:r>
          </a:p>
          <a:p>
            <a:r>
              <a:rPr lang="en-GB" sz="1800" dirty="0"/>
              <a:t>Minimal preparation CT Colonoscopy (MPCT) without colonic insufflation might be appropriate if the intention is to identify large lesions only and patient may not be suitable for full prep and colonic insufflation. </a:t>
            </a:r>
          </a:p>
          <a:p>
            <a:r>
              <a:rPr lang="en-GB" sz="1800" dirty="0"/>
              <a:t>From Royal college radiology guidance. </a:t>
            </a:r>
          </a:p>
          <a:p>
            <a:endParaRPr lang="en-GB" sz="1800" dirty="0"/>
          </a:p>
        </p:txBody>
      </p:sp>
    </p:spTree>
    <p:extLst>
      <p:ext uri="{BB962C8B-B14F-4D97-AF65-F5344CB8AC3E}">
        <p14:creationId xmlns:p14="http://schemas.microsoft.com/office/powerpoint/2010/main" val="2155868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b="1" dirty="0">
                <a:latin typeface="Arial" panose="020B0604020202020204" pitchFamily="34" charset="0"/>
                <a:cs typeface="Arial" panose="020B0604020202020204" pitchFamily="34" charset="0"/>
              </a:rPr>
              <a:t>Key messages</a:t>
            </a:r>
            <a:endParaRPr lang="en-GB" dirty="0"/>
          </a:p>
        </p:txBody>
      </p:sp>
      <p:sp>
        <p:nvSpPr>
          <p:cNvPr id="12" name="Text Placeholder 11">
            <a:extLst>
              <a:ext uri="{FF2B5EF4-FFF2-40B4-BE49-F238E27FC236}">
                <a16:creationId xmlns:a16="http://schemas.microsoft.com/office/drawing/2014/main" id="{2C06571A-1372-DEB0-AB4B-6C10AAEC1869}"/>
              </a:ext>
            </a:extLst>
          </p:cNvPr>
          <p:cNvSpPr>
            <a:spLocks noGrp="1"/>
          </p:cNvSpPr>
          <p:nvPr>
            <p:ph type="body" sz="quarter" idx="13"/>
          </p:nvPr>
        </p:nvSpPr>
        <p:spPr>
          <a:xfrm>
            <a:off x="838200" y="1562735"/>
            <a:ext cx="10515600" cy="4121150"/>
          </a:xfrm>
        </p:spPr>
        <p:txBody>
          <a:bodyPr/>
          <a:lstStyle/>
          <a:p>
            <a:r>
              <a:rPr lang="en-GB" sz="2400" dirty="0">
                <a:latin typeface="Arial" panose="020B0604020202020204" pitchFamily="34" charset="0"/>
                <a:cs typeface="Arial" panose="020B0604020202020204" pitchFamily="34" charset="0"/>
              </a:rPr>
              <a:t>Adequate bowel preparation is essential for identifying significant lesions on colonoscopy</a:t>
            </a:r>
          </a:p>
          <a:p>
            <a:r>
              <a:rPr lang="en-GB" sz="2400" dirty="0">
                <a:latin typeface="Arial" panose="020B0604020202020204" pitchFamily="34" charset="0"/>
                <a:cs typeface="Arial" panose="020B0604020202020204" pitchFamily="34" charset="0"/>
              </a:rPr>
              <a:t>There are few contraindications to the bowel preparations in use in C&amp;M</a:t>
            </a:r>
          </a:p>
          <a:p>
            <a:r>
              <a:rPr lang="en-GB" sz="2400" dirty="0">
                <a:latin typeface="Arial" panose="020B0604020202020204" pitchFamily="34" charset="0"/>
                <a:cs typeface="Arial" panose="020B0604020202020204" pitchFamily="34" charset="0"/>
              </a:rPr>
              <a:t>If there are cautions, especially those which may also be relevant to treatment of any identified lesion, radiology imaging in the form of CT colonoscopy may be more appropriate. </a:t>
            </a:r>
          </a:p>
          <a:p>
            <a:r>
              <a:rPr lang="en-GB" sz="2400" dirty="0">
                <a:latin typeface="Arial" panose="020B0604020202020204" pitchFamily="34" charset="0"/>
                <a:cs typeface="Arial" panose="020B0604020202020204" pitchFamily="34" charset="0"/>
              </a:rPr>
              <a:t>Supplying the colorectal/lower GI triage team with the information needed to assess this can allow the patient to proceed to the optimal test without delay </a:t>
            </a:r>
          </a:p>
          <a:p>
            <a:r>
              <a:rPr lang="en-GB" sz="2400" dirty="0">
                <a:latin typeface="Arial" panose="020B0604020202020204" pitchFamily="34" charset="0"/>
                <a:cs typeface="Arial" panose="020B0604020202020204" pitchFamily="34" charset="0"/>
              </a:rPr>
              <a:t>Understand standard bowel prep can help prepare patients and/or carers to make decisions about what might be right for them </a:t>
            </a:r>
          </a:p>
          <a:p>
            <a:endParaRPr lang="en-GB" sz="2400" dirty="0"/>
          </a:p>
        </p:txBody>
      </p:sp>
    </p:spTree>
    <p:extLst>
      <p:ext uri="{BB962C8B-B14F-4D97-AF65-F5344CB8AC3E}">
        <p14:creationId xmlns:p14="http://schemas.microsoft.com/office/powerpoint/2010/main" val="3439201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600" b="1" dirty="0">
                <a:latin typeface="Arial" panose="020B0604020202020204" pitchFamily="34" charset="0"/>
                <a:cs typeface="Arial" panose="020B0604020202020204" pitchFamily="34" charset="0"/>
              </a:rPr>
              <a:t>References</a:t>
            </a:r>
            <a:endParaRPr lang="en-GB" dirty="0"/>
          </a:p>
        </p:txBody>
      </p:sp>
      <p:sp>
        <p:nvSpPr>
          <p:cNvPr id="7" name="Text Placeholder 6">
            <a:extLst>
              <a:ext uri="{FF2B5EF4-FFF2-40B4-BE49-F238E27FC236}">
                <a16:creationId xmlns:a16="http://schemas.microsoft.com/office/drawing/2014/main" id="{C453C49E-373A-4745-7D9F-EAFD8029C90F}"/>
              </a:ext>
            </a:extLst>
          </p:cNvPr>
          <p:cNvSpPr>
            <a:spLocks noGrp="1"/>
          </p:cNvSpPr>
          <p:nvPr>
            <p:ph type="body" sz="quarter" idx="13"/>
          </p:nvPr>
        </p:nvSpPr>
        <p:spPr>
          <a:xfrm>
            <a:off x="743680" y="1461135"/>
            <a:ext cx="10515600" cy="4121150"/>
          </a:xfrm>
        </p:spPr>
        <p:txBody>
          <a:bodyPr/>
          <a:lstStyle/>
          <a:p>
            <a:r>
              <a:rPr lang="en-GB" sz="2000" b="0" i="0" dirty="0" err="1">
                <a:solidFill>
                  <a:srgbClr val="000000"/>
                </a:solidFill>
                <a:effectLst/>
                <a:latin typeface="Arial" panose="020B0604020202020204" pitchFamily="34" charset="0"/>
                <a:cs typeface="Arial" panose="020B0604020202020204" pitchFamily="34" charset="0"/>
              </a:rPr>
              <a:t>Lebwohl</a:t>
            </a:r>
            <a:r>
              <a:rPr lang="en-GB" sz="2000" b="0" i="0" dirty="0">
                <a:solidFill>
                  <a:srgbClr val="000000"/>
                </a:solidFill>
                <a:effectLst/>
                <a:latin typeface="Arial" panose="020B0604020202020204" pitchFamily="34" charset="0"/>
                <a:cs typeface="Arial" panose="020B0604020202020204" pitchFamily="34" charset="0"/>
              </a:rPr>
              <a:t> B, </a:t>
            </a:r>
            <a:r>
              <a:rPr lang="en-GB" sz="2000" b="0" i="0" dirty="0" err="1">
                <a:solidFill>
                  <a:srgbClr val="000000"/>
                </a:solidFill>
                <a:effectLst/>
                <a:latin typeface="Arial" panose="020B0604020202020204" pitchFamily="34" charset="0"/>
                <a:cs typeface="Arial" panose="020B0604020202020204" pitchFamily="34" charset="0"/>
              </a:rPr>
              <a:t>Kastrinos</a:t>
            </a:r>
            <a:r>
              <a:rPr lang="en-GB" sz="2000" b="0" i="0" dirty="0">
                <a:solidFill>
                  <a:srgbClr val="000000"/>
                </a:solidFill>
                <a:effectLst/>
                <a:latin typeface="Arial" panose="020B0604020202020204" pitchFamily="34" charset="0"/>
                <a:cs typeface="Arial" panose="020B0604020202020204" pitchFamily="34" charset="0"/>
              </a:rPr>
              <a:t> F, Glick M, et al. The impact of suboptimal bowel preparation on adenoma miss rates and the factors associated with early repeat colonoscopy. </a:t>
            </a:r>
            <a:r>
              <a:rPr lang="en-GB" sz="2000" b="0" i="1" dirty="0" err="1">
                <a:solidFill>
                  <a:srgbClr val="000000"/>
                </a:solidFill>
                <a:effectLst/>
                <a:latin typeface="Arial" panose="020B0604020202020204" pitchFamily="34" charset="0"/>
                <a:cs typeface="Arial" panose="020B0604020202020204" pitchFamily="34" charset="0"/>
              </a:rPr>
              <a:t>Gastrointest</a:t>
            </a:r>
            <a:r>
              <a:rPr lang="en-GB" sz="2000" b="0" i="1" dirty="0">
                <a:solidFill>
                  <a:srgbClr val="000000"/>
                </a:solidFill>
                <a:effectLst/>
                <a:latin typeface="Arial" panose="020B0604020202020204" pitchFamily="34" charset="0"/>
                <a:cs typeface="Arial" panose="020B0604020202020204" pitchFamily="34" charset="0"/>
              </a:rPr>
              <a:t> </a:t>
            </a:r>
            <a:r>
              <a:rPr lang="en-GB" sz="2000" b="0" i="1" dirty="0" err="1">
                <a:solidFill>
                  <a:srgbClr val="000000"/>
                </a:solidFill>
                <a:effectLst/>
                <a:latin typeface="Arial" panose="020B0604020202020204" pitchFamily="34" charset="0"/>
                <a:cs typeface="Arial" panose="020B0604020202020204" pitchFamily="34" charset="0"/>
              </a:rPr>
              <a:t>Endosc</a:t>
            </a:r>
            <a:r>
              <a:rPr lang="en-GB" sz="2000" b="0" i="0" dirty="0">
                <a:solidFill>
                  <a:srgbClr val="000000"/>
                </a:solidFill>
                <a:effectLst/>
                <a:latin typeface="Arial" panose="020B0604020202020204" pitchFamily="34" charset="0"/>
                <a:cs typeface="Arial" panose="020B0604020202020204" pitchFamily="34" charset="0"/>
              </a:rPr>
              <a:t> 2011;73(6):1207-14. </a:t>
            </a:r>
            <a:r>
              <a:rPr lang="en-GB" sz="2000" b="0" i="0" dirty="0" err="1">
                <a:solidFill>
                  <a:srgbClr val="000000"/>
                </a:solidFill>
                <a:effectLst/>
                <a:latin typeface="Arial" panose="020B0604020202020204" pitchFamily="34" charset="0"/>
                <a:cs typeface="Arial" panose="020B0604020202020204" pitchFamily="34" charset="0"/>
              </a:rPr>
              <a:t>doi</a:t>
            </a:r>
            <a:r>
              <a:rPr lang="en-GB" sz="2000" b="0" i="0" dirty="0">
                <a:solidFill>
                  <a:srgbClr val="000000"/>
                </a:solidFill>
                <a:effectLst/>
                <a:latin typeface="Arial" panose="020B0604020202020204" pitchFamily="34" charset="0"/>
                <a:cs typeface="Arial" panose="020B0604020202020204" pitchFamily="34" charset="0"/>
              </a:rPr>
              <a:t>: 10.1016/j.gie.2011.01.051 [published Online First: 2011/04/08]</a:t>
            </a:r>
          </a:p>
          <a:p>
            <a:r>
              <a:rPr lang="en-GB" sz="2000" dirty="0">
                <a:solidFill>
                  <a:srgbClr val="000000"/>
                </a:solidFill>
                <a:latin typeface="Arial" panose="020B0604020202020204" pitchFamily="34" charset="0"/>
                <a:cs typeface="Arial" panose="020B0604020202020204" pitchFamily="34" charset="0"/>
              </a:rPr>
              <a:t>From above article – 24% sub optimal prep</a:t>
            </a:r>
          </a:p>
          <a:p>
            <a:r>
              <a:rPr lang="en-GB" sz="2000" dirty="0">
                <a:latin typeface="Arial" panose="020B0604020202020204" pitchFamily="34" charset="0"/>
                <a:cs typeface="Arial" panose="020B0604020202020204" pitchFamily="34" charset="0"/>
              </a:rPr>
              <a:t>extension://efaidnbmnnnibpcajpcglclefindmkaj/https://www.healthylondon.org/wp-content/uploads/2017/11/Pan-London-Suspected-Cancer-Referral-Guide-Upper-GI.pdf</a:t>
            </a:r>
          </a:p>
          <a:p>
            <a:r>
              <a:rPr lang="en-GB" sz="2000" dirty="0">
                <a:latin typeface="Arial" panose="020B0604020202020204" pitchFamily="34" charset="0"/>
                <a:cs typeface="Arial" panose="020B0604020202020204" pitchFamily="34" charset="0"/>
                <a:hlinkClick r:id="rId2"/>
              </a:rPr>
              <a:t>Bowel Preparation Quality: How to Get Perfect Bowel Preparation for Every Patient - Gastroenterology &amp; Endoscopy News (gastroendonews.com)</a:t>
            </a:r>
            <a:endParaRPr lang="en-GB" sz="2000" b="0" i="0" dirty="0">
              <a:solidFill>
                <a:srgbClr val="000000"/>
              </a:solidFill>
              <a:effectLst/>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hlinkClick r:id="rId3"/>
              </a:rPr>
              <a:t>Colonoscopy prep not working: What happens next (medicalnewstoday.com)</a:t>
            </a: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hlinkClick r:id="rId4"/>
              </a:rPr>
              <a:t>Guidance on the use of CT colonography for suspected colorectal cancer | The Royal College of Radiologists (rcr.ac.uk)</a:t>
            </a:r>
            <a:endParaRPr lang="en-GB" sz="2000" dirty="0">
              <a:latin typeface="Arial" panose="020B0604020202020204" pitchFamily="34" charset="0"/>
              <a:cs typeface="Arial" panose="020B0604020202020204" pitchFamily="34" charset="0"/>
            </a:endParaRPr>
          </a:p>
          <a:p>
            <a:pPr marL="0" indent="0">
              <a:buNone/>
            </a:pPr>
            <a:endParaRPr lang="en-GB" sz="2000" dirty="0"/>
          </a:p>
        </p:txBody>
      </p:sp>
    </p:spTree>
    <p:extLst>
      <p:ext uri="{BB962C8B-B14F-4D97-AF65-F5344CB8AC3E}">
        <p14:creationId xmlns:p14="http://schemas.microsoft.com/office/powerpoint/2010/main" val="1592607400"/>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678</TotalTime>
  <Words>695</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8</vt:i4>
      </vt:variant>
    </vt:vector>
  </HeadingPairs>
  <TitlesOfParts>
    <vt:vector size="10" baseType="lpstr">
      <vt:lpstr>Arial</vt:lpstr>
      <vt:lpstr>title slide</vt:lpstr>
      <vt:lpstr>Is the Patient Fit for Bowel Prep at Home?</vt:lpstr>
      <vt:lpstr>Excerpt from lower GI referral form</vt:lpstr>
      <vt:lpstr>What does Bowel prep for colonoscopy  involve?</vt:lpstr>
      <vt:lpstr>Contraindications to bowel prep are few</vt:lpstr>
      <vt:lpstr>Other cautions/considerations</vt:lpstr>
      <vt:lpstr>What are the options if the patient is not fit for Bowel Prep at home?</vt:lpstr>
      <vt:lpstr>Key messages</vt:lpstr>
      <vt:lpstr>References</vt:lpstr>
    </vt:vector>
  </TitlesOfParts>
  <Company>The Clatterbridge Cancer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Toiviainen</dc:creator>
  <cp:lastModifiedBy>TOIVIAINEN, Victoria (THE CLATTERBRIDGE CANCER CENTRE NHS FOUNDATION TRUST)</cp:lastModifiedBy>
  <cp:revision>42</cp:revision>
  <dcterms:created xsi:type="dcterms:W3CDTF">2024-03-21T12:57:54Z</dcterms:created>
  <dcterms:modified xsi:type="dcterms:W3CDTF">2025-02-27T14:30:37Z</dcterms:modified>
</cp:coreProperties>
</file>