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5BA4"/>
    <a:srgbClr val="406FC4"/>
    <a:srgbClr val="0066CC"/>
    <a:srgbClr val="015EA4"/>
    <a:srgbClr val="9FDDE5"/>
    <a:srgbClr val="2D97A5"/>
    <a:srgbClr val="FFFFFF"/>
    <a:srgbClr val="76B531"/>
    <a:srgbClr val="ED41E1"/>
    <a:srgbClr val="7A43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5" d="100"/>
          <a:sy n="65" d="100"/>
        </p:scale>
        <p:origin x="374" y="5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583337" y="3694804"/>
            <a:ext cx="5323202"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 </a:t>
            </a:r>
            <a:endParaRPr lang="en-GB" dirty="0"/>
          </a:p>
        </p:txBody>
      </p: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r="45593"/>
          <a:stretch/>
        </p:blipFill>
        <p:spPr>
          <a:xfrm>
            <a:off x="-96937" y="0"/>
            <a:ext cx="5680274" cy="6858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2" name="Title 1"/>
          <p:cNvSpPr>
            <a:spLocks noGrp="1"/>
          </p:cNvSpPr>
          <p:nvPr>
            <p:ph type="ctrTitle" hasCustomPrompt="1"/>
          </p:nvPr>
        </p:nvSpPr>
        <p:spPr>
          <a:xfrm>
            <a:off x="5583337" y="1214438"/>
            <a:ext cx="6188765" cy="2387600"/>
          </a:xfrm>
          <a:prstGeom prst="rect">
            <a:avLst/>
          </a:prstGeom>
        </p:spPr>
        <p:txBody>
          <a:bodyPr anchor="b"/>
          <a:lstStyle>
            <a:lvl1pPr algn="l">
              <a:defRPr sz="6000" b="1">
                <a:solidFill>
                  <a:srgbClr val="015EA4"/>
                </a:solidFill>
              </a:defRPr>
            </a:lvl1pPr>
          </a:lstStyle>
          <a:p>
            <a:r>
              <a:rPr lang="en-US" dirty="0"/>
              <a:t>Click to add title</a:t>
            </a:r>
            <a:endParaRPr lang="en-GB" dirty="0"/>
          </a:p>
        </p:txBody>
      </p:sp>
    </p:spTree>
    <p:extLst>
      <p:ext uri="{BB962C8B-B14F-4D97-AF65-F5344CB8AC3E}">
        <p14:creationId xmlns:p14="http://schemas.microsoft.com/office/powerpoint/2010/main" val="1927956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351338"/>
          </a:xfrm>
          <a:prstGeom prst="rect">
            <a:avLst/>
          </a:prstGeom>
          <a:blipFill>
            <a:blip r:embed="rId2">
              <a:alphaModFix amt="23000"/>
            </a:blip>
            <a:stretch>
              <a:fillRect/>
            </a:stretch>
          </a:blip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a:t>AGENDA</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09/10/2024</a:t>
            </a:fld>
            <a:endParaRPr lang="en-GB"/>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1644316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09/10/2024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
        <p:nvSpPr>
          <p:cNvPr id="9" name="Text Placeholder 8"/>
          <p:cNvSpPr>
            <a:spLocks noGrp="1"/>
          </p:cNvSpPr>
          <p:nvPr>
            <p:ph type="body" sz="quarter" idx="13"/>
          </p:nvPr>
        </p:nvSpPr>
        <p:spPr>
          <a:xfrm>
            <a:off x="838200" y="1908175"/>
            <a:ext cx="10515600" cy="412115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a:t>TITLE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84589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1325563"/>
          </a:xfrm>
          <a:prstGeom prst="rect">
            <a:avLst/>
          </a:prstGeom>
        </p:spPr>
        <p:txBody>
          <a:bodyPr>
            <a:normAutofit/>
          </a:bodyPr>
          <a:lstStyle>
            <a:lvl1pPr>
              <a:defRPr sz="3600" b="1">
                <a:solidFill>
                  <a:srgbClr val="015EA4"/>
                </a:solidFill>
              </a:defRPr>
            </a:lvl1pPr>
          </a:lstStyle>
          <a:p>
            <a:r>
              <a:rPr lang="en-US" dirty="0"/>
              <a:t>TITLE</a:t>
            </a:r>
            <a:endParaRPr lang="en-GB"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09/10/2024</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spTree>
    <p:extLst>
      <p:ext uri="{BB962C8B-B14F-4D97-AF65-F5344CB8AC3E}">
        <p14:creationId xmlns:p14="http://schemas.microsoft.com/office/powerpoint/2010/main" val="383083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28026" y="2803525"/>
            <a:ext cx="2143539" cy="1325563"/>
          </a:xfrm>
          <a:prstGeom prst="rect">
            <a:avLst/>
          </a:prstGeom>
        </p:spPr>
        <p:txBody>
          <a:bodyPr>
            <a:normAutofit/>
          </a:bodyPr>
          <a:lstStyle>
            <a:lvl1pPr>
              <a:defRPr sz="4800" b="1">
                <a:solidFill>
                  <a:srgbClr val="015EA4"/>
                </a:solidFill>
              </a:defRPr>
            </a:lvl1pPr>
          </a:lstStyle>
          <a:p>
            <a:r>
              <a:rPr lang="en-US" dirty="0"/>
              <a:t>Title</a:t>
            </a:r>
            <a:endParaRPr lang="en-GB" dirty="0"/>
          </a:p>
        </p:txBody>
      </p:sp>
      <p:grpSp>
        <p:nvGrpSpPr>
          <p:cNvPr id="6" name="Group 5"/>
          <p:cNvGrpSpPr/>
          <p:nvPr userDrawn="1"/>
        </p:nvGrpSpPr>
        <p:grpSpPr>
          <a:xfrm>
            <a:off x="2500165" y="5148015"/>
            <a:ext cx="9569915" cy="1496741"/>
            <a:chOff x="2553244" y="5174025"/>
            <a:chExt cx="9569915" cy="1496741"/>
          </a:xfrm>
        </p:grpSpPr>
        <p:pic>
          <p:nvPicPr>
            <p:cNvPr id="7" name="Picture 6"/>
            <p:cNvPicPr>
              <a:picLocks noChangeAspect="1"/>
            </p:cNvPicPr>
            <p:nvPr/>
          </p:nvPicPr>
          <p:blipFill rotWithShape="1">
            <a:blip r:embed="rId2" cstate="print">
              <a:lum bright="70000" contrast="-70000"/>
              <a:extLst>
                <a:ext uri="{28A0092B-C50C-407E-A947-70E740481C1C}">
                  <a14:useLocalDpi xmlns:a14="http://schemas.microsoft.com/office/drawing/2010/main" val="0"/>
                </a:ext>
              </a:extLst>
            </a:blip>
            <a:srcRect r="10441"/>
            <a:stretch/>
          </p:blipFill>
          <p:spPr>
            <a:xfrm>
              <a:off x="4171301" y="5174027"/>
              <a:ext cx="1506687" cy="1496739"/>
            </a:xfrm>
            <a:prstGeom prst="rect">
              <a:avLst/>
            </a:prstGeom>
          </p:spPr>
        </p:pic>
        <p:pic>
          <p:nvPicPr>
            <p:cNvPr id="8" name="Picture 7"/>
            <p:cNvPicPr>
              <a:picLocks noChangeAspect="1"/>
            </p:cNvPicPr>
            <p:nvPr/>
          </p:nvPicPr>
          <p:blipFill rotWithShape="1">
            <a:blip r:embed="rId3" cstate="print">
              <a:lum bright="70000" contrast="-70000"/>
              <a:extLst>
                <a:ext uri="{28A0092B-C50C-407E-A947-70E740481C1C}">
                  <a14:useLocalDpi xmlns:a14="http://schemas.microsoft.com/office/drawing/2010/main" val="0"/>
                </a:ext>
              </a:extLst>
            </a:blip>
            <a:srcRect l="4882"/>
            <a:stretch/>
          </p:blipFill>
          <p:spPr>
            <a:xfrm flipH="1">
              <a:off x="2553244" y="5174027"/>
              <a:ext cx="1548493" cy="1496739"/>
            </a:xfrm>
            <a:prstGeom prst="rect">
              <a:avLst/>
            </a:prstGeom>
          </p:spPr>
        </p:pic>
        <p:pic>
          <p:nvPicPr>
            <p:cNvPr id="9" name="Picture 8"/>
            <p:cNvPicPr>
              <a:picLocks noChangeAspect="1"/>
            </p:cNvPicPr>
            <p:nvPr/>
          </p:nvPicPr>
          <p:blipFill rotWithShape="1">
            <a:blip r:embed="rId4" cstate="print">
              <a:lum bright="70000" contrast="-70000"/>
              <a:extLst>
                <a:ext uri="{28A0092B-C50C-407E-A947-70E740481C1C}">
                  <a14:useLocalDpi xmlns:a14="http://schemas.microsoft.com/office/drawing/2010/main" val="0"/>
                </a:ext>
              </a:extLst>
            </a:blip>
            <a:srcRect l="8796" r="15629"/>
            <a:stretch/>
          </p:blipFill>
          <p:spPr>
            <a:xfrm>
              <a:off x="5747552" y="5174026"/>
              <a:ext cx="1524105" cy="1496739"/>
            </a:xfrm>
            <a:prstGeom prst="rect">
              <a:avLst/>
            </a:prstGeom>
          </p:spPr>
        </p:pic>
        <p:pic>
          <p:nvPicPr>
            <p:cNvPr id="10" name="Picture 9"/>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7323803" y="5174026"/>
              <a:ext cx="1570349" cy="1496739"/>
            </a:xfrm>
            <a:prstGeom prst="rect">
              <a:avLst/>
            </a:prstGeom>
          </p:spPr>
        </p:pic>
        <p:pic>
          <p:nvPicPr>
            <p:cNvPr id="11" name="Picture 10"/>
            <p:cNvPicPr>
              <a:picLocks noChangeAspect="1"/>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a:xfrm>
              <a:off x="8940566" y="5174026"/>
              <a:ext cx="1542307" cy="1496739"/>
            </a:xfrm>
            <a:prstGeom prst="rect">
              <a:avLst/>
            </a:prstGeom>
          </p:spPr>
        </p:pic>
        <p:pic>
          <p:nvPicPr>
            <p:cNvPr id="12" name="Picture 11"/>
            <p:cNvPicPr>
              <a:picLocks noChangeAspect="1"/>
            </p:cNvPicPr>
            <p:nvPr/>
          </p:nvPicPr>
          <p:blipFill rotWithShape="1">
            <a:blip r:embed="rId7" cstate="print">
              <a:lum bright="70000" contrast="-70000"/>
              <a:extLst>
                <a:ext uri="{28A0092B-C50C-407E-A947-70E740481C1C}">
                  <a14:useLocalDpi xmlns:a14="http://schemas.microsoft.com/office/drawing/2010/main" val="0"/>
                </a:ext>
              </a:extLst>
            </a:blip>
            <a:srcRect l="30006" r="-1"/>
            <a:stretch/>
          </p:blipFill>
          <p:spPr>
            <a:xfrm>
              <a:off x="10551714" y="5174025"/>
              <a:ext cx="1571445" cy="1496739"/>
            </a:xfrm>
            <a:prstGeom prst="rect">
              <a:avLst/>
            </a:prstGeom>
          </p:spPr>
        </p:pic>
      </p:grp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76214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08043" y="2564985"/>
            <a:ext cx="10515600" cy="1325563"/>
          </a:xfrm>
          <a:prstGeom prst="rect">
            <a:avLst/>
          </a:prstGeom>
        </p:spPr>
        <p:txBody>
          <a:bodyPr/>
          <a:lstStyle>
            <a:lvl1pPr>
              <a:defRPr b="1">
                <a:solidFill>
                  <a:srgbClr val="015EA4"/>
                </a:solidFill>
              </a:defRPr>
            </a:lvl1pPr>
          </a:lstStyle>
          <a:p>
            <a:r>
              <a:rPr lang="en-US" dirty="0"/>
              <a:t>Thank you</a:t>
            </a:r>
            <a:endParaRPr lang="en-GB"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6445DB5C-C716-4C3D-B282-DD3A5E32E796}" type="datetimeFigureOut">
              <a:rPr lang="en-GB" smtClean="0"/>
              <a:t>09/10/2024</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86839D-D15C-4D99-8C17-32F5354EA33D}" type="slidenum">
              <a:rPr lang="en-GB" smtClean="0"/>
              <a:t>‹#›</a:t>
            </a:fld>
            <a:endParaRPr lang="en-GB"/>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410625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091312" y="230809"/>
            <a:ext cx="3680790" cy="1226930"/>
          </a:xfrm>
          <a:prstGeom prst="rect">
            <a:avLst/>
          </a:prstGeom>
        </p:spPr>
      </p:pic>
    </p:spTree>
    <p:extLst>
      <p:ext uri="{BB962C8B-B14F-4D97-AF65-F5344CB8AC3E}">
        <p14:creationId xmlns:p14="http://schemas.microsoft.com/office/powerpoint/2010/main" val="3253500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8"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video" Target="https://www.youtube.com/embed/WG28tf9sl6E?si=GqMZiiBIaWZjEWsy" TargetMode="External"/><Relationship Id="rId6" Type="http://schemas.openxmlformats.org/officeDocument/2006/relationships/hyperlink" Target="https://www.cheshireandmerseyside.nhs.uk/your-health/provider-collaboratives/cmast/diagnostics/endoscopy-network/patient-and-gp-information-nhs-cheshire-and-merseyside/" TargetMode="External"/><Relationship Id="rId5" Type="http://schemas.openxmlformats.org/officeDocument/2006/relationships/image" Target="../media/image30.jpeg"/><Relationship Id="rId4" Type="http://schemas.openxmlformats.org/officeDocument/2006/relationships/image" Target="../media/image2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cks.nice.org.uk/topics/dyspepsia-unidentified-cause/prescribing-information/proton-pump-inhibitors-ppis/" TargetMode="External"/><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cks.nice.org.uk/topics/dyspepsia-unidentified-cause/references/" TargetMode="External"/><Relationship Id="rId1" Type="http://schemas.openxmlformats.org/officeDocument/2006/relationships/slideLayout" Target="../slideLayouts/slideLayout3.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xml"/><Relationship Id="rId4" Type="http://schemas.openxmlformats.org/officeDocument/2006/relationships/hyperlink" Target="https://bnf.nice.org.uk/" TargetMode="External"/></Relationships>
</file>

<file path=ppt/slides/_rels/slide16.xml.rels><?xml version="1.0" encoding="UTF-8" standalone="yes"?>
<Relationships xmlns="http://schemas.openxmlformats.org/package/2006/relationships"><Relationship Id="rId2" Type="http://schemas.openxmlformats.org/officeDocument/2006/relationships/hyperlink" Target="https://cks.nice.org.uk/topics/dyspepsia-unidentified-cause/references/"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cks.nice.org.uk/topics/dyspepsia-unidentified-cause/references/"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cks.nice.org.uk/topics/dyspepsia-pregnancy-associated/" TargetMode="External"/><Relationship Id="rId2" Type="http://schemas.openxmlformats.org/officeDocument/2006/relationships/image" Target="../media/image38.JP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s://www.medicinesinpregnancy.org/Medicine--pregnancy/Omeprazole/" TargetMode="External"/><Relationship Id="rId2" Type="http://schemas.openxmlformats.org/officeDocument/2006/relationships/hyperlink" Target="https://www.medicinesinpregnancy.org/Medicine--pregnancy/Ranitidine/"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cks.nice.org.uk/topics/gastrointestinal-tract-upper-cancers-recognition-referral/"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44.png"/><Relationship Id="rId5" Type="http://schemas.microsoft.com/office/2007/relationships/hdphoto" Target="../media/hdphoto3.wdp"/><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hyperlink" Target="https://cks.nice.org.uk/topics/dyspepsia-unidentified-cau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ks.nice.org.uk/topics/dyspepsia-unidentified-cause/management/dyspepsia-unidentified-cause/" TargetMode="Externa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1.JPG"/><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2800" dirty="0"/>
              <a:t>Management and Treatment of Dyspepsia in adults in General Practice</a:t>
            </a:r>
          </a:p>
        </p:txBody>
      </p:sp>
      <p:sp>
        <p:nvSpPr>
          <p:cNvPr id="3" name="Subtitle 2"/>
          <p:cNvSpPr>
            <a:spLocks noGrp="1"/>
          </p:cNvSpPr>
          <p:nvPr>
            <p:ph type="subTitle" idx="1"/>
          </p:nvPr>
        </p:nvSpPr>
        <p:spPr/>
        <p:txBody>
          <a:bodyPr/>
          <a:lstStyle/>
          <a:p>
            <a:r>
              <a:rPr lang="en-GB" sz="1800" dirty="0"/>
              <a:t>Education for healthcare professionals</a:t>
            </a:r>
          </a:p>
          <a:p>
            <a:endParaRPr lang="en-GB" dirty="0"/>
          </a:p>
        </p:txBody>
      </p:sp>
    </p:spTree>
    <p:extLst>
      <p:ext uri="{BB962C8B-B14F-4D97-AF65-F5344CB8AC3E}">
        <p14:creationId xmlns:p14="http://schemas.microsoft.com/office/powerpoint/2010/main" val="19530828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GB" dirty="0"/>
              <a:t>Please encourage patients to watch the following animation</a:t>
            </a:r>
            <a:r>
              <a:rPr lang="en-GB" dirty="0" smtClean="0"/>
              <a:t>:</a:t>
            </a:r>
            <a:endParaRPr lang="en-GB" dirty="0"/>
          </a:p>
        </p:txBody>
      </p:sp>
      <p:sp>
        <p:nvSpPr>
          <p:cNvPr id="3" name="Title 2"/>
          <p:cNvSpPr>
            <a:spLocks noGrp="1"/>
          </p:cNvSpPr>
          <p:nvPr>
            <p:ph type="title"/>
          </p:nvPr>
        </p:nvSpPr>
        <p:spPr/>
        <p:txBody>
          <a:bodyPr/>
          <a:lstStyle/>
          <a:p>
            <a:r>
              <a:rPr lang="en-GB" dirty="0"/>
              <a:t>Supportive information for patients</a:t>
            </a:r>
          </a:p>
        </p:txBody>
      </p:sp>
      <p:sp>
        <p:nvSpPr>
          <p:cNvPr id="4" name="Rectangle 3"/>
          <p:cNvSpPr/>
          <p:nvPr/>
        </p:nvSpPr>
        <p:spPr>
          <a:xfrm>
            <a:off x="838200" y="3016406"/>
            <a:ext cx="11072446" cy="646331"/>
          </a:xfrm>
          <a:prstGeom prst="rect">
            <a:avLst/>
          </a:prstGeom>
        </p:spPr>
        <p:txBody>
          <a:bodyPr wrap="square">
            <a:spAutoFit/>
          </a:bodyPr>
          <a:lstStyle/>
          <a:p>
            <a:r>
              <a:rPr lang="en-GB" dirty="0">
                <a:solidFill>
                  <a:srgbClr val="212B32"/>
                </a:solidFill>
                <a:latin typeface="Frutiger W01"/>
              </a:rPr>
              <a:t>‘The following animation film will help you understand why indigestion happens, when you need to be worried about your symptoms and all of the things you can do to help ease your symptoms’</a:t>
            </a:r>
            <a:endParaRPr lang="en-GB" dirty="0"/>
          </a:p>
        </p:txBody>
      </p:sp>
      <p:pic>
        <p:nvPicPr>
          <p:cNvPr id="8" name="WG28tf9sl6E"/>
          <p:cNvPicPr>
            <a:picLocks noRot="1" noChangeAspect="1"/>
          </p:cNvPicPr>
          <p:nvPr>
            <a:videoFile r:link="rId1"/>
          </p:nvPr>
        </p:nvPicPr>
        <p:blipFill>
          <a:blip r:embed="rId3"/>
          <a:stretch>
            <a:fillRect/>
          </a:stretch>
        </p:blipFill>
        <p:spPr>
          <a:xfrm>
            <a:off x="4172681" y="4100586"/>
            <a:ext cx="3657600" cy="20574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666" y="4213733"/>
            <a:ext cx="3283629" cy="1831106"/>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66721" y="5215891"/>
            <a:ext cx="1174064" cy="1136593"/>
          </a:xfrm>
          <a:prstGeom prst="rect">
            <a:avLst/>
          </a:prstGeom>
        </p:spPr>
      </p:pic>
      <p:sp>
        <p:nvSpPr>
          <p:cNvPr id="10" name="Rectangle 9"/>
          <p:cNvSpPr/>
          <p:nvPr/>
        </p:nvSpPr>
        <p:spPr>
          <a:xfrm>
            <a:off x="6983309" y="6282508"/>
            <a:ext cx="4673074" cy="369332"/>
          </a:xfrm>
          <a:prstGeom prst="rect">
            <a:avLst/>
          </a:prstGeom>
        </p:spPr>
        <p:txBody>
          <a:bodyPr wrap="none">
            <a:spAutoFit/>
          </a:bodyPr>
          <a:lstStyle/>
          <a:p>
            <a:r>
              <a:rPr lang="en-GB" dirty="0">
                <a:hlinkClick r:id="rId6"/>
              </a:rPr>
              <a:t>Indigestion - NHS Cheshire and Merseyside</a:t>
            </a:r>
            <a:endParaRPr lang="en-GB" dirty="0"/>
          </a:p>
        </p:txBody>
      </p:sp>
    </p:spTree>
    <p:extLst>
      <p:ext uri="{BB962C8B-B14F-4D97-AF65-F5344CB8AC3E}">
        <p14:creationId xmlns:p14="http://schemas.microsoft.com/office/powerpoint/2010/main" val="1592607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GB" sz="2000" b="1" dirty="0">
                <a:solidFill>
                  <a:srgbClr val="0E0E0E"/>
                </a:solidFill>
              </a:rPr>
              <a:t>Offer one of the following strategies to manage </a:t>
            </a:r>
            <a:r>
              <a:rPr lang="en-GB" sz="2000" b="1" u="sng" dirty="0" err="1">
                <a:solidFill>
                  <a:srgbClr val="0E0E0E"/>
                </a:solidFill>
              </a:rPr>
              <a:t>uninvestigated</a:t>
            </a:r>
            <a:r>
              <a:rPr lang="en-GB" sz="2000" b="1" u="sng" dirty="0">
                <a:solidFill>
                  <a:srgbClr val="0E0E0E"/>
                </a:solidFill>
              </a:rPr>
              <a:t> dyspepsia symptoms</a:t>
            </a:r>
            <a:r>
              <a:rPr lang="en-GB" sz="2000" b="1" dirty="0">
                <a:solidFill>
                  <a:srgbClr val="0E0E0E"/>
                </a:solidFill>
              </a:rPr>
              <a:t>, depending on clinical judgement (</a:t>
            </a:r>
            <a:r>
              <a:rPr lang="en-GB" sz="2000" b="1" dirty="0" err="1">
                <a:solidFill>
                  <a:srgbClr val="0E0E0E"/>
                </a:solidFill>
              </a:rPr>
              <a:t>ie</a:t>
            </a:r>
            <a:r>
              <a:rPr lang="en-GB" sz="2000" b="1" dirty="0">
                <a:solidFill>
                  <a:srgbClr val="0E0E0E"/>
                </a:solidFill>
              </a:rPr>
              <a:t> interventions around lifestyle, medication may be the first step in management prior to these steps):</a:t>
            </a:r>
          </a:p>
          <a:p>
            <a:pPr marL="0" indent="0">
              <a:buNone/>
            </a:pPr>
            <a:endParaRPr lang="en-GB" sz="2000" dirty="0">
              <a:solidFill>
                <a:srgbClr val="0E0E0E"/>
              </a:solidFill>
            </a:endParaRPr>
          </a:p>
          <a:p>
            <a:pPr marL="742950" lvl="1" indent="-285750"/>
            <a:r>
              <a:rPr lang="en-GB" sz="2000" dirty="0">
                <a:solidFill>
                  <a:srgbClr val="0E0E0E"/>
                </a:solidFill>
              </a:rPr>
              <a:t>Prescribe a full-dose proton pump inhibitor (PPI) for 1 month </a:t>
            </a:r>
          </a:p>
          <a:p>
            <a:pPr marL="457200" lvl="1" indent="0">
              <a:buNone/>
            </a:pPr>
            <a:r>
              <a:rPr lang="en-GB" sz="2000" b="1" dirty="0">
                <a:solidFill>
                  <a:srgbClr val="0E0E0E"/>
                </a:solidFill>
              </a:rPr>
              <a:t>OR</a:t>
            </a:r>
          </a:p>
          <a:p>
            <a:pPr marL="742950" lvl="1" indent="-285750"/>
            <a:r>
              <a:rPr lang="en-GB" sz="2000" dirty="0">
                <a:solidFill>
                  <a:srgbClr val="0E0E0E"/>
                </a:solidFill>
              </a:rPr>
              <a:t>Test for </a:t>
            </a:r>
            <a:r>
              <a:rPr lang="en-GB" sz="2000" i="1" dirty="0">
                <a:solidFill>
                  <a:srgbClr val="0E0E0E"/>
                </a:solidFill>
              </a:rPr>
              <a:t>Helicobacter pylori</a:t>
            </a:r>
            <a:r>
              <a:rPr lang="en-GB" sz="2000" dirty="0">
                <a:solidFill>
                  <a:srgbClr val="0E0E0E"/>
                </a:solidFill>
              </a:rPr>
              <a:t> infection if the person's status is not known or uncertain. If the person tests positive for </a:t>
            </a:r>
            <a:r>
              <a:rPr lang="en-GB" sz="2000" i="1" dirty="0">
                <a:solidFill>
                  <a:srgbClr val="0E0E0E"/>
                </a:solidFill>
              </a:rPr>
              <a:t>H. pylori </a:t>
            </a:r>
            <a:r>
              <a:rPr lang="en-GB" sz="2000" dirty="0">
                <a:solidFill>
                  <a:srgbClr val="0E0E0E"/>
                </a:solidFill>
              </a:rPr>
              <a:t>infection, prescribe first-line eradication therapy</a:t>
            </a:r>
          </a:p>
          <a:p>
            <a:pPr marL="457200" lvl="1" indent="0">
              <a:buNone/>
            </a:pPr>
            <a:endParaRPr lang="en-GB" dirty="0"/>
          </a:p>
          <a:p>
            <a:pPr marL="0" indent="0">
              <a:buNone/>
            </a:pPr>
            <a:r>
              <a:rPr lang="en-GB" sz="2000" b="1" dirty="0">
                <a:solidFill>
                  <a:srgbClr val="0E0E0E"/>
                </a:solidFill>
              </a:rPr>
              <a:t>If symptoms persist or recur following initial management: </a:t>
            </a:r>
          </a:p>
          <a:p>
            <a:pPr marL="0" indent="0">
              <a:buNone/>
            </a:pPr>
            <a:r>
              <a:rPr lang="en-GB" sz="2000" dirty="0">
                <a:solidFill>
                  <a:srgbClr val="0E0E0E"/>
                </a:solidFill>
              </a:rPr>
              <a:t>Switch to the alternative strategy (for example, offer a full-dose PPI for 1 month if the person has been tested for </a:t>
            </a:r>
            <a:r>
              <a:rPr lang="en-GB" sz="2000" i="1" dirty="0">
                <a:solidFill>
                  <a:srgbClr val="0E0E0E"/>
                </a:solidFill>
              </a:rPr>
              <a:t>H. pylori</a:t>
            </a:r>
            <a:r>
              <a:rPr lang="en-GB" sz="2000" dirty="0">
                <a:solidFill>
                  <a:srgbClr val="0E0E0E"/>
                </a:solidFill>
              </a:rPr>
              <a:t> infection and vice versa)</a:t>
            </a:r>
          </a:p>
          <a:p>
            <a:endParaRPr lang="en-GB" dirty="0"/>
          </a:p>
        </p:txBody>
      </p:sp>
      <p:sp>
        <p:nvSpPr>
          <p:cNvPr id="3" name="Title 2"/>
          <p:cNvSpPr>
            <a:spLocks noGrp="1"/>
          </p:cNvSpPr>
          <p:nvPr>
            <p:ph type="title"/>
          </p:nvPr>
        </p:nvSpPr>
        <p:spPr>
          <a:xfrm>
            <a:off x="838200" y="365125"/>
            <a:ext cx="8071338" cy="1325563"/>
          </a:xfrm>
        </p:spPr>
        <p:txBody>
          <a:bodyPr/>
          <a:lstStyle/>
          <a:p>
            <a:r>
              <a:rPr lang="en-GB" dirty="0"/>
              <a:t>When to prescribe and when to check for Helicobacter Pylori</a:t>
            </a:r>
          </a:p>
        </p:txBody>
      </p:sp>
    </p:spTree>
    <p:extLst>
      <p:ext uri="{BB962C8B-B14F-4D97-AF65-F5344CB8AC3E}">
        <p14:creationId xmlns:p14="http://schemas.microsoft.com/office/powerpoint/2010/main" val="7521299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603375"/>
            <a:ext cx="10515600" cy="4121150"/>
          </a:xfrm>
        </p:spPr>
        <p:txBody>
          <a:bodyPr/>
          <a:lstStyle/>
          <a:p>
            <a:pPr marL="0" indent="0">
              <a:buNone/>
            </a:pPr>
            <a:r>
              <a:rPr lang="en-GB" sz="2000" dirty="0"/>
              <a:t>The main ‘issue’ with PPIs is the risk of slipping into long term use and the issues associated with this:</a:t>
            </a:r>
          </a:p>
          <a:p>
            <a:pPr marL="0" indent="0">
              <a:buNone/>
            </a:pPr>
            <a:endParaRPr lang="en-GB" sz="2000" dirty="0"/>
          </a:p>
          <a:p>
            <a:r>
              <a:rPr lang="en-GB" sz="2000" dirty="0"/>
              <a:t>Increased risk of certain infections such as Clostridium Difficile (this can cause very severe diarrhoea) and pneumonia</a:t>
            </a:r>
          </a:p>
          <a:p>
            <a:r>
              <a:rPr lang="en-GB" sz="2000" dirty="0"/>
              <a:t>Reducing the absorption of magnesium and vitamin B12</a:t>
            </a:r>
          </a:p>
          <a:p>
            <a:r>
              <a:rPr lang="en-GB" sz="2000" dirty="0"/>
              <a:t>Reducing the absorption of calcium with increased risk of fractures</a:t>
            </a:r>
          </a:p>
          <a:p>
            <a:pPr marL="0" indent="0">
              <a:buNone/>
            </a:pPr>
            <a:r>
              <a:rPr lang="en-GB" sz="2000" b="1" u="sng" dirty="0">
                <a:solidFill>
                  <a:srgbClr val="FF0000"/>
                </a:solidFill>
              </a:rPr>
              <a:t>Therefore, it is advised that PPIs are used for the shortest period of time at the lowest effective dose</a:t>
            </a:r>
          </a:p>
          <a:p>
            <a:endParaRPr lang="en-GB" sz="2000" dirty="0"/>
          </a:p>
        </p:txBody>
      </p:sp>
      <p:sp>
        <p:nvSpPr>
          <p:cNvPr id="3" name="Title 2"/>
          <p:cNvSpPr>
            <a:spLocks noGrp="1"/>
          </p:cNvSpPr>
          <p:nvPr>
            <p:ph type="title"/>
          </p:nvPr>
        </p:nvSpPr>
        <p:spPr>
          <a:xfrm>
            <a:off x="838200" y="505802"/>
            <a:ext cx="10515600" cy="1325563"/>
          </a:xfrm>
        </p:spPr>
        <p:txBody>
          <a:bodyPr>
            <a:normAutofit/>
          </a:bodyPr>
          <a:lstStyle/>
          <a:p>
            <a:r>
              <a:rPr lang="en-GB" dirty="0"/>
              <a:t>Proton Pump Inhibitors PPIs</a:t>
            </a:r>
          </a:p>
        </p:txBody>
      </p:sp>
      <p:pic>
        <p:nvPicPr>
          <p:cNvPr id="4" name="Picture 3">
            <a:extLst>
              <a:ext uri="{FF2B5EF4-FFF2-40B4-BE49-F238E27FC236}">
                <a16:creationId xmlns:a16="http://schemas.microsoft.com/office/drawing/2014/main" id="{1410B270-2C47-F7F7-E231-3C7DEF804C7E}"/>
              </a:ext>
            </a:extLst>
          </p:cNvPr>
          <p:cNvPicPr>
            <a:picLocks noChangeAspect="1"/>
          </p:cNvPicPr>
          <p:nvPr/>
        </p:nvPicPr>
        <p:blipFill>
          <a:blip r:embed="rId2"/>
          <a:stretch>
            <a:fillRect/>
          </a:stretch>
        </p:blipFill>
        <p:spPr>
          <a:xfrm>
            <a:off x="10191061" y="5530741"/>
            <a:ext cx="800212" cy="781159"/>
          </a:xfrm>
          <a:prstGeom prst="rect">
            <a:avLst/>
          </a:prstGeom>
        </p:spPr>
      </p:pic>
      <p:sp>
        <p:nvSpPr>
          <p:cNvPr id="5" name="Rectangle 4"/>
          <p:cNvSpPr/>
          <p:nvPr/>
        </p:nvSpPr>
        <p:spPr>
          <a:xfrm>
            <a:off x="4384431" y="5598154"/>
            <a:ext cx="6096000" cy="646331"/>
          </a:xfrm>
          <a:prstGeom prst="rect">
            <a:avLst/>
          </a:prstGeom>
        </p:spPr>
        <p:txBody>
          <a:bodyPr>
            <a:spAutoFit/>
          </a:bodyPr>
          <a:lstStyle/>
          <a:p>
            <a:r>
              <a:rPr lang="en-GB" dirty="0">
                <a:hlinkClick r:id="rId3"/>
              </a:rPr>
              <a:t>Proton pump inhibitors (PPIs) | Prescribing information | Dyspepsia - unidentified cause | CKS | NICE</a:t>
            </a:r>
            <a:endParaRPr lang="en-GB" dirty="0"/>
          </a:p>
        </p:txBody>
      </p:sp>
    </p:spTree>
    <p:extLst>
      <p:ext uri="{BB962C8B-B14F-4D97-AF65-F5344CB8AC3E}">
        <p14:creationId xmlns:p14="http://schemas.microsoft.com/office/powerpoint/2010/main" val="640534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908175"/>
            <a:ext cx="7192108" cy="4121150"/>
          </a:xfrm>
        </p:spPr>
        <p:txBody>
          <a:bodyPr/>
          <a:lstStyle/>
          <a:p>
            <a:pPr marL="0" indent="0">
              <a:buNone/>
            </a:pPr>
            <a:r>
              <a:rPr lang="en-GB" sz="2000" dirty="0"/>
              <a:t>There are very few indications for the long-term use of PPIs:</a:t>
            </a:r>
          </a:p>
          <a:p>
            <a:pPr marL="0" indent="0">
              <a:buNone/>
            </a:pPr>
            <a:endParaRPr lang="en-GB" sz="2000" dirty="0"/>
          </a:p>
          <a:p>
            <a:pPr>
              <a:spcAft>
                <a:spcPts val="635"/>
              </a:spcAft>
            </a:pPr>
            <a:r>
              <a:rPr lang="en-GB" sz="2000" dirty="0">
                <a:solidFill>
                  <a:srgbClr val="242424"/>
                </a:solidFill>
              </a:rPr>
              <a:t>Erosive oesophagitis and prevention of relapse</a:t>
            </a:r>
          </a:p>
          <a:p>
            <a:pPr>
              <a:spcAft>
                <a:spcPts val="635"/>
              </a:spcAft>
            </a:pPr>
            <a:r>
              <a:rPr lang="en-GB" sz="2000" dirty="0">
                <a:solidFill>
                  <a:srgbClr val="242424"/>
                </a:solidFill>
              </a:rPr>
              <a:t>Treatment of PPI responsive eosinophilic oesophagitis</a:t>
            </a:r>
          </a:p>
          <a:p>
            <a:r>
              <a:rPr lang="en-GB" sz="2000" dirty="0">
                <a:solidFill>
                  <a:srgbClr val="242424"/>
                </a:solidFill>
              </a:rPr>
              <a:t>Prevention of peptic ulcer disease and its complication for patients at high risk</a:t>
            </a:r>
          </a:p>
          <a:p>
            <a:r>
              <a:rPr lang="en-GB" sz="2000" dirty="0">
                <a:solidFill>
                  <a:srgbClr val="242424"/>
                </a:solidFill>
              </a:rPr>
              <a:t>Chronic aspirin or NSAIDs use with concomitant use of steroids, antiplatelet medication, anticoagulants or if previous peptic ulcer</a:t>
            </a:r>
          </a:p>
          <a:p>
            <a:r>
              <a:rPr lang="en-GB" sz="2000" dirty="0">
                <a:solidFill>
                  <a:srgbClr val="000000"/>
                </a:solidFill>
              </a:rPr>
              <a:t>Barrett’s Oesophagus</a:t>
            </a:r>
          </a:p>
          <a:p>
            <a:r>
              <a:rPr lang="en-GB" sz="2000" dirty="0" err="1">
                <a:solidFill>
                  <a:srgbClr val="242424"/>
                </a:solidFill>
              </a:rPr>
              <a:t>Zollinger</a:t>
            </a:r>
            <a:r>
              <a:rPr lang="en-GB" sz="2000" dirty="0">
                <a:solidFill>
                  <a:srgbClr val="242424"/>
                </a:solidFill>
              </a:rPr>
              <a:t>–Ellison syndrome</a:t>
            </a:r>
          </a:p>
          <a:p>
            <a:endParaRPr lang="en-GB" sz="2000" dirty="0"/>
          </a:p>
        </p:txBody>
      </p:sp>
      <p:sp>
        <p:nvSpPr>
          <p:cNvPr id="3" name="Title 2"/>
          <p:cNvSpPr>
            <a:spLocks noGrp="1"/>
          </p:cNvSpPr>
          <p:nvPr>
            <p:ph type="title"/>
          </p:nvPr>
        </p:nvSpPr>
        <p:spPr>
          <a:xfrm>
            <a:off x="838200" y="582612"/>
            <a:ext cx="10515600" cy="1325563"/>
          </a:xfrm>
        </p:spPr>
        <p:txBody>
          <a:bodyPr>
            <a:normAutofit/>
          </a:bodyPr>
          <a:lstStyle/>
          <a:p>
            <a:r>
              <a:rPr lang="en-GB" dirty="0"/>
              <a:t>Proton Pump Inhibitors PPIs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07508" y="2464191"/>
            <a:ext cx="3832860" cy="3383280"/>
          </a:xfrm>
          <a:prstGeom prst="rect">
            <a:avLst/>
          </a:prstGeom>
        </p:spPr>
      </p:pic>
    </p:spTree>
    <p:extLst>
      <p:ext uri="{BB962C8B-B14F-4D97-AF65-F5344CB8AC3E}">
        <p14:creationId xmlns:p14="http://schemas.microsoft.com/office/powerpoint/2010/main" val="366043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532185" y="1690688"/>
            <a:ext cx="8821615" cy="4121150"/>
          </a:xfrm>
        </p:spPr>
        <p:txBody>
          <a:bodyPr/>
          <a:lstStyle/>
          <a:p>
            <a:r>
              <a:rPr lang="en-GB" sz="2000" b="1" dirty="0">
                <a:solidFill>
                  <a:srgbClr val="0E0E0E"/>
                </a:solidFill>
              </a:rPr>
              <a:t>Proton pump inhibitors (PPIs) should </a:t>
            </a:r>
            <a:r>
              <a:rPr lang="en-GB" sz="2000" b="1" u="sng" dirty="0">
                <a:solidFill>
                  <a:srgbClr val="0E0E0E"/>
                </a:solidFill>
              </a:rPr>
              <a:t>not</a:t>
            </a:r>
            <a:r>
              <a:rPr lang="en-GB" sz="2000" b="1" dirty="0">
                <a:solidFill>
                  <a:srgbClr val="0E0E0E"/>
                </a:solidFill>
              </a:rPr>
              <a:t> be prescribed to people:</a:t>
            </a:r>
            <a:endParaRPr lang="en-GB" sz="2000" dirty="0">
              <a:solidFill>
                <a:srgbClr val="0E0E0E"/>
              </a:solidFill>
            </a:endParaRPr>
          </a:p>
          <a:p>
            <a:pPr marL="742950" lvl="1" indent="-285750"/>
            <a:r>
              <a:rPr lang="en-GB" sz="2000" dirty="0">
                <a:solidFill>
                  <a:srgbClr val="0E0E0E"/>
                </a:solidFill>
              </a:rPr>
              <a:t>With alarm symptoms before endoscopy, as PPIs may mask the symptoms of upper gastrointestinal malignancy</a:t>
            </a:r>
          </a:p>
          <a:p>
            <a:pPr marL="742950" lvl="1" indent="-285750"/>
            <a:r>
              <a:rPr lang="en-GB" sz="2000" dirty="0">
                <a:solidFill>
                  <a:srgbClr val="0E0E0E"/>
                </a:solidFill>
              </a:rPr>
              <a:t>If the person is already taking a PPI and subsequently needs an endoscopy, the PPI should be stopped at least 2 weeks before the procedure.</a:t>
            </a:r>
          </a:p>
          <a:p>
            <a:r>
              <a:rPr lang="en-GB" sz="2000" b="1" dirty="0">
                <a:solidFill>
                  <a:srgbClr val="0E0E0E"/>
                </a:solidFill>
              </a:rPr>
              <a:t>PPIs should be prescribed with caution to people:</a:t>
            </a:r>
            <a:endParaRPr lang="en-GB" sz="2000" dirty="0">
              <a:solidFill>
                <a:srgbClr val="0E0E0E"/>
              </a:solidFill>
            </a:endParaRPr>
          </a:p>
          <a:p>
            <a:pPr marL="742950" lvl="1" indent="-285750"/>
            <a:r>
              <a:rPr lang="en-GB" sz="2000" dirty="0">
                <a:solidFill>
                  <a:srgbClr val="0E0E0E"/>
                </a:solidFill>
              </a:rPr>
              <a:t>At risk of osteoporosis — the person should maintain an adequate intake of calcium and vitamin D, and if necessary, be given additional bone-sparing therapy</a:t>
            </a:r>
          </a:p>
          <a:p>
            <a:pPr marL="742950" lvl="1" indent="-285750"/>
            <a:r>
              <a:rPr lang="en-GB" sz="2000" dirty="0">
                <a:solidFill>
                  <a:srgbClr val="0E0E0E"/>
                </a:solidFill>
              </a:rPr>
              <a:t>At risk of hypomagnesaemia — if possible, magnesium levels should be checked before starting PPI therapy and intermittently during long-term treatment, for example if the person is prescribed drugs that can cause hypomagnesaemia, such as digoxin and diuretics</a:t>
            </a:r>
          </a:p>
          <a:p>
            <a:pPr marL="457200" lvl="1" indent="0">
              <a:buNone/>
            </a:pPr>
            <a:endParaRPr lang="en-GB" sz="2000" dirty="0">
              <a:solidFill>
                <a:srgbClr val="005EA5"/>
              </a:solidFill>
              <a:hlinkClick r:id="rId2"/>
            </a:endParaRPr>
          </a:p>
          <a:p>
            <a:pPr marL="457200" lvl="1" indent="0">
              <a:buNone/>
            </a:pPr>
            <a:r>
              <a:rPr lang="en-GB" sz="2000" dirty="0">
                <a:solidFill>
                  <a:srgbClr val="005EA5"/>
                </a:solidFill>
                <a:hlinkClick r:id="rId2"/>
              </a:rPr>
              <a:t>MHRA, 2012</a:t>
            </a:r>
            <a:r>
              <a:rPr lang="en-GB" sz="2000" dirty="0">
                <a:solidFill>
                  <a:srgbClr val="0E0E0E"/>
                </a:solidFill>
              </a:rPr>
              <a:t>; </a:t>
            </a:r>
            <a:r>
              <a:rPr lang="en-GB" sz="2000" dirty="0">
                <a:solidFill>
                  <a:srgbClr val="005EA5"/>
                </a:solidFill>
                <a:hlinkClick r:id="rId2"/>
              </a:rPr>
              <a:t>BNF 73, 2017</a:t>
            </a:r>
            <a:endParaRPr lang="en-GB" sz="2000" dirty="0">
              <a:solidFill>
                <a:srgbClr val="0E0E0E"/>
              </a:solidFill>
            </a:endParaRPr>
          </a:p>
          <a:p>
            <a:endParaRPr lang="en-GB" sz="2000" dirty="0"/>
          </a:p>
        </p:txBody>
      </p:sp>
      <p:sp>
        <p:nvSpPr>
          <p:cNvPr id="3" name="Title 2"/>
          <p:cNvSpPr>
            <a:spLocks noGrp="1"/>
          </p:cNvSpPr>
          <p:nvPr>
            <p:ph type="title"/>
          </p:nvPr>
        </p:nvSpPr>
        <p:spPr/>
        <p:txBody>
          <a:bodyPr/>
          <a:lstStyle/>
          <a:p>
            <a:r>
              <a:rPr lang="en-GB" dirty="0"/>
              <a:t>PPI Contraindications and cautions</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9955" b="100000" l="5983" r="89915"/>
                    </a14:imgEffect>
                  </a14:imgLayer>
                </a14:imgProps>
              </a:ext>
              <a:ext uri="{28A0092B-C50C-407E-A947-70E740481C1C}">
                <a14:useLocalDpi xmlns:a14="http://schemas.microsoft.com/office/drawing/2010/main" val="0"/>
              </a:ext>
            </a:extLst>
          </a:blip>
          <a:stretch>
            <a:fillRect/>
          </a:stretch>
        </p:blipFill>
        <p:spPr>
          <a:xfrm>
            <a:off x="-175846" y="1690688"/>
            <a:ext cx="4337538" cy="3277251"/>
          </a:xfrm>
          <a:prstGeom prst="rect">
            <a:avLst/>
          </a:prstGeom>
        </p:spPr>
      </p:pic>
    </p:spTree>
    <p:extLst>
      <p:ext uri="{BB962C8B-B14F-4D97-AF65-F5344CB8AC3E}">
        <p14:creationId xmlns:p14="http://schemas.microsoft.com/office/powerpoint/2010/main" val="2270485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239960"/>
            <a:ext cx="10515600" cy="4121150"/>
          </a:xfrm>
        </p:spPr>
        <p:txBody>
          <a:bodyPr/>
          <a:lstStyle/>
          <a:p>
            <a:r>
              <a:rPr lang="en-GB" sz="2000" dirty="0"/>
              <a:t>Refer to the </a:t>
            </a:r>
            <a:r>
              <a:rPr lang="en-GB" sz="2000" b="1" dirty="0"/>
              <a:t>BNF</a:t>
            </a:r>
            <a:r>
              <a:rPr lang="en-GB" sz="2000" dirty="0"/>
              <a:t> for all matters relating to medication dosing</a:t>
            </a:r>
          </a:p>
          <a:p>
            <a:pPr marL="0" indent="0">
              <a:buNone/>
            </a:pPr>
            <a:endParaRPr lang="en-GB" sz="2000" dirty="0"/>
          </a:p>
        </p:txBody>
      </p:sp>
      <p:sp>
        <p:nvSpPr>
          <p:cNvPr id="3" name="Title 2"/>
          <p:cNvSpPr>
            <a:spLocks noGrp="1"/>
          </p:cNvSpPr>
          <p:nvPr>
            <p:ph type="title"/>
          </p:nvPr>
        </p:nvSpPr>
        <p:spPr/>
        <p:txBody>
          <a:bodyPr/>
          <a:lstStyle/>
          <a:p>
            <a:r>
              <a:rPr lang="en-GB" dirty="0"/>
              <a:t>Medication dosing</a:t>
            </a:r>
          </a:p>
        </p:txBody>
      </p:sp>
      <p:pic>
        <p:nvPicPr>
          <p:cNvPr id="4" name="Picture 3">
            <a:extLst>
              <a:ext uri="{FF2B5EF4-FFF2-40B4-BE49-F238E27FC236}">
                <a16:creationId xmlns:a16="http://schemas.microsoft.com/office/drawing/2014/main" id="{953295FA-0B32-9C5B-EF94-71C1A86C3192}"/>
              </a:ext>
            </a:extLst>
          </p:cNvPr>
          <p:cNvPicPr>
            <a:picLocks noChangeAspect="1"/>
          </p:cNvPicPr>
          <p:nvPr/>
        </p:nvPicPr>
        <p:blipFill>
          <a:blip r:embed="rId2"/>
          <a:stretch>
            <a:fillRect/>
          </a:stretch>
        </p:blipFill>
        <p:spPr>
          <a:xfrm>
            <a:off x="2727090" y="1840606"/>
            <a:ext cx="6323124" cy="4153923"/>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3FEC39EF-2064-9E40-D036-E5F66B2B95BE}"/>
              </a:ext>
            </a:extLst>
          </p:cNvPr>
          <p:cNvPicPr>
            <a:picLocks noChangeAspect="1"/>
          </p:cNvPicPr>
          <p:nvPr/>
        </p:nvPicPr>
        <p:blipFill>
          <a:blip r:embed="rId3"/>
          <a:stretch>
            <a:fillRect/>
          </a:stretch>
        </p:blipFill>
        <p:spPr>
          <a:xfrm>
            <a:off x="10304585" y="5420472"/>
            <a:ext cx="1184914" cy="1148115"/>
          </a:xfrm>
          <a:prstGeom prst="rect">
            <a:avLst/>
          </a:prstGeom>
        </p:spPr>
      </p:pic>
      <p:sp>
        <p:nvSpPr>
          <p:cNvPr id="6" name="Rectangle 5"/>
          <p:cNvSpPr/>
          <p:nvPr/>
        </p:nvSpPr>
        <p:spPr>
          <a:xfrm>
            <a:off x="6046688" y="6199255"/>
            <a:ext cx="4257897" cy="369332"/>
          </a:xfrm>
          <a:prstGeom prst="rect">
            <a:avLst/>
          </a:prstGeom>
        </p:spPr>
        <p:txBody>
          <a:bodyPr wrap="none">
            <a:spAutoFit/>
          </a:bodyPr>
          <a:lstStyle/>
          <a:p>
            <a:r>
              <a:rPr lang="en-GB" dirty="0">
                <a:hlinkClick r:id="rId4"/>
              </a:rPr>
              <a:t>BNF (British National Formulary) | NICE</a:t>
            </a:r>
            <a:endParaRPr lang="en-GB" dirty="0"/>
          </a:p>
        </p:txBody>
      </p:sp>
    </p:spTree>
    <p:extLst>
      <p:ext uri="{BB962C8B-B14F-4D97-AF65-F5344CB8AC3E}">
        <p14:creationId xmlns:p14="http://schemas.microsoft.com/office/powerpoint/2010/main" val="58864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56138" y="1181345"/>
            <a:ext cx="10228385" cy="4121150"/>
          </a:xfrm>
        </p:spPr>
        <p:txBody>
          <a:bodyPr/>
          <a:lstStyle/>
          <a:p>
            <a:pPr marL="0" indent="0">
              <a:buNone/>
            </a:pPr>
            <a:r>
              <a:rPr lang="en-GB" sz="1600" b="1" dirty="0">
                <a:solidFill>
                  <a:srgbClr val="0E0E0E"/>
                </a:solidFill>
              </a:rPr>
              <a:t>Adverse effects of proton pump inhibitors (PPIs) are usually mild and reversible</a:t>
            </a:r>
            <a:endParaRPr lang="en-GB" sz="1600" dirty="0">
              <a:solidFill>
                <a:srgbClr val="0E0E0E"/>
              </a:solidFill>
            </a:endParaRPr>
          </a:p>
          <a:p>
            <a:r>
              <a:rPr lang="en-GB" sz="1600" dirty="0">
                <a:solidFill>
                  <a:srgbClr val="0E0E0E"/>
                </a:solidFill>
              </a:rPr>
              <a:t>Adverse effects include headache, diarrhoea, nausea, vomiting, abdominal pain, constipation, and dizziness.</a:t>
            </a:r>
          </a:p>
          <a:p>
            <a:r>
              <a:rPr lang="en-GB" sz="1600" dirty="0">
                <a:solidFill>
                  <a:srgbClr val="0E0E0E"/>
                </a:solidFill>
              </a:rPr>
              <a:t>Less common adverse effects include dry mouth, peripheral oedema, sleep disturbance, fatigue, paraesthesia, arthralgia, myalgia, pruritus, and rash.</a:t>
            </a:r>
          </a:p>
          <a:p>
            <a:pPr marL="0" indent="0">
              <a:buNone/>
            </a:pPr>
            <a:r>
              <a:rPr lang="en-GB" sz="1600" b="1" dirty="0">
                <a:solidFill>
                  <a:srgbClr val="0E0E0E"/>
                </a:solidFill>
              </a:rPr>
              <a:t>Rare or very rare adverse effects include:</a:t>
            </a:r>
          </a:p>
          <a:p>
            <a:pPr marL="742950" lvl="1" indent="-285750"/>
            <a:r>
              <a:rPr lang="en-GB" sz="1600" dirty="0">
                <a:solidFill>
                  <a:srgbClr val="0E0E0E"/>
                </a:solidFill>
              </a:rPr>
              <a:t>Subacute cutaneous lupus erythematosus (SCLE), which can occur weeks, months, or years after exposure to a PPI. If suspected discontinue the PPI and seek specialist advice if needed </a:t>
            </a:r>
            <a:r>
              <a:rPr lang="en-GB" sz="1600" dirty="0">
                <a:solidFill>
                  <a:srgbClr val="005EA5"/>
                </a:solidFill>
                <a:hlinkClick r:id="rId2"/>
              </a:rPr>
              <a:t>MHRA, 2015</a:t>
            </a:r>
            <a:endParaRPr lang="en-GB" sz="1600" dirty="0">
              <a:solidFill>
                <a:srgbClr val="0E0E0E"/>
              </a:solidFill>
            </a:endParaRPr>
          </a:p>
          <a:p>
            <a:pPr marL="742950" lvl="1" indent="-285750"/>
            <a:r>
              <a:rPr lang="en-GB" sz="1600" dirty="0">
                <a:solidFill>
                  <a:srgbClr val="0E0E0E"/>
                </a:solidFill>
              </a:rPr>
              <a:t>Severe cutaneous adverse reactions (SCARs) including Stevens-Johnson syndrome (SJS), toxic epidermal necrolysis (TEN), drug reaction with eosinophilia and systemic symptoms (DRESS) and acute generalized have been reported very rarely and rarely with omeprazole treatment.</a:t>
            </a:r>
          </a:p>
          <a:p>
            <a:pPr marL="742950" lvl="1" indent="-285750"/>
            <a:r>
              <a:rPr lang="en-GB" sz="1600" dirty="0">
                <a:solidFill>
                  <a:srgbClr val="0E0E0E"/>
                </a:solidFill>
              </a:rPr>
              <a:t>Taste disturbance, hepatitis, jaundice, depression, confusion, hallucinations, hyponatraemia, </a:t>
            </a:r>
            <a:r>
              <a:rPr lang="en-GB" sz="1600" dirty="0" err="1">
                <a:solidFill>
                  <a:srgbClr val="0E0E0E"/>
                </a:solidFill>
              </a:rPr>
              <a:t>leucopenia</a:t>
            </a:r>
            <a:r>
              <a:rPr lang="en-GB" sz="1600" dirty="0">
                <a:solidFill>
                  <a:srgbClr val="0E0E0E"/>
                </a:solidFill>
              </a:rPr>
              <a:t>, leucocytosis, pancytopenia, thrombocytopenia, visual disturbances, sweating, photophobia, and alopecia.</a:t>
            </a:r>
          </a:p>
          <a:p>
            <a:pPr marL="0" indent="0">
              <a:buNone/>
            </a:pPr>
            <a:r>
              <a:rPr lang="en-GB" sz="1600" b="1" dirty="0">
                <a:solidFill>
                  <a:srgbClr val="0E0E0E"/>
                </a:solidFill>
              </a:rPr>
              <a:t>Long-term PPI treatment may be associated with uncommon, serious adverse effects such as:</a:t>
            </a:r>
          </a:p>
          <a:p>
            <a:pPr marL="742950" lvl="1" indent="-285750"/>
            <a:r>
              <a:rPr lang="en-GB" sz="1600" dirty="0">
                <a:solidFill>
                  <a:srgbClr val="0E0E0E"/>
                </a:solidFill>
              </a:rPr>
              <a:t>Hypomagnesaemia — symptoms include muscle twitching, tremors, vomiting, fatigue, and loss of appetite. Case reports after one year of PPI therapy, but may occur after 3 months. This usually improves after magnesium replacement therapy and discontinuation of the PPI </a:t>
            </a:r>
            <a:r>
              <a:rPr lang="en-GB" sz="1600" dirty="0">
                <a:solidFill>
                  <a:srgbClr val="005EA5"/>
                </a:solidFill>
                <a:hlinkClick r:id="rId2"/>
              </a:rPr>
              <a:t>MHRA, 2012</a:t>
            </a:r>
            <a:r>
              <a:rPr lang="en-GB" sz="1600" dirty="0">
                <a:solidFill>
                  <a:srgbClr val="0E0E0E"/>
                </a:solidFill>
              </a:rPr>
              <a:t>. Hypomagnesaemia may lead to hypocalcaemia and/or hypokalaemia</a:t>
            </a:r>
          </a:p>
          <a:p>
            <a:pPr marL="742950" lvl="1" indent="-285750"/>
            <a:r>
              <a:rPr lang="en-GB" sz="1600" dirty="0">
                <a:solidFill>
                  <a:srgbClr val="0E0E0E"/>
                </a:solidFill>
              </a:rPr>
              <a:t>Increased risk of fractures — especially when used at high doses for over a year in the elderly </a:t>
            </a:r>
            <a:r>
              <a:rPr lang="en-GB" sz="1600" dirty="0">
                <a:solidFill>
                  <a:srgbClr val="005EA5"/>
                </a:solidFill>
                <a:hlinkClick r:id="rId2"/>
              </a:rPr>
              <a:t>MHRA, 2012</a:t>
            </a:r>
            <a:endParaRPr lang="en-GB" sz="1600" dirty="0">
              <a:solidFill>
                <a:srgbClr val="0E0E0E"/>
              </a:solidFill>
            </a:endParaRPr>
          </a:p>
          <a:p>
            <a:pPr marL="742950" lvl="1" indent="-285750"/>
            <a:r>
              <a:rPr lang="en-GB" sz="1600" i="1" dirty="0">
                <a:solidFill>
                  <a:srgbClr val="0E0E0E"/>
                </a:solidFill>
              </a:rPr>
              <a:t>Clostridium difficile </a:t>
            </a:r>
            <a:r>
              <a:rPr lang="en-GB" sz="1600" dirty="0">
                <a:solidFill>
                  <a:srgbClr val="0E0E0E"/>
                </a:solidFill>
              </a:rPr>
              <a:t>infection — due to the effect of decreasing gastric acidity</a:t>
            </a:r>
          </a:p>
          <a:p>
            <a:endParaRPr lang="en-GB" dirty="0"/>
          </a:p>
        </p:txBody>
      </p:sp>
      <p:sp>
        <p:nvSpPr>
          <p:cNvPr id="3" name="Title 2"/>
          <p:cNvSpPr>
            <a:spLocks noGrp="1"/>
          </p:cNvSpPr>
          <p:nvPr>
            <p:ph type="title"/>
          </p:nvPr>
        </p:nvSpPr>
        <p:spPr/>
        <p:txBody>
          <a:bodyPr/>
          <a:lstStyle/>
          <a:p>
            <a:r>
              <a:rPr lang="en-GB" dirty="0"/>
              <a:t>Adverse effects of PPIs</a:t>
            </a:r>
          </a:p>
        </p:txBody>
      </p:sp>
    </p:spTree>
    <p:extLst>
      <p:ext uri="{BB962C8B-B14F-4D97-AF65-F5344CB8AC3E}">
        <p14:creationId xmlns:p14="http://schemas.microsoft.com/office/powerpoint/2010/main" val="15361596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92015" y="1192939"/>
            <a:ext cx="10515600" cy="4121150"/>
          </a:xfrm>
        </p:spPr>
        <p:txBody>
          <a:bodyPr/>
          <a:lstStyle/>
          <a:p>
            <a:pPr marL="0" indent="0">
              <a:buNone/>
            </a:pPr>
            <a:r>
              <a:rPr lang="en-GB" sz="2000" b="1" dirty="0">
                <a:solidFill>
                  <a:srgbClr val="0E0E0E"/>
                </a:solidFill>
              </a:rPr>
              <a:t>Possible drug interactions with proton pump inhibitors (PPIs) include:</a:t>
            </a:r>
            <a:endParaRPr lang="en-GB" sz="2000" dirty="0">
              <a:solidFill>
                <a:srgbClr val="0E0E0E"/>
              </a:solidFill>
            </a:endParaRPr>
          </a:p>
          <a:p>
            <a:endParaRPr lang="en-GB" dirty="0"/>
          </a:p>
        </p:txBody>
      </p:sp>
      <p:sp>
        <p:nvSpPr>
          <p:cNvPr id="3" name="Title 2"/>
          <p:cNvSpPr>
            <a:spLocks noGrp="1"/>
          </p:cNvSpPr>
          <p:nvPr>
            <p:ph type="title"/>
          </p:nvPr>
        </p:nvSpPr>
        <p:spPr/>
        <p:txBody>
          <a:bodyPr/>
          <a:lstStyle/>
          <a:p>
            <a:r>
              <a:rPr lang="en-GB" dirty="0"/>
              <a:t>Drug interactions with PPIs</a:t>
            </a:r>
          </a:p>
        </p:txBody>
      </p:sp>
      <p:sp>
        <p:nvSpPr>
          <p:cNvPr id="5" name="Rectangle 4"/>
          <p:cNvSpPr/>
          <p:nvPr/>
        </p:nvSpPr>
        <p:spPr>
          <a:xfrm>
            <a:off x="679938" y="1538289"/>
            <a:ext cx="10832124" cy="45463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79938" y="2075658"/>
            <a:ext cx="10832124" cy="454635"/>
          </a:xfrm>
          <a:prstGeom prst="rect">
            <a:avLst/>
          </a:prstGeom>
          <a:solidFill>
            <a:srgbClr val="2D9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679938" y="2599717"/>
            <a:ext cx="10832124" cy="45463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79938" y="3147222"/>
            <a:ext cx="10832124" cy="454635"/>
          </a:xfrm>
          <a:prstGeom prst="rect">
            <a:avLst/>
          </a:prstGeom>
          <a:solidFill>
            <a:srgbClr val="01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79938" y="3664200"/>
            <a:ext cx="10832124" cy="454635"/>
          </a:xfrm>
          <a:prstGeom prst="rect">
            <a:avLst/>
          </a:prstGeom>
          <a:solidFill>
            <a:srgbClr val="325BA4"/>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679937" y="4969803"/>
            <a:ext cx="10832124" cy="18181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679938" y="1502351"/>
            <a:ext cx="11230708" cy="523220"/>
          </a:xfrm>
          <a:prstGeom prst="rect">
            <a:avLst/>
          </a:prstGeom>
        </p:spPr>
        <p:txBody>
          <a:bodyPr wrap="square">
            <a:spAutoFit/>
          </a:bodyPr>
          <a:lstStyle/>
          <a:p>
            <a:r>
              <a:rPr lang="en-GB" sz="1400" b="1" dirty="0">
                <a:solidFill>
                  <a:srgbClr val="FFFFFF"/>
                </a:solidFill>
              </a:rPr>
              <a:t>Digoxin</a:t>
            </a:r>
            <a:r>
              <a:rPr lang="en-GB" sz="1400" b="1" dirty="0">
                <a:solidFill>
                  <a:srgbClr val="0E0E0E"/>
                </a:solidFill>
              </a:rPr>
              <a:t> </a:t>
            </a:r>
            <a:r>
              <a:rPr lang="en-GB" sz="1400" dirty="0">
                <a:solidFill>
                  <a:srgbClr val="FFFFFF"/>
                </a:solidFill>
              </a:rPr>
              <a:t>— PPIs may cause a small rise in serum digoxin levels (although not considered clinically significant). The manufacturer of lansoprazole suggests that digoxin levels should be monitored if lansoprazole is started or stopped.</a:t>
            </a:r>
          </a:p>
        </p:txBody>
      </p:sp>
      <p:sp>
        <p:nvSpPr>
          <p:cNvPr id="13" name="Rectangle 12"/>
          <p:cNvSpPr/>
          <p:nvPr/>
        </p:nvSpPr>
        <p:spPr>
          <a:xfrm>
            <a:off x="679938" y="2042693"/>
            <a:ext cx="10832124" cy="523220"/>
          </a:xfrm>
          <a:prstGeom prst="rect">
            <a:avLst/>
          </a:prstGeom>
          <a:solidFill>
            <a:schemeClr val="accent1">
              <a:lumMod val="50000"/>
            </a:schemeClr>
          </a:solidFill>
        </p:spPr>
        <p:txBody>
          <a:bodyPr wrap="square">
            <a:spAutoFit/>
          </a:bodyPr>
          <a:lstStyle/>
          <a:p>
            <a:r>
              <a:rPr lang="en-GB" sz="1400" b="1" dirty="0">
                <a:solidFill>
                  <a:srgbClr val="FFFFFF"/>
                </a:solidFill>
              </a:rPr>
              <a:t>Warfarin </a:t>
            </a:r>
            <a:r>
              <a:rPr lang="en-GB" sz="1400" dirty="0">
                <a:solidFill>
                  <a:srgbClr val="FFFFFF"/>
                </a:solidFill>
              </a:rPr>
              <a:t>— PPIs can occasionally enhance the effects of warfarin. The</a:t>
            </a:r>
            <a:r>
              <a:rPr lang="en-GB" sz="1400" b="1" dirty="0">
                <a:solidFill>
                  <a:srgbClr val="FFFFFF"/>
                </a:solidFill>
              </a:rPr>
              <a:t> </a:t>
            </a:r>
            <a:r>
              <a:rPr lang="en-GB" sz="1400" dirty="0">
                <a:solidFill>
                  <a:srgbClr val="FFFFFF"/>
                </a:solidFill>
              </a:rPr>
              <a:t>international normalized ratio (INR) should be monitored in people taking warfarin if omeprazole, pantoprazole, or esomeprazole is started or stopped.</a:t>
            </a:r>
          </a:p>
        </p:txBody>
      </p:sp>
      <p:sp>
        <p:nvSpPr>
          <p:cNvPr id="14" name="Rectangle 13"/>
          <p:cNvSpPr/>
          <p:nvPr/>
        </p:nvSpPr>
        <p:spPr>
          <a:xfrm>
            <a:off x="679938" y="2674260"/>
            <a:ext cx="10832124" cy="307777"/>
          </a:xfrm>
          <a:prstGeom prst="rect">
            <a:avLst/>
          </a:prstGeom>
        </p:spPr>
        <p:txBody>
          <a:bodyPr wrap="square">
            <a:spAutoFit/>
          </a:bodyPr>
          <a:lstStyle/>
          <a:p>
            <a:r>
              <a:rPr lang="en-GB" sz="1400" b="1" dirty="0">
                <a:solidFill>
                  <a:srgbClr val="FFFFFF"/>
                </a:solidFill>
              </a:rPr>
              <a:t>Methotrexate </a:t>
            </a:r>
            <a:r>
              <a:rPr lang="en-GB" sz="1400" dirty="0">
                <a:solidFill>
                  <a:srgbClr val="FFFFFF"/>
                </a:solidFill>
              </a:rPr>
              <a:t>— PPIs possibly reduce excretion of methotrexate, leading to an increased risk of methotrexate toxicity.</a:t>
            </a:r>
          </a:p>
        </p:txBody>
      </p:sp>
      <p:sp>
        <p:nvSpPr>
          <p:cNvPr id="15" name="Rectangle 14"/>
          <p:cNvSpPr/>
          <p:nvPr/>
        </p:nvSpPr>
        <p:spPr>
          <a:xfrm>
            <a:off x="679938" y="3111602"/>
            <a:ext cx="10832123" cy="523220"/>
          </a:xfrm>
          <a:prstGeom prst="rect">
            <a:avLst/>
          </a:prstGeom>
        </p:spPr>
        <p:txBody>
          <a:bodyPr wrap="square">
            <a:spAutoFit/>
          </a:bodyPr>
          <a:lstStyle/>
          <a:p>
            <a:r>
              <a:rPr lang="en-GB" sz="1400" b="1" dirty="0">
                <a:solidFill>
                  <a:srgbClr val="FFFFFF"/>
                </a:solidFill>
              </a:rPr>
              <a:t>Phenytoin </a:t>
            </a:r>
            <a:r>
              <a:rPr lang="en-GB" sz="1400" dirty="0">
                <a:solidFill>
                  <a:srgbClr val="FFFFFF"/>
                </a:solidFill>
              </a:rPr>
              <a:t>— omeprazole and esomeprazole can occasionally enhance the effects of phenytoin.</a:t>
            </a:r>
            <a:r>
              <a:rPr lang="en-GB" sz="1400" b="1" dirty="0">
                <a:solidFill>
                  <a:srgbClr val="FFFFFF"/>
                </a:solidFill>
              </a:rPr>
              <a:t> </a:t>
            </a:r>
            <a:r>
              <a:rPr lang="en-GB" sz="1400" dirty="0">
                <a:solidFill>
                  <a:srgbClr val="FFFFFF"/>
                </a:solidFill>
              </a:rPr>
              <a:t>The manufacturers recommend that people taking phenytoin are carefully monitored if omeprazole or esomeprazole is started or stopped.</a:t>
            </a:r>
          </a:p>
        </p:txBody>
      </p:sp>
      <p:sp>
        <p:nvSpPr>
          <p:cNvPr id="16" name="Rectangle 15"/>
          <p:cNvSpPr/>
          <p:nvPr/>
        </p:nvSpPr>
        <p:spPr>
          <a:xfrm>
            <a:off x="679937" y="3649422"/>
            <a:ext cx="10832123" cy="523220"/>
          </a:xfrm>
          <a:prstGeom prst="rect">
            <a:avLst/>
          </a:prstGeom>
        </p:spPr>
        <p:txBody>
          <a:bodyPr wrap="square">
            <a:spAutoFit/>
          </a:bodyPr>
          <a:lstStyle/>
          <a:p>
            <a:r>
              <a:rPr lang="en-GB" sz="1400" b="1" dirty="0">
                <a:solidFill>
                  <a:srgbClr val="FFFFFF"/>
                </a:solidFill>
              </a:rPr>
              <a:t>Azole antifungals </a:t>
            </a:r>
            <a:r>
              <a:rPr lang="en-GB" sz="1400" dirty="0">
                <a:solidFill>
                  <a:srgbClr val="FFFFFF"/>
                </a:solidFill>
              </a:rPr>
              <a:t>— the absorption of ketoconazole or </a:t>
            </a:r>
            <a:r>
              <a:rPr lang="en-GB" sz="1400" dirty="0" err="1">
                <a:solidFill>
                  <a:srgbClr val="FFFFFF"/>
                </a:solidFill>
              </a:rPr>
              <a:t>itraconazole</a:t>
            </a:r>
            <a:r>
              <a:rPr lang="en-GB" sz="1400" dirty="0">
                <a:solidFill>
                  <a:srgbClr val="FFFFFF"/>
                </a:solidFill>
              </a:rPr>
              <a:t> may be reduced during PPI treatment. Dose adjustment of the antifungal drug may be required during long-term PPI treatment.</a:t>
            </a:r>
          </a:p>
        </p:txBody>
      </p:sp>
      <p:sp>
        <p:nvSpPr>
          <p:cNvPr id="17" name="Rectangle 16"/>
          <p:cNvSpPr/>
          <p:nvPr/>
        </p:nvSpPr>
        <p:spPr>
          <a:xfrm>
            <a:off x="679937" y="4178765"/>
            <a:ext cx="10832123" cy="738664"/>
          </a:xfrm>
          <a:prstGeom prst="rect">
            <a:avLst/>
          </a:prstGeom>
          <a:solidFill>
            <a:schemeClr val="accent5">
              <a:lumMod val="60000"/>
              <a:lumOff val="40000"/>
            </a:schemeClr>
          </a:solidFill>
          <a:ln>
            <a:noFill/>
          </a:ln>
        </p:spPr>
        <p:txBody>
          <a:bodyPr wrap="square">
            <a:spAutoFit/>
          </a:bodyPr>
          <a:lstStyle/>
          <a:p>
            <a:r>
              <a:rPr lang="en-GB" sz="1400" b="1" dirty="0" err="1">
                <a:solidFill>
                  <a:srgbClr val="FFFFFF"/>
                </a:solidFill>
              </a:rPr>
              <a:t>Clopidogrel</a:t>
            </a:r>
            <a:r>
              <a:rPr lang="en-GB" sz="1400" b="1" dirty="0">
                <a:solidFill>
                  <a:srgbClr val="FFFFFF"/>
                </a:solidFill>
              </a:rPr>
              <a:t> </a:t>
            </a:r>
            <a:r>
              <a:rPr lang="en-GB" sz="1400" dirty="0">
                <a:solidFill>
                  <a:srgbClr val="FFFFFF"/>
                </a:solidFill>
              </a:rPr>
              <a:t>— omeprazole and esomeprazole reduce the antiplatelet effect of </a:t>
            </a:r>
            <a:r>
              <a:rPr lang="en-GB" sz="1400" dirty="0" err="1">
                <a:solidFill>
                  <a:srgbClr val="FFFFFF"/>
                </a:solidFill>
              </a:rPr>
              <a:t>clopidogrel</a:t>
            </a:r>
            <a:r>
              <a:rPr lang="en-GB" sz="1400" dirty="0">
                <a:solidFill>
                  <a:srgbClr val="FFFFFF"/>
                </a:solidFill>
              </a:rPr>
              <a:t>, and concomitant use should be avoided. The other PPIs may also reduce the efficacy of </a:t>
            </a:r>
            <a:r>
              <a:rPr lang="en-GB" sz="1400" dirty="0" err="1">
                <a:solidFill>
                  <a:srgbClr val="FFFFFF"/>
                </a:solidFill>
              </a:rPr>
              <a:t>clopidogrel</a:t>
            </a:r>
            <a:r>
              <a:rPr lang="en-GB" sz="1400" dirty="0">
                <a:solidFill>
                  <a:srgbClr val="FFFFFF"/>
                </a:solidFill>
              </a:rPr>
              <a:t>, and this risk should be weighed against the potential benefit of the PPI [</a:t>
            </a:r>
            <a:r>
              <a:rPr lang="en-GB" sz="1400" dirty="0">
                <a:solidFill>
                  <a:srgbClr val="FF0000"/>
                </a:solidFill>
                <a:hlinkClick r:id="rId2"/>
              </a:rPr>
              <a:t>MHRA, 2010</a:t>
            </a:r>
            <a:r>
              <a:rPr lang="en-GB" sz="1400" dirty="0">
                <a:solidFill>
                  <a:srgbClr val="FFFFFF"/>
                </a:solidFill>
              </a:rPr>
              <a:t>]</a:t>
            </a:r>
          </a:p>
        </p:txBody>
      </p:sp>
      <p:sp>
        <p:nvSpPr>
          <p:cNvPr id="18" name="Rectangle 17"/>
          <p:cNvSpPr/>
          <p:nvPr/>
        </p:nvSpPr>
        <p:spPr>
          <a:xfrm>
            <a:off x="679938" y="4924888"/>
            <a:ext cx="10832128" cy="1815882"/>
          </a:xfrm>
          <a:prstGeom prst="rect">
            <a:avLst/>
          </a:prstGeom>
        </p:spPr>
        <p:txBody>
          <a:bodyPr wrap="square">
            <a:spAutoFit/>
          </a:bodyPr>
          <a:lstStyle/>
          <a:p>
            <a:r>
              <a:rPr lang="en-GB" sz="1400" b="1" dirty="0">
                <a:solidFill>
                  <a:srgbClr val="FFFFFF"/>
                </a:solidFill>
              </a:rPr>
              <a:t>Protease inhibitors </a:t>
            </a:r>
            <a:r>
              <a:rPr lang="en-GB" sz="1400" dirty="0">
                <a:solidFill>
                  <a:srgbClr val="FFFFFF"/>
                </a:solidFill>
              </a:rPr>
              <a:t>— PPIs can significantly affect plasma levels of some protease inhibitor drugs, including:</a:t>
            </a:r>
          </a:p>
          <a:p>
            <a:pPr marL="742950" lvl="1" indent="-285750">
              <a:buFont typeface="Arial" panose="020B0604020202020204" pitchFamily="34" charset="0"/>
              <a:buChar char="•"/>
            </a:pPr>
            <a:r>
              <a:rPr lang="en-GB" sz="1400" dirty="0" err="1">
                <a:solidFill>
                  <a:srgbClr val="FFFFFF"/>
                </a:solidFill>
              </a:rPr>
              <a:t>Atazanavir</a:t>
            </a:r>
            <a:r>
              <a:rPr lang="en-GB" sz="1400" dirty="0">
                <a:solidFill>
                  <a:srgbClr val="FFFFFF"/>
                </a:solidFill>
              </a:rPr>
              <a:t> — concurrent use of PPIs and </a:t>
            </a:r>
            <a:r>
              <a:rPr lang="en-GB" sz="1400" dirty="0" err="1">
                <a:solidFill>
                  <a:srgbClr val="FFFFFF"/>
                </a:solidFill>
              </a:rPr>
              <a:t>atazanavir</a:t>
            </a:r>
            <a:r>
              <a:rPr lang="en-GB" sz="1400" dirty="0">
                <a:solidFill>
                  <a:srgbClr val="FFFFFF"/>
                </a:solidFill>
              </a:rPr>
              <a:t> is not recommended as the absorption of </a:t>
            </a:r>
            <a:r>
              <a:rPr lang="en-GB" sz="1400" dirty="0" err="1">
                <a:solidFill>
                  <a:srgbClr val="FFFFFF"/>
                </a:solidFill>
              </a:rPr>
              <a:t>atazanavir</a:t>
            </a:r>
            <a:r>
              <a:rPr lang="en-GB" sz="1400" dirty="0">
                <a:solidFill>
                  <a:srgbClr val="FFFFFF"/>
                </a:solidFill>
              </a:rPr>
              <a:t> may be affected by a PPI (due to changes in gastric acidity). This may lead to a reduced plasma concentration of </a:t>
            </a:r>
            <a:r>
              <a:rPr lang="en-GB" sz="1400" dirty="0" err="1">
                <a:solidFill>
                  <a:srgbClr val="FFFFFF"/>
                </a:solidFill>
              </a:rPr>
              <a:t>atazanavir</a:t>
            </a:r>
            <a:r>
              <a:rPr lang="en-GB" sz="1400" dirty="0">
                <a:solidFill>
                  <a:srgbClr val="FFFFFF"/>
                </a:solidFill>
              </a:rPr>
              <a:t> which may affect its efficacy. If concurrent use is necessary, seek specialist advice.</a:t>
            </a:r>
          </a:p>
          <a:p>
            <a:pPr marL="742950" lvl="1" indent="-285750">
              <a:buFont typeface="Arial" panose="020B0604020202020204" pitchFamily="34" charset="0"/>
              <a:buChar char="•"/>
            </a:pPr>
            <a:r>
              <a:rPr lang="en-GB" sz="1400" dirty="0" err="1">
                <a:solidFill>
                  <a:srgbClr val="FFFFFF"/>
                </a:solidFill>
              </a:rPr>
              <a:t>Saquinavir</a:t>
            </a:r>
            <a:r>
              <a:rPr lang="en-GB" sz="1400" dirty="0">
                <a:solidFill>
                  <a:srgbClr val="FFFFFF"/>
                </a:solidFill>
              </a:rPr>
              <a:t> — plasma concentration of </a:t>
            </a:r>
            <a:r>
              <a:rPr lang="en-GB" sz="1400" dirty="0" err="1">
                <a:solidFill>
                  <a:srgbClr val="FFFFFF"/>
                </a:solidFill>
              </a:rPr>
              <a:t>saquinavir</a:t>
            </a:r>
            <a:r>
              <a:rPr lang="en-GB" sz="1400" dirty="0">
                <a:solidFill>
                  <a:srgbClr val="FFFFFF"/>
                </a:solidFill>
              </a:rPr>
              <a:t> may be increased by PPI treatment, leading to increased risk of adverse effects.</a:t>
            </a:r>
          </a:p>
          <a:p>
            <a:pPr marL="742950" lvl="1" indent="-285750">
              <a:buFont typeface="Arial" panose="020B0604020202020204" pitchFamily="34" charset="0"/>
              <a:buChar char="•"/>
            </a:pPr>
            <a:r>
              <a:rPr lang="en-GB" sz="1400" dirty="0" err="1">
                <a:solidFill>
                  <a:srgbClr val="FFFFFF"/>
                </a:solidFill>
              </a:rPr>
              <a:t>Tipranavir</a:t>
            </a:r>
            <a:r>
              <a:rPr lang="en-GB" sz="1400" dirty="0">
                <a:solidFill>
                  <a:srgbClr val="FFFFFF"/>
                </a:solidFill>
              </a:rPr>
              <a:t> — concurrent use with omeprazole or esomeprazole is not recommended, as </a:t>
            </a:r>
            <a:r>
              <a:rPr lang="en-GB" sz="1400" dirty="0" err="1">
                <a:solidFill>
                  <a:srgbClr val="FFFFFF"/>
                </a:solidFill>
              </a:rPr>
              <a:t>tipranavir</a:t>
            </a:r>
            <a:r>
              <a:rPr lang="en-GB" sz="1400" dirty="0">
                <a:solidFill>
                  <a:srgbClr val="FFFFFF"/>
                </a:solidFill>
              </a:rPr>
              <a:t> may reduce the plasma concentration of the PPI. If concurrent use is necessary, seek specialist advice.</a:t>
            </a:r>
          </a:p>
        </p:txBody>
      </p:sp>
    </p:spTree>
    <p:extLst>
      <p:ext uri="{BB962C8B-B14F-4D97-AF65-F5344CB8AC3E}">
        <p14:creationId xmlns:p14="http://schemas.microsoft.com/office/powerpoint/2010/main" val="572767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74077" y="1533036"/>
            <a:ext cx="10515600" cy="4121150"/>
          </a:xfrm>
        </p:spPr>
        <p:txBody>
          <a:bodyPr/>
          <a:lstStyle/>
          <a:p>
            <a:pPr marL="0" indent="0">
              <a:buNone/>
            </a:pPr>
            <a:r>
              <a:rPr lang="en-GB" sz="2000" b="1" u="sng" dirty="0"/>
              <a:t>PPI should be prescribed for as short a period as possible</a:t>
            </a:r>
          </a:p>
          <a:p>
            <a:pPr marL="0" indent="0">
              <a:buNone/>
            </a:pPr>
            <a:endParaRPr lang="en-GB" sz="2000" dirty="0"/>
          </a:p>
          <a:p>
            <a:pPr marL="0" indent="0">
              <a:buNone/>
            </a:pPr>
            <a:r>
              <a:rPr lang="en-GB" sz="2000" dirty="0"/>
              <a:t>PPI dosing might change for a number of reasons:</a:t>
            </a:r>
          </a:p>
          <a:p>
            <a:endParaRPr lang="en-GB" sz="2000" dirty="0"/>
          </a:p>
          <a:p>
            <a:r>
              <a:rPr lang="en-GB" sz="2000" dirty="0"/>
              <a:t>Reducing the dose</a:t>
            </a:r>
          </a:p>
          <a:p>
            <a:r>
              <a:rPr lang="en-GB" sz="2000" dirty="0"/>
              <a:t>Taking prn</a:t>
            </a:r>
          </a:p>
          <a:p>
            <a:r>
              <a:rPr lang="en-GB" sz="2000" dirty="0"/>
              <a:t>Stopping altogether</a:t>
            </a:r>
          </a:p>
          <a:p>
            <a:endParaRPr lang="en-GB" sz="2000" dirty="0"/>
          </a:p>
          <a:p>
            <a:pPr marL="0" indent="0">
              <a:buNone/>
            </a:pPr>
            <a:r>
              <a:rPr lang="en-GB" sz="2000" dirty="0"/>
              <a:t>Dyspepsia symptoms may return; sometimes worse than before on stopping a PPI</a:t>
            </a:r>
            <a:endParaRPr lang="en-GB" sz="2000" b="1" dirty="0">
              <a:solidFill>
                <a:srgbClr val="FF0000"/>
              </a:solidFill>
            </a:endParaRPr>
          </a:p>
          <a:p>
            <a:pPr marL="0" indent="0">
              <a:buNone/>
            </a:pPr>
            <a:r>
              <a:rPr lang="en-GB" sz="2000" b="1" dirty="0">
                <a:solidFill>
                  <a:srgbClr val="FF0000"/>
                </a:solidFill>
              </a:rPr>
              <a:t>These “rebound”  hypersecretion symptoms are </a:t>
            </a:r>
            <a:r>
              <a:rPr lang="en-GB" sz="2000" b="1" u="sng" dirty="0">
                <a:solidFill>
                  <a:srgbClr val="FF0000"/>
                </a:solidFill>
              </a:rPr>
              <a:t>very common</a:t>
            </a:r>
            <a:r>
              <a:rPr lang="en-GB" sz="2000" b="1" dirty="0">
                <a:solidFill>
                  <a:srgbClr val="FF0000"/>
                </a:solidFill>
              </a:rPr>
              <a:t>, well recognised and usually go within 2 to 4 weeks of stopping the PPI</a:t>
            </a:r>
          </a:p>
          <a:p>
            <a:pPr marL="0" indent="0">
              <a:buNone/>
            </a:pPr>
            <a:r>
              <a:rPr lang="en-GB" sz="2000" dirty="0"/>
              <a:t>During this time consider prescribing or recommending an alginate or antacid to ease these rebound symptoms rather than resuming a PPI – the latter increases the risk of slipping into long term prescribing with resulting potential harm</a:t>
            </a:r>
          </a:p>
          <a:p>
            <a:endParaRPr lang="en-GB" sz="2000" dirty="0"/>
          </a:p>
        </p:txBody>
      </p:sp>
      <p:sp>
        <p:nvSpPr>
          <p:cNvPr id="3" name="Title 2"/>
          <p:cNvSpPr>
            <a:spLocks noGrp="1"/>
          </p:cNvSpPr>
          <p:nvPr>
            <p:ph type="title"/>
          </p:nvPr>
        </p:nvSpPr>
        <p:spPr>
          <a:xfrm>
            <a:off x="838200" y="365125"/>
            <a:ext cx="8809892" cy="1325563"/>
          </a:xfrm>
        </p:spPr>
        <p:txBody>
          <a:bodyPr/>
          <a:lstStyle/>
          <a:p>
            <a:r>
              <a:rPr lang="en-GB" dirty="0"/>
              <a:t>Stepping down ,Stopping PPI &amp; rebound symptoms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5236" y="1690688"/>
            <a:ext cx="2304441" cy="2775804"/>
          </a:xfrm>
          <a:prstGeom prst="rect">
            <a:avLst/>
          </a:prstGeom>
        </p:spPr>
      </p:pic>
    </p:spTree>
    <p:extLst>
      <p:ext uri="{BB962C8B-B14F-4D97-AF65-F5344CB8AC3E}">
        <p14:creationId xmlns:p14="http://schemas.microsoft.com/office/powerpoint/2010/main" val="355933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44415" y="1169622"/>
            <a:ext cx="8680938" cy="4121150"/>
          </a:xfrm>
        </p:spPr>
        <p:txBody>
          <a:bodyPr/>
          <a:lstStyle/>
          <a:p>
            <a:pPr marL="0" indent="0">
              <a:buNone/>
            </a:pPr>
            <a:r>
              <a:rPr lang="en-GB" sz="1600" b="1" dirty="0">
                <a:solidFill>
                  <a:srgbClr val="0E0E0E"/>
                </a:solidFill>
              </a:rPr>
              <a:t>Assess for any new alarm symptoms</a:t>
            </a:r>
            <a:r>
              <a:rPr lang="en-GB" sz="1600" dirty="0">
                <a:solidFill>
                  <a:srgbClr val="0E0E0E"/>
                </a:solidFill>
              </a:rPr>
              <a:t> which may suggest a complication or other serious underlying pathology, and manage </a:t>
            </a:r>
            <a:r>
              <a:rPr lang="en-GB" sz="1600" dirty="0" smtClean="0">
                <a:solidFill>
                  <a:srgbClr val="0E0E0E"/>
                </a:solidFill>
              </a:rPr>
              <a:t>appropriately.</a:t>
            </a:r>
            <a:endParaRPr lang="en-GB" sz="1600" dirty="0">
              <a:solidFill>
                <a:srgbClr val="0E0E0E"/>
              </a:solidFill>
            </a:endParaRPr>
          </a:p>
          <a:p>
            <a:pPr marL="0" indent="0">
              <a:buNone/>
            </a:pPr>
            <a:endParaRPr lang="en-GB" sz="1600" dirty="0">
              <a:solidFill>
                <a:srgbClr val="0E0E0E"/>
              </a:solidFill>
            </a:endParaRPr>
          </a:p>
          <a:p>
            <a:pPr marL="0" indent="0">
              <a:buNone/>
            </a:pPr>
            <a:r>
              <a:rPr lang="en-GB" sz="1600" b="1" dirty="0">
                <a:solidFill>
                  <a:srgbClr val="0E0E0E"/>
                </a:solidFill>
              </a:rPr>
              <a:t>For people with persistent or recurrent dyspepsia symptoms despite initial management</a:t>
            </a:r>
            <a:endParaRPr lang="en-GB" sz="1600" dirty="0">
              <a:solidFill>
                <a:srgbClr val="0E0E0E"/>
              </a:solidFill>
            </a:endParaRPr>
          </a:p>
          <a:p>
            <a:pPr marL="742950" lvl="1" indent="-285750"/>
            <a:r>
              <a:rPr lang="en-GB" sz="1600" dirty="0">
                <a:solidFill>
                  <a:srgbClr val="0E0E0E"/>
                </a:solidFill>
              </a:rPr>
              <a:t>Consider whether your initial diagnosis is correct and </a:t>
            </a:r>
            <a:r>
              <a:rPr lang="en-GB" sz="1600" b="1" dirty="0">
                <a:solidFill>
                  <a:srgbClr val="0E0E0E"/>
                </a:solidFill>
              </a:rPr>
              <a:t>explore other differentials </a:t>
            </a:r>
            <a:r>
              <a:rPr lang="en-GB" sz="1600" dirty="0" err="1">
                <a:solidFill>
                  <a:srgbClr val="0E0E0E"/>
                </a:solidFill>
              </a:rPr>
              <a:t>eg</a:t>
            </a:r>
            <a:r>
              <a:rPr lang="en-GB" sz="1600" dirty="0">
                <a:solidFill>
                  <a:srgbClr val="0E0E0E"/>
                </a:solidFill>
              </a:rPr>
              <a:t> cardiac</a:t>
            </a:r>
          </a:p>
          <a:p>
            <a:pPr marL="742950" lvl="1" indent="-285750"/>
            <a:r>
              <a:rPr lang="en-GB" sz="1600" b="1" dirty="0">
                <a:solidFill>
                  <a:srgbClr val="0E0E0E"/>
                </a:solidFill>
              </a:rPr>
              <a:t>Check the person's adherence to initial management </a:t>
            </a:r>
            <a:r>
              <a:rPr lang="en-GB" sz="1600" dirty="0">
                <a:solidFill>
                  <a:srgbClr val="0E0E0E"/>
                </a:solidFill>
              </a:rPr>
              <a:t>and reinforce lifestyle advice</a:t>
            </a:r>
          </a:p>
          <a:p>
            <a:pPr marL="742950" lvl="1" indent="-285750"/>
            <a:r>
              <a:rPr lang="en-GB" sz="1600" b="1" dirty="0">
                <a:solidFill>
                  <a:srgbClr val="0E0E0E"/>
                </a:solidFill>
              </a:rPr>
              <a:t>Consider</a:t>
            </a:r>
            <a:r>
              <a:rPr lang="en-GB" sz="1600" dirty="0">
                <a:solidFill>
                  <a:srgbClr val="0E0E0E"/>
                </a:solidFill>
              </a:rPr>
              <a:t> </a:t>
            </a:r>
            <a:r>
              <a:rPr lang="en-GB" sz="1600" b="1" dirty="0">
                <a:solidFill>
                  <a:srgbClr val="0E0E0E"/>
                </a:solidFill>
              </a:rPr>
              <a:t>alternative acid suppression </a:t>
            </a:r>
            <a:r>
              <a:rPr lang="en-GB" sz="1600" dirty="0">
                <a:solidFill>
                  <a:srgbClr val="0E0E0E"/>
                </a:solidFill>
              </a:rPr>
              <a:t>therapy with a histamine (H</a:t>
            </a:r>
            <a:r>
              <a:rPr lang="en-GB" sz="1600" baseline="-25000" dirty="0">
                <a:solidFill>
                  <a:srgbClr val="0E0E0E"/>
                </a:solidFill>
              </a:rPr>
              <a:t>2</a:t>
            </a:r>
            <a:r>
              <a:rPr lang="en-GB" sz="1600" dirty="0">
                <a:solidFill>
                  <a:srgbClr val="0E0E0E"/>
                </a:solidFill>
              </a:rPr>
              <a:t>)-receptor antagonist (H</a:t>
            </a:r>
            <a:r>
              <a:rPr lang="en-GB" sz="1600" baseline="-25000" dirty="0">
                <a:solidFill>
                  <a:srgbClr val="0E0E0E"/>
                </a:solidFill>
              </a:rPr>
              <a:t>2</a:t>
            </a:r>
            <a:r>
              <a:rPr lang="en-GB" sz="1600" dirty="0">
                <a:solidFill>
                  <a:srgbClr val="0E0E0E"/>
                </a:solidFill>
              </a:rPr>
              <a:t>RA)</a:t>
            </a:r>
          </a:p>
          <a:p>
            <a:pPr marL="742950" lvl="1" indent="-285750"/>
            <a:r>
              <a:rPr lang="en-GB" sz="1600" b="1" dirty="0">
                <a:solidFill>
                  <a:srgbClr val="0E0E0E"/>
                </a:solidFill>
              </a:rPr>
              <a:t>Consider the need for long-term acid suppression </a:t>
            </a:r>
            <a:r>
              <a:rPr lang="en-GB" sz="1600" dirty="0">
                <a:solidFill>
                  <a:srgbClr val="0E0E0E"/>
                </a:solidFill>
              </a:rPr>
              <a:t>therapy if symptoms have previously responded</a:t>
            </a:r>
          </a:p>
          <a:p>
            <a:pPr marL="457200" lvl="1" indent="0">
              <a:buNone/>
            </a:pPr>
            <a:endParaRPr lang="en-GB" sz="1600" dirty="0">
              <a:solidFill>
                <a:srgbClr val="0E0E0E"/>
              </a:solidFill>
            </a:endParaRPr>
          </a:p>
          <a:p>
            <a:pPr marL="0" indent="0">
              <a:buNone/>
            </a:pPr>
            <a:r>
              <a:rPr lang="en-GB" sz="1600" b="1" dirty="0">
                <a:solidFill>
                  <a:srgbClr val="0E0E0E"/>
                </a:solidFill>
              </a:rPr>
              <a:t>If the person is taking a nonsteroidal anti-inflammatory drug (NSAID) or aspirin and is unable to stop the drug, advise on:</a:t>
            </a:r>
            <a:endParaRPr lang="en-GB" sz="1600" dirty="0">
              <a:solidFill>
                <a:srgbClr val="0E0E0E"/>
              </a:solidFill>
            </a:endParaRPr>
          </a:p>
          <a:p>
            <a:pPr marL="742950" lvl="1" indent="-285750"/>
            <a:r>
              <a:rPr lang="en-GB" sz="1600" dirty="0">
                <a:solidFill>
                  <a:srgbClr val="0E0E0E"/>
                </a:solidFill>
              </a:rPr>
              <a:t>Reducing the NSAID dose, if possible, and offering long-term </a:t>
            </a:r>
            <a:r>
              <a:rPr lang="en-GB" sz="1600" dirty="0" err="1">
                <a:solidFill>
                  <a:srgbClr val="0E0E0E"/>
                </a:solidFill>
              </a:rPr>
              <a:t>gastroprotection</a:t>
            </a:r>
            <a:r>
              <a:rPr lang="en-GB" sz="1600" dirty="0">
                <a:solidFill>
                  <a:srgbClr val="0E0E0E"/>
                </a:solidFill>
              </a:rPr>
              <a:t> with acid suppression therapy</a:t>
            </a:r>
          </a:p>
          <a:p>
            <a:pPr marL="742950" lvl="1" indent="-285750"/>
            <a:r>
              <a:rPr lang="en-GB" sz="1600" dirty="0">
                <a:solidFill>
                  <a:srgbClr val="0E0E0E"/>
                </a:solidFill>
              </a:rPr>
              <a:t>Switching to an alternative to a NSAID, such as paracetamol or a </a:t>
            </a:r>
            <a:r>
              <a:rPr lang="en-GB" sz="1600" dirty="0" err="1">
                <a:solidFill>
                  <a:srgbClr val="0E0E0E"/>
                </a:solidFill>
              </a:rPr>
              <a:t>cyclo</a:t>
            </a:r>
            <a:r>
              <a:rPr lang="en-GB" sz="1600" dirty="0">
                <a:solidFill>
                  <a:srgbClr val="0E0E0E"/>
                </a:solidFill>
              </a:rPr>
              <a:t>-oxygenase (COX)-2 inhibitor, if appropriate</a:t>
            </a:r>
          </a:p>
          <a:p>
            <a:pPr marL="742950" lvl="1" indent="-285750"/>
            <a:r>
              <a:rPr lang="en-GB" sz="1600" dirty="0">
                <a:solidFill>
                  <a:srgbClr val="0E0E0E"/>
                </a:solidFill>
              </a:rPr>
              <a:t>Switching to an alternative antiplatelet drug, if appropriate</a:t>
            </a:r>
            <a:endParaRPr lang="en-GB" sz="1600" dirty="0"/>
          </a:p>
          <a:p>
            <a:endParaRPr lang="en-GB" sz="1600" dirty="0"/>
          </a:p>
        </p:txBody>
      </p:sp>
      <p:sp>
        <p:nvSpPr>
          <p:cNvPr id="3" name="Title 2"/>
          <p:cNvSpPr>
            <a:spLocks noGrp="1"/>
          </p:cNvSpPr>
          <p:nvPr>
            <p:ph type="title"/>
          </p:nvPr>
        </p:nvSpPr>
        <p:spPr/>
        <p:txBody>
          <a:bodyPr/>
          <a:lstStyle/>
          <a:p>
            <a:r>
              <a:rPr lang="en-GB" dirty="0"/>
              <a:t>Refractory &amp; recurrent symptoms</a:t>
            </a:r>
            <a:r>
              <a:rPr lang="en-GB" dirty="0" smtClean="0"/>
              <a:t>…</a:t>
            </a:r>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7284" y="1955410"/>
            <a:ext cx="2443523" cy="2194560"/>
          </a:xfrm>
          <a:prstGeom prst="rect">
            <a:avLst/>
          </a:prstGeom>
        </p:spPr>
      </p:pic>
    </p:spTree>
    <p:extLst>
      <p:ext uri="{BB962C8B-B14F-4D97-AF65-F5344CB8AC3E}">
        <p14:creationId xmlns:p14="http://schemas.microsoft.com/office/powerpoint/2010/main" val="1054640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483" y="1617132"/>
            <a:ext cx="10515600" cy="1325563"/>
          </a:xfrm>
        </p:spPr>
        <p:txBody>
          <a:bodyPr/>
          <a:lstStyle/>
          <a:p>
            <a:r>
              <a:rPr lang="en-GB" sz="3200" b="0" dirty="0">
                <a:solidFill>
                  <a:schemeClr val="tx1"/>
                </a:solidFill>
              </a:rPr>
              <a:t>Please refer to this section first: </a:t>
            </a:r>
            <a:br>
              <a:rPr lang="en-GB" sz="3200" b="0" dirty="0">
                <a:solidFill>
                  <a:schemeClr val="tx1"/>
                </a:solidFill>
              </a:rPr>
            </a:br>
            <a:r>
              <a:rPr lang="en-GB" sz="3200" b="0" dirty="0">
                <a:solidFill>
                  <a:schemeClr val="tx1"/>
                </a:solidFill>
              </a:rPr>
              <a:t/>
            </a:r>
            <a:br>
              <a:rPr lang="en-GB" sz="3200" b="0" dirty="0">
                <a:solidFill>
                  <a:schemeClr val="tx1"/>
                </a:solidFill>
              </a:rPr>
            </a:br>
            <a:r>
              <a:rPr lang="en-GB" sz="3200" b="0" dirty="0">
                <a:solidFill>
                  <a:schemeClr val="tx1"/>
                </a:solidFill>
              </a:rPr>
              <a:t> </a:t>
            </a:r>
            <a:br>
              <a:rPr lang="en-GB" sz="3200" b="0" dirty="0">
                <a:solidFill>
                  <a:schemeClr val="tx1"/>
                </a:solidFill>
              </a:rPr>
            </a:br>
            <a:r>
              <a:rPr lang="en-GB" sz="3200" dirty="0"/>
              <a:t>Assessing Dyspepsia in adults in General Practice</a:t>
            </a:r>
            <a:br>
              <a:rPr lang="en-GB" sz="3200" dirty="0"/>
            </a:br>
            <a:r>
              <a:rPr lang="en-GB" sz="3200" dirty="0"/>
              <a:t>(including Helicobacter Pylori)</a:t>
            </a:r>
            <a:r>
              <a:rPr lang="en-GB" sz="3200" b="0" dirty="0"/>
              <a:t/>
            </a:r>
            <a:br>
              <a:rPr lang="en-GB" sz="3200" b="0" dirty="0"/>
            </a:br>
            <a:endParaRPr lang="en-GB" sz="3200" b="0" dirty="0"/>
          </a:p>
        </p:txBody>
      </p:sp>
    </p:spTree>
    <p:extLst>
      <p:ext uri="{BB962C8B-B14F-4D97-AF65-F5344CB8AC3E}">
        <p14:creationId xmlns:p14="http://schemas.microsoft.com/office/powerpoint/2010/main" val="2775166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marL="0" indent="0">
              <a:buNone/>
            </a:pPr>
            <a:r>
              <a:rPr lang="en-GB" sz="1600" b="1" dirty="0">
                <a:solidFill>
                  <a:srgbClr val="0E0E0E"/>
                </a:solidFill>
              </a:rPr>
              <a:t>If the person has received first-line </a:t>
            </a:r>
            <a:r>
              <a:rPr lang="en-GB" sz="1600" b="1" i="1" dirty="0">
                <a:solidFill>
                  <a:srgbClr val="0E0E0E"/>
                </a:solidFill>
              </a:rPr>
              <a:t>Helicobacter pylori</a:t>
            </a:r>
            <a:r>
              <a:rPr lang="en-GB" sz="1600" b="1" dirty="0">
                <a:solidFill>
                  <a:srgbClr val="0E0E0E"/>
                </a:solidFill>
              </a:rPr>
              <a:t> eradication therapy, do </a:t>
            </a:r>
            <a:r>
              <a:rPr lang="en-GB" sz="1600" b="1" u="sng" dirty="0">
                <a:solidFill>
                  <a:srgbClr val="0E0E0E"/>
                </a:solidFill>
              </a:rPr>
              <a:t>not routinely</a:t>
            </a:r>
            <a:r>
              <a:rPr lang="en-GB" sz="1600" b="1" dirty="0">
                <a:solidFill>
                  <a:srgbClr val="0E0E0E"/>
                </a:solidFill>
              </a:rPr>
              <a:t> offer </a:t>
            </a:r>
            <a:r>
              <a:rPr lang="en-GB" sz="1600" b="1" i="1" dirty="0">
                <a:solidFill>
                  <a:srgbClr val="0E0E0E"/>
                </a:solidFill>
              </a:rPr>
              <a:t>H. pylori</a:t>
            </a:r>
            <a:r>
              <a:rPr lang="en-GB" sz="1600" b="1" dirty="0">
                <a:solidFill>
                  <a:srgbClr val="0E0E0E"/>
                </a:solidFill>
              </a:rPr>
              <a:t> re-testing</a:t>
            </a:r>
            <a:endParaRPr lang="en-GB" sz="1600" dirty="0">
              <a:solidFill>
                <a:srgbClr val="0E0E0E"/>
              </a:solidFill>
            </a:endParaRPr>
          </a:p>
          <a:p>
            <a:pPr marL="742950" lvl="1" indent="-285750"/>
            <a:r>
              <a:rPr lang="en-GB" sz="1600" dirty="0">
                <a:solidFill>
                  <a:srgbClr val="0E0E0E"/>
                </a:solidFill>
              </a:rPr>
              <a:t>Consider offering re-testing for </a:t>
            </a:r>
            <a:r>
              <a:rPr lang="en-GB" sz="1600" i="1" dirty="0">
                <a:solidFill>
                  <a:srgbClr val="0E0E0E"/>
                </a:solidFill>
              </a:rPr>
              <a:t>H. pylori</a:t>
            </a:r>
            <a:r>
              <a:rPr lang="en-GB" sz="1600" dirty="0">
                <a:solidFill>
                  <a:srgbClr val="0E0E0E"/>
                </a:solidFill>
              </a:rPr>
              <a:t>, using clinical judgement, </a:t>
            </a:r>
            <a:r>
              <a:rPr lang="en-GB" sz="1600" b="1" dirty="0">
                <a:solidFill>
                  <a:srgbClr val="0E0E0E"/>
                </a:solidFill>
              </a:rPr>
              <a:t>if</a:t>
            </a:r>
            <a:r>
              <a:rPr lang="en-GB" sz="1600" dirty="0">
                <a:solidFill>
                  <a:srgbClr val="0E0E0E"/>
                </a:solidFill>
              </a:rPr>
              <a:t>:</a:t>
            </a:r>
          </a:p>
          <a:p>
            <a:pPr lvl="2"/>
            <a:r>
              <a:rPr lang="en-GB" sz="1600" dirty="0">
                <a:solidFill>
                  <a:srgbClr val="0E0E0E"/>
                </a:solidFill>
              </a:rPr>
              <a:t>There has been </a:t>
            </a:r>
            <a:r>
              <a:rPr lang="en-GB" sz="1600" b="1" dirty="0">
                <a:solidFill>
                  <a:srgbClr val="0E0E0E"/>
                </a:solidFill>
              </a:rPr>
              <a:t>poor compliance </a:t>
            </a:r>
            <a:r>
              <a:rPr lang="en-GB" sz="1600" dirty="0">
                <a:solidFill>
                  <a:srgbClr val="0E0E0E"/>
                </a:solidFill>
              </a:rPr>
              <a:t>to first-line eradication therapy, or the initial test was performed within 2 weeks of proton pump inhibitor (PPI) or 4 weeks of antibiotic therapy.</a:t>
            </a:r>
          </a:p>
          <a:p>
            <a:pPr lvl="2"/>
            <a:r>
              <a:rPr lang="en-GB" sz="1600" b="1" dirty="0">
                <a:solidFill>
                  <a:srgbClr val="0E0E0E"/>
                </a:solidFill>
              </a:rPr>
              <a:t>Aspirin or a NSAID is indicated</a:t>
            </a:r>
            <a:r>
              <a:rPr lang="en-GB" sz="1600" dirty="0">
                <a:solidFill>
                  <a:srgbClr val="0E0E0E"/>
                </a:solidFill>
              </a:rPr>
              <a:t>, especially if there is a history of peptic ulcer disease</a:t>
            </a:r>
          </a:p>
          <a:p>
            <a:pPr lvl="2"/>
            <a:r>
              <a:rPr lang="en-GB" sz="1600" dirty="0">
                <a:solidFill>
                  <a:srgbClr val="0E0E0E"/>
                </a:solidFill>
              </a:rPr>
              <a:t>There is a </a:t>
            </a:r>
            <a:r>
              <a:rPr lang="en-GB" sz="1600" b="1" dirty="0">
                <a:solidFill>
                  <a:srgbClr val="0E0E0E"/>
                </a:solidFill>
              </a:rPr>
              <a:t>family history of gastric malignancy</a:t>
            </a:r>
          </a:p>
          <a:p>
            <a:pPr lvl="2"/>
            <a:r>
              <a:rPr lang="en-GB" sz="1600" dirty="0">
                <a:solidFill>
                  <a:srgbClr val="0E0E0E"/>
                </a:solidFill>
              </a:rPr>
              <a:t>There are </a:t>
            </a:r>
            <a:r>
              <a:rPr lang="en-GB" sz="1600" b="1" dirty="0">
                <a:solidFill>
                  <a:srgbClr val="0E0E0E"/>
                </a:solidFill>
              </a:rPr>
              <a:t>severe, persistent, or recurrent symptoms</a:t>
            </a:r>
          </a:p>
          <a:p>
            <a:pPr lvl="2"/>
            <a:r>
              <a:rPr lang="en-GB" sz="1600" dirty="0">
                <a:solidFill>
                  <a:srgbClr val="0E0E0E"/>
                </a:solidFill>
              </a:rPr>
              <a:t>The </a:t>
            </a:r>
            <a:r>
              <a:rPr lang="en-GB" sz="1600" b="1" dirty="0">
                <a:solidFill>
                  <a:srgbClr val="0E0E0E"/>
                </a:solidFill>
              </a:rPr>
              <a:t>person requests re-testing </a:t>
            </a:r>
            <a:r>
              <a:rPr lang="en-GB" sz="1600" dirty="0">
                <a:solidFill>
                  <a:srgbClr val="0E0E0E"/>
                </a:solidFill>
              </a:rPr>
              <a:t>(for example if there is anxiety about whether </a:t>
            </a:r>
            <a:r>
              <a:rPr lang="en-GB" sz="1600" i="1" dirty="0">
                <a:solidFill>
                  <a:srgbClr val="0E0E0E"/>
                </a:solidFill>
              </a:rPr>
              <a:t>H. pylori</a:t>
            </a:r>
            <a:r>
              <a:rPr lang="en-GB" sz="1600" dirty="0">
                <a:solidFill>
                  <a:srgbClr val="0E0E0E"/>
                </a:solidFill>
              </a:rPr>
              <a:t> has been eradicated)</a:t>
            </a:r>
          </a:p>
          <a:p>
            <a:pPr marL="0" indent="0">
              <a:buNone/>
            </a:pPr>
            <a:r>
              <a:rPr lang="en-GB" sz="1600" b="1" dirty="0">
                <a:solidFill>
                  <a:srgbClr val="0E0E0E"/>
                </a:solidFill>
              </a:rPr>
              <a:t>If </a:t>
            </a:r>
            <a:r>
              <a:rPr lang="en-GB" sz="1600" b="1" i="1" dirty="0">
                <a:solidFill>
                  <a:srgbClr val="0E0E0E"/>
                </a:solidFill>
              </a:rPr>
              <a:t>H. pylori</a:t>
            </a:r>
            <a:r>
              <a:rPr lang="en-GB" sz="1600" b="1" dirty="0">
                <a:solidFill>
                  <a:srgbClr val="0E0E0E"/>
                </a:solidFill>
              </a:rPr>
              <a:t> re-testing is indicated, arrange this at least four weeks (ideally 8 weeks) after initial eradication therapy</a:t>
            </a:r>
            <a:r>
              <a:rPr lang="en-GB" sz="1600" dirty="0">
                <a:solidFill>
                  <a:srgbClr val="0E0E0E"/>
                </a:solidFill>
              </a:rPr>
              <a:t> (if this was needed).</a:t>
            </a:r>
          </a:p>
          <a:p>
            <a:pPr marL="742950" lvl="1" indent="-285750"/>
            <a:r>
              <a:rPr lang="en-GB" sz="1600" dirty="0">
                <a:solidFill>
                  <a:srgbClr val="0E0E0E"/>
                </a:solidFill>
              </a:rPr>
              <a:t>Offer the carbon-13 urea breath test first-line, or the stool antigen test second-line if the carbon-13 urea breath test is not available — </a:t>
            </a:r>
            <a:r>
              <a:rPr lang="en-GB" sz="1600" b="1" dirty="0">
                <a:solidFill>
                  <a:srgbClr val="0E0E0E"/>
                </a:solidFill>
              </a:rPr>
              <a:t>ensure the person has not taken a PPI in the past 2 weeks, or antibiotics in the past 4 weeks</a:t>
            </a:r>
          </a:p>
          <a:p>
            <a:pPr marL="742950" lvl="1" indent="-285750"/>
            <a:r>
              <a:rPr lang="en-GB" sz="1600" dirty="0">
                <a:solidFill>
                  <a:srgbClr val="0E0E0E"/>
                </a:solidFill>
              </a:rPr>
              <a:t>If </a:t>
            </a:r>
            <a:r>
              <a:rPr lang="en-GB" sz="1600" i="1" dirty="0">
                <a:solidFill>
                  <a:srgbClr val="0E0E0E"/>
                </a:solidFill>
              </a:rPr>
              <a:t>H. pylori</a:t>
            </a:r>
            <a:r>
              <a:rPr lang="en-GB" sz="1600" dirty="0">
                <a:solidFill>
                  <a:srgbClr val="0E0E0E"/>
                </a:solidFill>
              </a:rPr>
              <a:t> re-testing is positive, prescribe second-line </a:t>
            </a:r>
            <a:r>
              <a:rPr lang="en-GB" sz="1600" i="1" dirty="0">
                <a:solidFill>
                  <a:srgbClr val="0E0E0E"/>
                </a:solidFill>
              </a:rPr>
              <a:t>H. pylori</a:t>
            </a:r>
            <a:r>
              <a:rPr lang="en-GB" sz="1600" dirty="0">
                <a:solidFill>
                  <a:srgbClr val="0E0E0E"/>
                </a:solidFill>
              </a:rPr>
              <a:t> eradication therapy as per Pan Mersey and Cheshire prescribing guidelines</a:t>
            </a:r>
            <a:endParaRPr lang="en-GB" sz="1600" dirty="0"/>
          </a:p>
          <a:p>
            <a:endParaRPr lang="en-GB" sz="1600" dirty="0"/>
          </a:p>
        </p:txBody>
      </p:sp>
      <p:sp>
        <p:nvSpPr>
          <p:cNvPr id="3" name="Title 2"/>
          <p:cNvSpPr>
            <a:spLocks noGrp="1"/>
          </p:cNvSpPr>
          <p:nvPr>
            <p:ph type="title"/>
          </p:nvPr>
        </p:nvSpPr>
        <p:spPr/>
        <p:txBody>
          <a:bodyPr/>
          <a:lstStyle/>
          <a:p>
            <a:r>
              <a:rPr lang="en-GB" dirty="0"/>
              <a:t>Refractory &amp; recurrent symptoms</a:t>
            </a:r>
            <a:r>
              <a:rPr lang="en-GB" dirty="0" smtClean="0"/>
              <a:t>…</a:t>
            </a:r>
            <a:br>
              <a:rPr lang="en-GB" dirty="0" smtClean="0"/>
            </a:br>
            <a:r>
              <a:rPr lang="en-GB" dirty="0" smtClean="0"/>
              <a:t>Part </a:t>
            </a:r>
            <a:r>
              <a:rPr lang="en-GB" dirty="0"/>
              <a:t>2</a:t>
            </a:r>
          </a:p>
        </p:txBody>
      </p:sp>
    </p:spTree>
    <p:extLst>
      <p:ext uri="{BB962C8B-B14F-4D97-AF65-F5344CB8AC3E}">
        <p14:creationId xmlns:p14="http://schemas.microsoft.com/office/powerpoint/2010/main" val="132435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31984" y="1690688"/>
            <a:ext cx="10515600" cy="4121150"/>
          </a:xfrm>
        </p:spPr>
        <p:txBody>
          <a:bodyPr/>
          <a:lstStyle/>
          <a:p>
            <a:pPr marL="0" indent="0">
              <a:buNone/>
            </a:pPr>
            <a:r>
              <a:rPr lang="en-GB" sz="1600" b="1" dirty="0">
                <a:solidFill>
                  <a:srgbClr val="0E0E0E"/>
                </a:solidFill>
              </a:rPr>
              <a:t>Offer people on long-term treatment an annual review of their symptoms and treatment,</a:t>
            </a:r>
            <a:r>
              <a:rPr lang="en-GB" sz="1600" dirty="0">
                <a:solidFill>
                  <a:srgbClr val="0E0E0E"/>
                </a:solidFill>
              </a:rPr>
              <a:t> and encourage the person to:</a:t>
            </a:r>
          </a:p>
          <a:p>
            <a:pPr marL="742950" lvl="1" indent="-285750"/>
            <a:r>
              <a:rPr lang="en-GB" sz="1600" dirty="0">
                <a:solidFill>
                  <a:srgbClr val="0E0E0E"/>
                </a:solidFill>
              </a:rPr>
              <a:t>Step down or stop treatment, if possible and appropriate (if there is no co-morbidity or co-medication that requires long-term acid suppression therapy):</a:t>
            </a:r>
          </a:p>
          <a:p>
            <a:pPr lvl="2"/>
            <a:r>
              <a:rPr lang="en-GB" sz="1600" dirty="0">
                <a:solidFill>
                  <a:srgbClr val="0E0E0E"/>
                </a:solidFill>
              </a:rPr>
              <a:t>Use a PPI or H</a:t>
            </a:r>
            <a:r>
              <a:rPr lang="en-GB" sz="1600" baseline="-25000" dirty="0">
                <a:solidFill>
                  <a:srgbClr val="0E0E0E"/>
                </a:solidFill>
              </a:rPr>
              <a:t>2</a:t>
            </a:r>
            <a:r>
              <a:rPr lang="en-GB" sz="1600" dirty="0">
                <a:solidFill>
                  <a:srgbClr val="0E0E0E"/>
                </a:solidFill>
              </a:rPr>
              <a:t>RA at the lowest effective dose to control symptoms</a:t>
            </a:r>
          </a:p>
          <a:p>
            <a:pPr lvl="2"/>
            <a:r>
              <a:rPr lang="en-GB" sz="1600" dirty="0">
                <a:solidFill>
                  <a:srgbClr val="0E0E0E"/>
                </a:solidFill>
              </a:rPr>
              <a:t>Use a PPI or H</a:t>
            </a:r>
            <a:r>
              <a:rPr lang="en-GB" sz="1600" baseline="-25000" dirty="0">
                <a:solidFill>
                  <a:srgbClr val="0E0E0E"/>
                </a:solidFill>
              </a:rPr>
              <a:t>2</a:t>
            </a:r>
            <a:r>
              <a:rPr lang="en-GB" sz="1600" dirty="0">
                <a:solidFill>
                  <a:srgbClr val="0E0E0E"/>
                </a:solidFill>
              </a:rPr>
              <a:t>RA as needed, if possible and appropriate</a:t>
            </a:r>
          </a:p>
          <a:p>
            <a:pPr lvl="2"/>
            <a:r>
              <a:rPr lang="en-GB" sz="1600" dirty="0">
                <a:solidFill>
                  <a:srgbClr val="0E0E0E"/>
                </a:solidFill>
              </a:rPr>
              <a:t>Consider self-treatment with antacid and/or alginate therapy, although this is not recommended for long-term or continuous use</a:t>
            </a:r>
          </a:p>
          <a:p>
            <a:pPr marL="914400" lvl="2" indent="0">
              <a:buNone/>
            </a:pPr>
            <a:endParaRPr lang="en-GB" sz="1600" dirty="0">
              <a:solidFill>
                <a:srgbClr val="0E0E0E"/>
              </a:solidFill>
            </a:endParaRPr>
          </a:p>
          <a:p>
            <a:pPr marL="0" indent="0">
              <a:buNone/>
            </a:pPr>
            <a:r>
              <a:rPr lang="en-GB" sz="1600" b="1" dirty="0">
                <a:solidFill>
                  <a:srgbClr val="0E0E0E"/>
                </a:solidFill>
              </a:rPr>
              <a:t>Ref to gastroenterology, including Advice &amp; Guidance depending on clinical judgement, if</a:t>
            </a:r>
            <a:r>
              <a:rPr lang="en-GB" sz="1600" dirty="0">
                <a:solidFill>
                  <a:srgbClr val="0E0E0E"/>
                </a:solidFill>
              </a:rPr>
              <a:t>:</a:t>
            </a:r>
          </a:p>
          <a:p>
            <a:pPr marL="742950" lvl="1" indent="-285750"/>
            <a:r>
              <a:rPr lang="en-GB" sz="1600" dirty="0">
                <a:solidFill>
                  <a:srgbClr val="0E0E0E"/>
                </a:solidFill>
              </a:rPr>
              <a:t>There are refractory or recurrent symptoms despite optimal management in primary care.</a:t>
            </a:r>
          </a:p>
          <a:p>
            <a:pPr lvl="2"/>
            <a:r>
              <a:rPr lang="en-GB" sz="1600" dirty="0">
                <a:solidFill>
                  <a:srgbClr val="0E0E0E"/>
                </a:solidFill>
              </a:rPr>
              <a:t>If endoscopy is planned, ensure the person stops any acid suppression therapy for at least two weeks before the procedure date, and suggest self-treatment with antacid and/or alginate therapy if needed</a:t>
            </a:r>
          </a:p>
          <a:p>
            <a:pPr lvl="2"/>
            <a:r>
              <a:rPr lang="en-GB" sz="1600" dirty="0">
                <a:solidFill>
                  <a:srgbClr val="0E0E0E"/>
                </a:solidFill>
              </a:rPr>
              <a:t>Note: </a:t>
            </a:r>
            <a:r>
              <a:rPr lang="en-GB" sz="1600" i="1" dirty="0">
                <a:solidFill>
                  <a:srgbClr val="0E0E0E"/>
                </a:solidFill>
              </a:rPr>
              <a:t>H. pylori</a:t>
            </a:r>
            <a:r>
              <a:rPr lang="en-GB" sz="1600" dirty="0">
                <a:solidFill>
                  <a:srgbClr val="0E0E0E"/>
                </a:solidFill>
              </a:rPr>
              <a:t> re-testing may be performed during endoscopic examination in secondary care</a:t>
            </a:r>
          </a:p>
          <a:p>
            <a:pPr marL="742950" lvl="1" indent="-285750"/>
            <a:r>
              <a:rPr lang="en-GB" sz="1600" dirty="0">
                <a:solidFill>
                  <a:srgbClr val="0E0E0E"/>
                </a:solidFill>
              </a:rPr>
              <a:t>Treatment with a second-line </a:t>
            </a:r>
            <a:r>
              <a:rPr lang="en-GB" sz="1600" i="1" dirty="0">
                <a:solidFill>
                  <a:srgbClr val="0E0E0E"/>
                </a:solidFill>
              </a:rPr>
              <a:t>H. pylori</a:t>
            </a:r>
            <a:r>
              <a:rPr lang="en-GB" sz="1600" dirty="0">
                <a:solidFill>
                  <a:srgbClr val="0E0E0E"/>
                </a:solidFill>
              </a:rPr>
              <a:t> eradication regimen has been unsuccessful</a:t>
            </a:r>
          </a:p>
          <a:p>
            <a:pPr marL="742950" lvl="1" indent="-285750"/>
            <a:r>
              <a:rPr lang="en-GB" sz="1600" dirty="0">
                <a:solidFill>
                  <a:srgbClr val="0E0E0E"/>
                </a:solidFill>
              </a:rPr>
              <a:t>There are limited antibiotic options for </a:t>
            </a:r>
            <a:r>
              <a:rPr lang="en-GB" sz="1600" i="1" dirty="0">
                <a:solidFill>
                  <a:srgbClr val="0E0E0E"/>
                </a:solidFill>
              </a:rPr>
              <a:t>H. pylori</a:t>
            </a:r>
            <a:r>
              <a:rPr lang="en-GB" sz="1600" dirty="0">
                <a:solidFill>
                  <a:srgbClr val="0E0E0E"/>
                </a:solidFill>
              </a:rPr>
              <a:t> eradication therapy, due to hypersensitivity, known local high antibiotic resistance rates, or previous use of clarithromycin, metronidazole, and a quinolone</a:t>
            </a:r>
          </a:p>
          <a:p>
            <a:endParaRPr lang="en-GB" sz="1600" dirty="0"/>
          </a:p>
        </p:txBody>
      </p:sp>
      <p:sp>
        <p:nvSpPr>
          <p:cNvPr id="3" name="Title 2"/>
          <p:cNvSpPr>
            <a:spLocks noGrp="1"/>
          </p:cNvSpPr>
          <p:nvPr>
            <p:ph type="title"/>
          </p:nvPr>
        </p:nvSpPr>
        <p:spPr/>
        <p:txBody>
          <a:bodyPr/>
          <a:lstStyle/>
          <a:p>
            <a:r>
              <a:rPr lang="en-GB" dirty="0"/>
              <a:t>Refractory &amp; recurrent </a:t>
            </a:r>
            <a:r>
              <a:rPr lang="en-GB" dirty="0" smtClean="0"/>
              <a:t>symptoms…</a:t>
            </a:r>
            <a:br>
              <a:rPr lang="en-GB" dirty="0" smtClean="0"/>
            </a:br>
            <a:r>
              <a:rPr lang="en-GB" dirty="0" smtClean="0"/>
              <a:t>Part </a:t>
            </a:r>
            <a:r>
              <a:rPr lang="en-GB" dirty="0"/>
              <a:t>3</a:t>
            </a:r>
          </a:p>
        </p:txBody>
      </p:sp>
    </p:spTree>
    <p:extLst>
      <p:ext uri="{BB962C8B-B14F-4D97-AF65-F5344CB8AC3E}">
        <p14:creationId xmlns:p14="http://schemas.microsoft.com/office/powerpoint/2010/main" val="1466580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568569" y="1690688"/>
            <a:ext cx="8821615" cy="4121150"/>
          </a:xfrm>
        </p:spPr>
        <p:txBody>
          <a:bodyPr/>
          <a:lstStyle/>
          <a:p>
            <a:pPr marL="0" indent="0">
              <a:buNone/>
            </a:pPr>
            <a:r>
              <a:rPr lang="en-GB" sz="2000" b="1" dirty="0">
                <a:solidFill>
                  <a:srgbClr val="0E0E0E"/>
                </a:solidFill>
                <a:latin typeface="Inter"/>
              </a:rPr>
              <a:t>Advise the woman to</a:t>
            </a:r>
            <a:r>
              <a:rPr lang="en-GB" sz="2000" dirty="0">
                <a:solidFill>
                  <a:srgbClr val="0E0E0E"/>
                </a:solidFill>
                <a:latin typeface="Inter"/>
              </a:rPr>
              <a:t>:</a:t>
            </a:r>
          </a:p>
          <a:p>
            <a:pPr marL="742950" lvl="1" indent="-285750"/>
            <a:r>
              <a:rPr lang="en-GB" sz="2000" dirty="0">
                <a:solidFill>
                  <a:srgbClr val="0E0E0E"/>
                </a:solidFill>
                <a:latin typeface="Inter"/>
              </a:rPr>
              <a:t>Eat smaller meals more frequently (every 3 hours), not eat late at night (or less than 3 hours before bedtime), eat healthily, and avoid known irritants (for example alcohol, caffeine, fruit juices and carbonated drinks, chocolate, and fatty and spicy foods).</a:t>
            </a:r>
          </a:p>
          <a:p>
            <a:pPr marL="742950" lvl="1" indent="-285750"/>
            <a:r>
              <a:rPr lang="en-GB" sz="2000" dirty="0">
                <a:solidFill>
                  <a:srgbClr val="0E0E0E"/>
                </a:solidFill>
                <a:latin typeface="Inter"/>
              </a:rPr>
              <a:t>Keep a food diary to identify triggers</a:t>
            </a:r>
          </a:p>
          <a:p>
            <a:pPr marL="742950" lvl="1" indent="-285750"/>
            <a:r>
              <a:rPr lang="en-GB" sz="2000" dirty="0">
                <a:solidFill>
                  <a:srgbClr val="0E0E0E"/>
                </a:solidFill>
                <a:latin typeface="Inter"/>
              </a:rPr>
              <a:t>Try to avoid excessive weight gain and to maintain regular physical activity.</a:t>
            </a:r>
          </a:p>
          <a:p>
            <a:pPr marL="742950" lvl="1" indent="-285750"/>
            <a:r>
              <a:rPr lang="en-GB" sz="2000" dirty="0">
                <a:solidFill>
                  <a:srgbClr val="0E0E0E"/>
                </a:solidFill>
                <a:latin typeface="Inter"/>
              </a:rPr>
              <a:t>Try raising the head of their bed by 10–15 cm</a:t>
            </a:r>
          </a:p>
          <a:p>
            <a:pPr marL="742950" lvl="1" indent="-285750"/>
            <a:r>
              <a:rPr lang="en-GB" sz="2000" dirty="0">
                <a:solidFill>
                  <a:srgbClr val="0E0E0E"/>
                </a:solidFill>
                <a:latin typeface="Inter"/>
              </a:rPr>
              <a:t>Try to sleep on the left side rather than on the right side or supine</a:t>
            </a:r>
          </a:p>
          <a:p>
            <a:pPr marL="742950" lvl="1" indent="-285750"/>
            <a:r>
              <a:rPr lang="en-GB" sz="2000" dirty="0">
                <a:solidFill>
                  <a:srgbClr val="0E0E0E"/>
                </a:solidFill>
                <a:latin typeface="Inter"/>
              </a:rPr>
              <a:t>Avoid medications that may cause or worsen symptoms, if appropriate (for example calcium-channel antagonists, anticholinergics, antidepressants, and nonsteroidal anti-inflammatory drugs)</a:t>
            </a:r>
          </a:p>
          <a:p>
            <a:pPr marL="742950" lvl="1" indent="-285750"/>
            <a:r>
              <a:rPr lang="en-GB" sz="2000" dirty="0">
                <a:solidFill>
                  <a:srgbClr val="0E0E0E"/>
                </a:solidFill>
                <a:latin typeface="Inter"/>
              </a:rPr>
              <a:t>Stop smoking (if applicable)</a:t>
            </a:r>
          </a:p>
          <a:p>
            <a:pPr marL="0" indent="0">
              <a:buNone/>
            </a:pPr>
            <a:endParaRPr lang="en-GB" sz="2000" dirty="0"/>
          </a:p>
        </p:txBody>
      </p:sp>
      <p:sp>
        <p:nvSpPr>
          <p:cNvPr id="3" name="Title 2"/>
          <p:cNvSpPr>
            <a:spLocks noGrp="1"/>
          </p:cNvSpPr>
          <p:nvPr>
            <p:ph type="title"/>
          </p:nvPr>
        </p:nvSpPr>
        <p:spPr/>
        <p:txBody>
          <a:bodyPr/>
          <a:lstStyle/>
          <a:p>
            <a:r>
              <a:rPr lang="en-GB" dirty="0"/>
              <a:t>Dyspepsia in pregnancy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0184" y="2134479"/>
            <a:ext cx="2377440" cy="3573780"/>
          </a:xfrm>
          <a:prstGeom prst="rect">
            <a:avLst/>
          </a:prstGeom>
        </p:spPr>
      </p:pic>
      <p:sp>
        <p:nvSpPr>
          <p:cNvPr id="5" name="TextBox 4">
            <a:extLst>
              <a:ext uri="{FF2B5EF4-FFF2-40B4-BE49-F238E27FC236}">
                <a16:creationId xmlns:a16="http://schemas.microsoft.com/office/drawing/2014/main" id="{FC50A3C7-EE9A-5A24-B1B8-642D8098F23E}"/>
              </a:ext>
            </a:extLst>
          </p:cNvPr>
          <p:cNvSpPr txBox="1"/>
          <p:nvPr/>
        </p:nvSpPr>
        <p:spPr>
          <a:xfrm>
            <a:off x="6769170" y="6020008"/>
            <a:ext cx="426224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Dyspepsia - pregnancy-associated | Health topics A to Z | CKS | NICE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B7248AC-CC6A-D08D-2DCF-1DB169FAB287}"/>
              </a:ext>
            </a:extLst>
          </p:cNvPr>
          <p:cNvPicPr>
            <a:picLocks noChangeAspect="1"/>
          </p:cNvPicPr>
          <p:nvPr/>
        </p:nvPicPr>
        <p:blipFill>
          <a:blip r:embed="rId4"/>
          <a:stretch>
            <a:fillRect/>
          </a:stretch>
        </p:blipFill>
        <p:spPr>
          <a:xfrm>
            <a:off x="10929461" y="5916429"/>
            <a:ext cx="848678" cy="859559"/>
          </a:xfrm>
          <a:prstGeom prst="rect">
            <a:avLst/>
          </a:prstGeom>
        </p:spPr>
      </p:pic>
    </p:spTree>
    <p:extLst>
      <p:ext uri="{BB962C8B-B14F-4D97-AF65-F5344CB8AC3E}">
        <p14:creationId xmlns:p14="http://schemas.microsoft.com/office/powerpoint/2010/main" val="3014938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908175"/>
            <a:ext cx="8798169" cy="4121150"/>
          </a:xfrm>
        </p:spPr>
        <p:txBody>
          <a:bodyPr/>
          <a:lstStyle/>
          <a:p>
            <a:pPr marL="0" lvl="0" indent="0">
              <a:lnSpc>
                <a:spcPct val="100000"/>
              </a:lnSpc>
              <a:spcBef>
                <a:spcPts val="0"/>
              </a:spcBef>
              <a:buNone/>
              <a:defRPr/>
            </a:pPr>
            <a:r>
              <a:rPr lang="en-GB" sz="2000" b="1" dirty="0">
                <a:solidFill>
                  <a:srgbClr val="0E0E0E"/>
                </a:solidFill>
                <a:latin typeface="Inter"/>
              </a:rPr>
              <a:t>Antacids and alginates are recommended as first-line treatments if symptoms are not controlled adequately by lifestyle changes.</a:t>
            </a:r>
            <a:r>
              <a:rPr lang="en-GB" sz="2000" dirty="0">
                <a:solidFill>
                  <a:srgbClr val="0E0E0E"/>
                </a:solidFill>
                <a:latin typeface="Inter"/>
              </a:rPr>
              <a:t> </a:t>
            </a:r>
            <a:endParaRPr lang="en-GB" sz="2000" dirty="0" smtClean="0">
              <a:solidFill>
                <a:srgbClr val="0E0E0E"/>
              </a:solidFill>
              <a:latin typeface="Inter"/>
            </a:endParaRPr>
          </a:p>
          <a:p>
            <a:pPr marL="0" lvl="0" indent="0">
              <a:lnSpc>
                <a:spcPct val="100000"/>
              </a:lnSpc>
              <a:spcBef>
                <a:spcPts val="0"/>
              </a:spcBef>
              <a:buNone/>
              <a:defRPr/>
            </a:pPr>
            <a:endParaRPr lang="en-GB" sz="2000" dirty="0">
              <a:solidFill>
                <a:srgbClr val="0E0E0E"/>
              </a:solidFill>
              <a:latin typeface="Inter"/>
            </a:endParaRPr>
          </a:p>
          <a:p>
            <a:pPr marL="0" lvl="0" indent="0">
              <a:lnSpc>
                <a:spcPct val="100000"/>
              </a:lnSpc>
              <a:spcBef>
                <a:spcPts val="0"/>
              </a:spcBef>
              <a:defRPr/>
            </a:pPr>
            <a:r>
              <a:rPr lang="en-GB" sz="2000" dirty="0">
                <a:solidFill>
                  <a:srgbClr val="0E0E0E"/>
                </a:solidFill>
                <a:latin typeface="Inter"/>
              </a:rPr>
              <a:t>Antacid preparations such as those containing combinations of aluminium and magnesium (co-</a:t>
            </a:r>
            <a:r>
              <a:rPr lang="en-GB" sz="2000" dirty="0" err="1">
                <a:solidFill>
                  <a:srgbClr val="0E0E0E"/>
                </a:solidFill>
                <a:latin typeface="Inter"/>
              </a:rPr>
              <a:t>magaldrox</a:t>
            </a:r>
            <a:r>
              <a:rPr lang="en-GB" sz="2000" dirty="0">
                <a:solidFill>
                  <a:srgbClr val="0E0E0E"/>
                </a:solidFill>
                <a:latin typeface="Inter"/>
              </a:rPr>
              <a:t>) or alginate products (for example </a:t>
            </a:r>
            <a:r>
              <a:rPr lang="en-GB" sz="2000" dirty="0" err="1">
                <a:solidFill>
                  <a:srgbClr val="0E0E0E"/>
                </a:solidFill>
                <a:latin typeface="Inter"/>
              </a:rPr>
              <a:t>Gaviscon</a:t>
            </a:r>
            <a:r>
              <a:rPr lang="en-GB" sz="2000" baseline="30000" dirty="0">
                <a:solidFill>
                  <a:srgbClr val="0E0E0E"/>
                </a:solidFill>
                <a:latin typeface="Inter"/>
              </a:rPr>
              <a:t>®</a:t>
            </a:r>
            <a:r>
              <a:rPr lang="en-GB" sz="2000" dirty="0">
                <a:solidFill>
                  <a:srgbClr val="0E0E0E"/>
                </a:solidFill>
                <a:latin typeface="Inter"/>
              </a:rPr>
              <a:t> Advance) are recommended on an 'as required' basis. </a:t>
            </a:r>
          </a:p>
          <a:p>
            <a:pPr marL="0" lvl="0" indent="0">
              <a:lnSpc>
                <a:spcPct val="100000"/>
              </a:lnSpc>
              <a:spcBef>
                <a:spcPts val="0"/>
              </a:spcBef>
              <a:defRPr/>
            </a:pPr>
            <a:r>
              <a:rPr lang="en-GB" sz="2000" dirty="0">
                <a:solidFill>
                  <a:srgbClr val="0E0E0E"/>
                </a:solidFill>
                <a:latin typeface="Inter"/>
              </a:rPr>
              <a:t>Calcium-containing products may be used on a short-term or occasional use basis.</a:t>
            </a:r>
          </a:p>
          <a:p>
            <a:pPr marL="0" lvl="0" indent="0">
              <a:lnSpc>
                <a:spcPct val="100000"/>
              </a:lnSpc>
              <a:spcBef>
                <a:spcPts val="0"/>
              </a:spcBef>
              <a:defRPr/>
            </a:pPr>
            <a:r>
              <a:rPr lang="en-GB" sz="2000" dirty="0">
                <a:solidFill>
                  <a:srgbClr val="0E0E0E"/>
                </a:solidFill>
                <a:latin typeface="Inter"/>
              </a:rPr>
              <a:t>Products containing sodium bicarbonate or magnesium </a:t>
            </a:r>
            <a:r>
              <a:rPr lang="en-GB" sz="2000" dirty="0" err="1">
                <a:solidFill>
                  <a:srgbClr val="0E0E0E"/>
                </a:solidFill>
                <a:latin typeface="Inter"/>
              </a:rPr>
              <a:t>trisilicate</a:t>
            </a:r>
            <a:r>
              <a:rPr lang="en-GB" sz="2000" dirty="0">
                <a:solidFill>
                  <a:srgbClr val="0E0E0E"/>
                </a:solidFill>
                <a:latin typeface="Inter"/>
              </a:rPr>
              <a:t> are </a:t>
            </a:r>
            <a:r>
              <a:rPr lang="en-GB" sz="2000" b="1" dirty="0">
                <a:solidFill>
                  <a:srgbClr val="0E0E0E"/>
                </a:solidFill>
                <a:latin typeface="Inter"/>
              </a:rPr>
              <a:t>not </a:t>
            </a:r>
            <a:r>
              <a:rPr lang="en-GB" sz="2000" dirty="0">
                <a:solidFill>
                  <a:srgbClr val="0E0E0E"/>
                </a:solidFill>
                <a:latin typeface="Inter"/>
              </a:rPr>
              <a:t>recommended in pregnancy.</a:t>
            </a:r>
          </a:p>
          <a:p>
            <a:pPr marL="0" lvl="0" indent="0">
              <a:lnSpc>
                <a:spcPct val="100000"/>
              </a:lnSpc>
              <a:spcBef>
                <a:spcPts val="0"/>
              </a:spcBef>
              <a:defRPr/>
            </a:pPr>
            <a:r>
              <a:rPr lang="en-GB" sz="2000" dirty="0">
                <a:solidFill>
                  <a:srgbClr val="0E0E0E"/>
                </a:solidFill>
                <a:latin typeface="Inter"/>
              </a:rPr>
              <a:t>Liquid products are usually faster acting and more effective than tablets.</a:t>
            </a:r>
          </a:p>
          <a:p>
            <a:pPr marL="0" lvl="0" indent="0">
              <a:lnSpc>
                <a:spcPct val="100000"/>
              </a:lnSpc>
              <a:spcBef>
                <a:spcPts val="0"/>
              </a:spcBef>
              <a:defRPr/>
            </a:pPr>
            <a:r>
              <a:rPr lang="en-GB" sz="2000" u="sng" dirty="0">
                <a:solidFill>
                  <a:srgbClr val="0E0E0E"/>
                </a:solidFill>
                <a:latin typeface="Inter"/>
              </a:rPr>
              <a:t>Advise women to avoid taking antacids within two hours of iron or folate supplements as antacids can affect absorption of other medication</a:t>
            </a:r>
          </a:p>
          <a:p>
            <a:endParaRPr lang="en-GB" sz="2000" dirty="0"/>
          </a:p>
        </p:txBody>
      </p:sp>
      <p:sp>
        <p:nvSpPr>
          <p:cNvPr id="3" name="Title 2"/>
          <p:cNvSpPr>
            <a:spLocks noGrp="1"/>
          </p:cNvSpPr>
          <p:nvPr>
            <p:ph type="title"/>
          </p:nvPr>
        </p:nvSpPr>
        <p:spPr/>
        <p:txBody>
          <a:bodyPr/>
          <a:lstStyle/>
          <a:p>
            <a:r>
              <a:rPr lang="en-GB" dirty="0"/>
              <a:t>Dyspepsia in pregnancy part 2</a:t>
            </a:r>
            <a:br>
              <a:rPr lang="en-GB" dirty="0"/>
            </a:b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0740" y="3032760"/>
            <a:ext cx="2054966" cy="2277794"/>
          </a:xfrm>
          <a:prstGeom prst="rect">
            <a:avLst/>
          </a:prstGeom>
        </p:spPr>
      </p:pic>
    </p:spTree>
    <p:extLst>
      <p:ext uri="{BB962C8B-B14F-4D97-AF65-F5344CB8AC3E}">
        <p14:creationId xmlns:p14="http://schemas.microsoft.com/office/powerpoint/2010/main" val="705714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8600" y="1285814"/>
            <a:ext cx="11705492" cy="4121150"/>
          </a:xfrm>
        </p:spPr>
        <p:txBody>
          <a:bodyPr/>
          <a:lstStyle/>
          <a:p>
            <a:pPr marL="0" lvl="0" indent="0">
              <a:lnSpc>
                <a:spcPct val="100000"/>
              </a:lnSpc>
              <a:spcBef>
                <a:spcPts val="0"/>
              </a:spcBef>
              <a:buNone/>
              <a:defRPr/>
            </a:pPr>
            <a:r>
              <a:rPr lang="en-GB" sz="1800" b="1" dirty="0">
                <a:solidFill>
                  <a:srgbClr val="0E0E0E"/>
                </a:solidFill>
                <a:latin typeface="Inter"/>
              </a:rPr>
              <a:t>If symptoms are very severe, and persist despite lifestyle changes and treatment with an antacid or alginate, consider prescribing an acid-suppressing drug</a:t>
            </a:r>
          </a:p>
          <a:p>
            <a:pPr marL="0" lvl="0" indent="0">
              <a:lnSpc>
                <a:spcPct val="100000"/>
              </a:lnSpc>
              <a:spcBef>
                <a:spcPts val="0"/>
              </a:spcBef>
              <a:buNone/>
              <a:defRPr/>
            </a:pPr>
            <a:endParaRPr lang="en-GB" sz="1800" dirty="0">
              <a:solidFill>
                <a:srgbClr val="0E0E0E"/>
              </a:solidFill>
              <a:latin typeface="Inter"/>
            </a:endParaRPr>
          </a:p>
          <a:p>
            <a:pPr marL="742950" lvl="1" indent="-285750">
              <a:lnSpc>
                <a:spcPct val="100000"/>
              </a:lnSpc>
              <a:spcBef>
                <a:spcPts val="0"/>
              </a:spcBef>
              <a:defRPr/>
            </a:pPr>
            <a:r>
              <a:rPr lang="en-GB" sz="1800" dirty="0">
                <a:solidFill>
                  <a:srgbClr val="0E0E0E"/>
                </a:solidFill>
                <a:latin typeface="Inter"/>
              </a:rPr>
              <a:t>CKS recommends using acid-suppressing drugs only as a last resort in severe cases in primary care, and only after a shared-care discussion about the potential risks and benefits, and about the limited evidence available regarding efficacy and safety in pregnancy. These options may be more appropriate for use in secondary care for the more serious cases or those with complications</a:t>
            </a:r>
            <a:r>
              <a:rPr lang="en-GB" sz="1800" dirty="0" smtClean="0">
                <a:solidFill>
                  <a:srgbClr val="0E0E0E"/>
                </a:solidFill>
                <a:latin typeface="Inter"/>
              </a:rPr>
              <a:t>.</a:t>
            </a:r>
            <a:endParaRPr lang="en-GB" sz="1800" dirty="0">
              <a:solidFill>
                <a:srgbClr val="0E0E0E"/>
              </a:solidFill>
              <a:latin typeface="Inter"/>
            </a:endParaRPr>
          </a:p>
          <a:p>
            <a:pPr marL="742950" lvl="1" indent="-285750">
              <a:lnSpc>
                <a:spcPct val="100000"/>
              </a:lnSpc>
              <a:spcBef>
                <a:spcPts val="0"/>
              </a:spcBef>
              <a:defRPr/>
            </a:pPr>
            <a:r>
              <a:rPr lang="en-GB" sz="1800" dirty="0">
                <a:solidFill>
                  <a:srgbClr val="0E0E0E"/>
                </a:solidFill>
                <a:latin typeface="Inter"/>
              </a:rPr>
              <a:t>Signpost women to sources of further information such as leaflets provided by the UK Teratology Information Service (UKTIS):</a:t>
            </a:r>
          </a:p>
          <a:p>
            <a:pPr lvl="2">
              <a:lnSpc>
                <a:spcPct val="100000"/>
              </a:lnSpc>
              <a:spcBef>
                <a:spcPts val="0"/>
              </a:spcBef>
              <a:defRPr/>
            </a:pPr>
            <a:r>
              <a:rPr lang="en-GB" sz="1800" dirty="0">
                <a:solidFill>
                  <a:srgbClr val="005EA5"/>
                </a:solidFill>
                <a:latin typeface="Inter"/>
                <a:hlinkClick r:id="rId2"/>
              </a:rPr>
              <a:t>UKTIS, BUMPS: H2 receptor antagonists use in pregnancy</a:t>
            </a:r>
            <a:endParaRPr lang="en-GB" sz="1800" dirty="0">
              <a:solidFill>
                <a:srgbClr val="0E0E0E"/>
              </a:solidFill>
              <a:latin typeface="Inter"/>
            </a:endParaRPr>
          </a:p>
          <a:p>
            <a:pPr lvl="2">
              <a:lnSpc>
                <a:spcPct val="100000"/>
              </a:lnSpc>
              <a:spcBef>
                <a:spcPts val="0"/>
              </a:spcBef>
              <a:defRPr/>
            </a:pPr>
            <a:r>
              <a:rPr lang="en-GB" sz="1800" dirty="0">
                <a:solidFill>
                  <a:srgbClr val="005EA5"/>
                </a:solidFill>
                <a:latin typeface="Inter"/>
                <a:hlinkClick r:id="rId3"/>
              </a:rPr>
              <a:t>UKTIS, BUMPS: Omeprazole use in </a:t>
            </a:r>
            <a:r>
              <a:rPr lang="en-GB" sz="1800" dirty="0" smtClean="0">
                <a:solidFill>
                  <a:srgbClr val="005EA5"/>
                </a:solidFill>
                <a:latin typeface="Inter"/>
                <a:hlinkClick r:id="rId3"/>
              </a:rPr>
              <a:t>pregnancy</a:t>
            </a:r>
            <a:endParaRPr lang="en-GB" sz="1800" dirty="0">
              <a:solidFill>
                <a:srgbClr val="0E0E0E"/>
              </a:solidFill>
              <a:latin typeface="Inter"/>
            </a:endParaRPr>
          </a:p>
          <a:p>
            <a:pPr marL="742950" lvl="1" indent="-285750">
              <a:lnSpc>
                <a:spcPct val="100000"/>
              </a:lnSpc>
              <a:spcBef>
                <a:spcPts val="0"/>
              </a:spcBef>
              <a:defRPr/>
            </a:pPr>
            <a:r>
              <a:rPr lang="en-GB" sz="1800" dirty="0">
                <a:solidFill>
                  <a:srgbClr val="0E0E0E"/>
                </a:solidFill>
                <a:latin typeface="Inter"/>
              </a:rPr>
              <a:t>Since ranitidine has been withdrawn, the preferred H2 receptor antagonist option would be famotidine, but the manufacturer does not recommend use in pregnancy, and advises it should only be prescribed if clearly needed</a:t>
            </a:r>
            <a:r>
              <a:rPr lang="en-GB" sz="1800" dirty="0" smtClean="0">
                <a:solidFill>
                  <a:srgbClr val="0E0E0E"/>
                </a:solidFill>
                <a:latin typeface="Inter"/>
              </a:rPr>
              <a:t>.</a:t>
            </a:r>
            <a:endParaRPr lang="en-GB" sz="1800" dirty="0">
              <a:solidFill>
                <a:srgbClr val="0E0E0E"/>
              </a:solidFill>
              <a:latin typeface="Inter"/>
            </a:endParaRPr>
          </a:p>
          <a:p>
            <a:pPr marL="742950" lvl="1" indent="-285750">
              <a:lnSpc>
                <a:spcPct val="100000"/>
              </a:lnSpc>
              <a:spcBef>
                <a:spcPts val="0"/>
              </a:spcBef>
              <a:defRPr/>
            </a:pPr>
            <a:r>
              <a:rPr lang="en-GB" sz="1800" dirty="0">
                <a:solidFill>
                  <a:srgbClr val="0E0E0E"/>
                </a:solidFill>
                <a:latin typeface="Inter"/>
              </a:rPr>
              <a:t>Of the proton pump inhibitors (PPIs) available, the manufacturer of omeprazole advises that it can be used in pregnancy but there is a lack of good quality evidence regarding safety, some possible concerns about a small increased risk of congenital malformations, and a possible association with childhood asthma and allergy. There is a lack of data for other PPIs, although the manufacturer of pantoprazole states that what data there is indicates no evidence of harm to the baby.</a:t>
            </a:r>
          </a:p>
          <a:p>
            <a:endParaRPr lang="en-GB" sz="1800" dirty="0"/>
          </a:p>
        </p:txBody>
      </p:sp>
      <p:sp>
        <p:nvSpPr>
          <p:cNvPr id="3" name="Title 2"/>
          <p:cNvSpPr>
            <a:spLocks noGrp="1"/>
          </p:cNvSpPr>
          <p:nvPr>
            <p:ph type="title"/>
          </p:nvPr>
        </p:nvSpPr>
        <p:spPr/>
        <p:txBody>
          <a:bodyPr/>
          <a:lstStyle/>
          <a:p>
            <a:r>
              <a:rPr lang="en-GB" dirty="0"/>
              <a:t>Dyspepsia in pregnancy part 3</a:t>
            </a:r>
            <a:br>
              <a:rPr lang="en-GB" dirty="0"/>
            </a:br>
            <a:endParaRPr lang="en-GB" dirty="0"/>
          </a:p>
        </p:txBody>
      </p:sp>
    </p:spTree>
    <p:extLst>
      <p:ext uri="{BB962C8B-B14F-4D97-AF65-F5344CB8AC3E}">
        <p14:creationId xmlns:p14="http://schemas.microsoft.com/office/powerpoint/2010/main" val="911544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27184" y="1275129"/>
            <a:ext cx="11260015" cy="4121150"/>
          </a:xfrm>
        </p:spPr>
        <p:txBody>
          <a:bodyPr/>
          <a:lstStyle/>
          <a:p>
            <a:pPr marL="0" lvl="0" indent="0">
              <a:lnSpc>
                <a:spcPct val="100000"/>
              </a:lnSpc>
              <a:spcBef>
                <a:spcPts val="0"/>
              </a:spcBef>
              <a:buNone/>
              <a:defRPr/>
            </a:pPr>
            <a:r>
              <a:rPr lang="en-GB" sz="2000" b="1" dirty="0">
                <a:solidFill>
                  <a:srgbClr val="0E0E0E"/>
                </a:solidFill>
                <a:latin typeface="Inter"/>
              </a:rPr>
              <a:t>When should I refer or seek specialist advice?</a:t>
            </a:r>
          </a:p>
          <a:p>
            <a:pPr marL="0" lvl="0" indent="0">
              <a:lnSpc>
                <a:spcPct val="100000"/>
              </a:lnSpc>
              <a:spcBef>
                <a:spcPts val="0"/>
              </a:spcBef>
              <a:buNone/>
              <a:defRPr/>
            </a:pPr>
            <a:endParaRPr lang="en-GB" sz="2000" b="1" dirty="0">
              <a:solidFill>
                <a:srgbClr val="0E0E0E"/>
              </a:solidFill>
              <a:latin typeface="Inter"/>
            </a:endParaRPr>
          </a:p>
          <a:p>
            <a:pPr marL="0" lvl="0" indent="0">
              <a:lnSpc>
                <a:spcPct val="100000"/>
              </a:lnSpc>
              <a:spcBef>
                <a:spcPts val="0"/>
              </a:spcBef>
              <a:defRPr/>
            </a:pPr>
            <a:r>
              <a:rPr lang="en-GB" sz="2000" dirty="0">
                <a:solidFill>
                  <a:srgbClr val="0E0E0E"/>
                </a:solidFill>
                <a:latin typeface="Inter"/>
              </a:rPr>
              <a:t>Refer </a:t>
            </a:r>
            <a:r>
              <a:rPr lang="en-GB" sz="2000" i="1" dirty="0">
                <a:solidFill>
                  <a:srgbClr val="0E0E0E"/>
                </a:solidFill>
                <a:latin typeface="Inter"/>
              </a:rPr>
              <a:t>immediately</a:t>
            </a:r>
            <a:r>
              <a:rPr lang="en-GB" sz="2000" dirty="0">
                <a:solidFill>
                  <a:srgbClr val="0E0E0E"/>
                </a:solidFill>
                <a:latin typeface="Inter"/>
              </a:rPr>
              <a:t> (same-day) if there is dyspepsia and significant acute gastrointestinal bleeding.</a:t>
            </a:r>
          </a:p>
          <a:p>
            <a:pPr marL="0" lvl="0" indent="0">
              <a:lnSpc>
                <a:spcPct val="100000"/>
              </a:lnSpc>
              <a:spcBef>
                <a:spcPts val="0"/>
              </a:spcBef>
              <a:defRPr/>
            </a:pPr>
            <a:r>
              <a:rPr lang="en-GB" sz="2000" dirty="0">
                <a:solidFill>
                  <a:srgbClr val="0E0E0E"/>
                </a:solidFill>
                <a:latin typeface="Inter"/>
              </a:rPr>
              <a:t>Refer </a:t>
            </a:r>
            <a:r>
              <a:rPr lang="en-GB" sz="2000" i="1" dirty="0">
                <a:solidFill>
                  <a:srgbClr val="0E0E0E"/>
                </a:solidFill>
                <a:latin typeface="Inter"/>
              </a:rPr>
              <a:t>urgently </a:t>
            </a:r>
            <a:r>
              <a:rPr lang="en-GB" sz="2000" dirty="0">
                <a:solidFill>
                  <a:srgbClr val="0E0E0E"/>
                </a:solidFill>
                <a:latin typeface="Inter"/>
              </a:rPr>
              <a:t>to a gastroenterologist there are features suggestive of malignancy. For more information, see the CKS topic on </a:t>
            </a:r>
            <a:r>
              <a:rPr lang="en-GB" sz="2000" dirty="0">
                <a:solidFill>
                  <a:srgbClr val="005EA5"/>
                </a:solidFill>
                <a:latin typeface="Inter"/>
                <a:hlinkClick r:id="rId2"/>
              </a:rPr>
              <a:t>Gastrointestinal tract (upper) cancers - recognition and referral</a:t>
            </a:r>
            <a:r>
              <a:rPr lang="en-GB" sz="2000" dirty="0">
                <a:solidFill>
                  <a:srgbClr val="0E0E0E"/>
                </a:solidFill>
                <a:latin typeface="Inter"/>
              </a:rPr>
              <a:t>.</a:t>
            </a:r>
          </a:p>
          <a:p>
            <a:pPr marL="742950" lvl="1" indent="-285750">
              <a:lnSpc>
                <a:spcPct val="100000"/>
              </a:lnSpc>
              <a:spcBef>
                <a:spcPts val="0"/>
              </a:spcBef>
              <a:defRPr/>
            </a:pPr>
            <a:r>
              <a:rPr lang="en-GB" sz="2000" dirty="0">
                <a:solidFill>
                  <a:srgbClr val="0E0E0E"/>
                </a:solidFill>
                <a:latin typeface="Inter"/>
              </a:rPr>
              <a:t>Note that the classical alarm features of weight loss, an epigastric mass, persistent abdominal pain or iron deficiency anaemia may be difficult to interpret in pregnancy.</a:t>
            </a:r>
          </a:p>
          <a:p>
            <a:pPr marL="0" lvl="0" indent="0">
              <a:lnSpc>
                <a:spcPct val="100000"/>
              </a:lnSpc>
              <a:spcBef>
                <a:spcPts val="0"/>
              </a:spcBef>
              <a:defRPr/>
            </a:pPr>
            <a:r>
              <a:rPr lang="en-GB" sz="2000" dirty="0">
                <a:solidFill>
                  <a:srgbClr val="0E0E0E"/>
                </a:solidFill>
                <a:latin typeface="Inter"/>
              </a:rPr>
              <a:t>Refer </a:t>
            </a:r>
            <a:r>
              <a:rPr lang="en-GB" sz="2000" i="1" dirty="0">
                <a:solidFill>
                  <a:srgbClr val="0E0E0E"/>
                </a:solidFill>
                <a:latin typeface="Inter"/>
              </a:rPr>
              <a:t>non-urgently </a:t>
            </a:r>
            <a:r>
              <a:rPr lang="en-GB" sz="2000" dirty="0">
                <a:solidFill>
                  <a:srgbClr val="0E0E0E"/>
                </a:solidFill>
                <a:latin typeface="Inter"/>
              </a:rPr>
              <a:t>to a gastroenterologist if: </a:t>
            </a:r>
          </a:p>
          <a:p>
            <a:pPr marL="742950" lvl="1" indent="-285750">
              <a:lnSpc>
                <a:spcPct val="100000"/>
              </a:lnSpc>
              <a:spcBef>
                <a:spcPts val="0"/>
              </a:spcBef>
              <a:defRPr/>
            </a:pPr>
            <a:r>
              <a:rPr lang="en-GB" sz="2000" dirty="0">
                <a:solidFill>
                  <a:srgbClr val="0E0E0E"/>
                </a:solidFill>
                <a:latin typeface="Inter"/>
              </a:rPr>
              <a:t>Symptoms do not adequately respond to antacids, alginates, or other treatments given in primary care. (Refer more urgently if the symptoms are so severe that they affect the woman's ability to eat sufficiently.)</a:t>
            </a:r>
          </a:p>
          <a:p>
            <a:pPr marL="742950" lvl="1" indent="-285750">
              <a:lnSpc>
                <a:spcPct val="100000"/>
              </a:lnSpc>
              <a:spcBef>
                <a:spcPts val="0"/>
              </a:spcBef>
              <a:defRPr/>
            </a:pPr>
            <a:r>
              <a:rPr lang="en-GB" sz="2000" dirty="0">
                <a:solidFill>
                  <a:srgbClr val="0E0E0E"/>
                </a:solidFill>
                <a:latin typeface="Inter"/>
              </a:rPr>
              <a:t>There is doubt about the diagnosis.</a:t>
            </a:r>
          </a:p>
          <a:p>
            <a:pPr marL="0" lvl="0" indent="0">
              <a:lnSpc>
                <a:spcPct val="100000"/>
              </a:lnSpc>
              <a:spcBef>
                <a:spcPts val="0"/>
              </a:spcBef>
              <a:defRPr/>
            </a:pPr>
            <a:r>
              <a:rPr lang="en-GB" sz="2000" dirty="0">
                <a:solidFill>
                  <a:srgbClr val="0E0E0E"/>
                </a:solidFill>
                <a:latin typeface="Inter"/>
              </a:rPr>
              <a:t>Refer to an obstetrician if symptoms suggest a pregnancy-related disorder other than dyspepsia, for example pre-eclampsia or HELLP syndrome (haemolysis, elevated liver enzymes, and low platelets) — use clinical judgement regarding urgency of referral depending on the presenting problem.</a:t>
            </a:r>
          </a:p>
          <a:p>
            <a:endParaRPr lang="en-GB" sz="2000" dirty="0"/>
          </a:p>
        </p:txBody>
      </p:sp>
      <p:sp>
        <p:nvSpPr>
          <p:cNvPr id="3" name="Title 2"/>
          <p:cNvSpPr>
            <a:spLocks noGrp="1"/>
          </p:cNvSpPr>
          <p:nvPr>
            <p:ph type="title"/>
          </p:nvPr>
        </p:nvSpPr>
        <p:spPr/>
        <p:txBody>
          <a:bodyPr/>
          <a:lstStyle/>
          <a:p>
            <a:r>
              <a:rPr lang="en-GB" dirty="0"/>
              <a:t>Dyspepsia in pregnancy part 4</a:t>
            </a:r>
            <a:br>
              <a:rPr lang="en-GB" dirty="0"/>
            </a:br>
            <a:endParaRPr lang="en-GB" dirty="0"/>
          </a:p>
        </p:txBody>
      </p:sp>
    </p:spTree>
    <p:extLst>
      <p:ext uri="{BB962C8B-B14F-4D97-AF65-F5344CB8AC3E}">
        <p14:creationId xmlns:p14="http://schemas.microsoft.com/office/powerpoint/2010/main" val="35352612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67154" y="1533037"/>
            <a:ext cx="10515600" cy="4121150"/>
          </a:xfrm>
        </p:spPr>
        <p:txBody>
          <a:bodyPr/>
          <a:lstStyle/>
          <a:p>
            <a:r>
              <a:rPr lang="en-GB" sz="2000" dirty="0" err="1">
                <a:solidFill>
                  <a:srgbClr val="000000"/>
                </a:solidFill>
              </a:rPr>
              <a:t>Domperidone</a:t>
            </a:r>
            <a:r>
              <a:rPr lang="en-GB" sz="2000" dirty="0">
                <a:solidFill>
                  <a:srgbClr val="000000"/>
                </a:solidFill>
              </a:rPr>
              <a:t> and metoclopramide were often used for conditions such as persistent GORD or oesophageal </a:t>
            </a:r>
            <a:r>
              <a:rPr lang="en-GB" sz="2000" dirty="0" err="1">
                <a:solidFill>
                  <a:srgbClr val="000000"/>
                </a:solidFill>
              </a:rPr>
              <a:t>dysmotility</a:t>
            </a:r>
            <a:endParaRPr lang="en-GB" sz="2000" dirty="0">
              <a:solidFill>
                <a:srgbClr val="000000"/>
              </a:solidFill>
            </a:endParaRPr>
          </a:p>
          <a:p>
            <a:r>
              <a:rPr lang="en-GB" sz="2000" b="1" dirty="0">
                <a:solidFill>
                  <a:srgbClr val="000000"/>
                </a:solidFill>
              </a:rPr>
              <a:t>In 2013 the MHRA issued a warning about the long-term use of metoclopramide relating to a risk of </a:t>
            </a:r>
            <a:r>
              <a:rPr lang="en-GB" sz="2000" b="1" u="sng" dirty="0">
                <a:solidFill>
                  <a:srgbClr val="000000"/>
                </a:solidFill>
              </a:rPr>
              <a:t>neurological adverse effects</a:t>
            </a:r>
          </a:p>
          <a:p>
            <a:r>
              <a:rPr lang="en-GB" sz="2000" dirty="0">
                <a:solidFill>
                  <a:srgbClr val="000000"/>
                </a:solidFill>
              </a:rPr>
              <a:t>The MHRA advised that metoclopramide should be used in the short term only (up to five days) for nausea and vomiting due to its potential for neurological side effects (short-term extrapyramidal disorders, involuntary movement disorders, and tardive </a:t>
            </a:r>
            <a:r>
              <a:rPr lang="en-GB" sz="2000" dirty="0" err="1">
                <a:solidFill>
                  <a:srgbClr val="000000"/>
                </a:solidFill>
              </a:rPr>
              <a:t>dyskinesias</a:t>
            </a:r>
            <a:r>
              <a:rPr lang="en-GB" sz="2000" dirty="0">
                <a:solidFill>
                  <a:srgbClr val="000000"/>
                </a:solidFill>
              </a:rPr>
              <a:t>)</a:t>
            </a:r>
          </a:p>
          <a:p>
            <a:r>
              <a:rPr lang="en-GB" sz="2000" b="1" dirty="0">
                <a:solidFill>
                  <a:srgbClr val="000000"/>
                </a:solidFill>
              </a:rPr>
              <a:t>In 2014 a further warning came about the increased risk of </a:t>
            </a:r>
            <a:r>
              <a:rPr lang="en-GB" sz="2000" b="1" u="sng" dirty="0">
                <a:solidFill>
                  <a:srgbClr val="000000"/>
                </a:solidFill>
              </a:rPr>
              <a:t>serious cardiac side effects </a:t>
            </a:r>
            <a:r>
              <a:rPr lang="en-GB" sz="2000" b="1" dirty="0">
                <a:solidFill>
                  <a:srgbClr val="000000"/>
                </a:solidFill>
              </a:rPr>
              <a:t>with the use of regular </a:t>
            </a:r>
            <a:r>
              <a:rPr lang="en-GB" sz="2000" b="1" dirty="0" err="1">
                <a:solidFill>
                  <a:srgbClr val="000000"/>
                </a:solidFill>
              </a:rPr>
              <a:t>domperidone</a:t>
            </a:r>
            <a:endParaRPr lang="en-GB" sz="2000" b="1" dirty="0">
              <a:solidFill>
                <a:srgbClr val="000000"/>
              </a:solidFill>
            </a:endParaRPr>
          </a:p>
          <a:p>
            <a:r>
              <a:rPr lang="en-GB" sz="2000" b="1" dirty="0">
                <a:solidFill>
                  <a:srgbClr val="000000"/>
                </a:solidFill>
              </a:rPr>
              <a:t>Although </a:t>
            </a:r>
            <a:r>
              <a:rPr lang="en-GB" sz="2000" b="1" dirty="0" err="1">
                <a:solidFill>
                  <a:srgbClr val="000000"/>
                </a:solidFill>
              </a:rPr>
              <a:t>prokinetics</a:t>
            </a:r>
            <a:r>
              <a:rPr lang="en-GB" sz="2000" b="1" dirty="0">
                <a:solidFill>
                  <a:srgbClr val="000000"/>
                </a:solidFill>
              </a:rPr>
              <a:t> were useful and effective for certain cases of GORD and oesophageal </a:t>
            </a:r>
            <a:r>
              <a:rPr lang="en-GB" sz="2000" b="1" dirty="0" err="1">
                <a:solidFill>
                  <a:srgbClr val="000000"/>
                </a:solidFill>
              </a:rPr>
              <a:t>dysmotility</a:t>
            </a:r>
            <a:r>
              <a:rPr lang="en-GB" sz="2000" b="1" dirty="0">
                <a:solidFill>
                  <a:srgbClr val="000000"/>
                </a:solidFill>
              </a:rPr>
              <a:t> in the past, there is no longer any role for them for the treatment of persistent GORD due to their potential for problematic side effects. Their use in </a:t>
            </a:r>
            <a:r>
              <a:rPr lang="en-GB" sz="2000" b="1" dirty="0" err="1">
                <a:solidFill>
                  <a:srgbClr val="000000"/>
                </a:solidFill>
              </a:rPr>
              <a:t>dysmotility</a:t>
            </a:r>
            <a:r>
              <a:rPr lang="en-GB" sz="2000" b="1" dirty="0">
                <a:solidFill>
                  <a:srgbClr val="000000"/>
                </a:solidFill>
              </a:rPr>
              <a:t> might sometimes be seen in secondary care but is becoming rare, again due to the side effect profile.</a:t>
            </a:r>
            <a:endParaRPr lang="en-GB" sz="2000" b="1" dirty="0"/>
          </a:p>
          <a:p>
            <a:endParaRPr lang="en-GB" sz="2000" dirty="0"/>
          </a:p>
        </p:txBody>
      </p:sp>
      <p:sp>
        <p:nvSpPr>
          <p:cNvPr id="3" name="Title 2"/>
          <p:cNvSpPr>
            <a:spLocks noGrp="1"/>
          </p:cNvSpPr>
          <p:nvPr>
            <p:ph type="title"/>
          </p:nvPr>
        </p:nvSpPr>
        <p:spPr/>
        <p:txBody>
          <a:bodyPr/>
          <a:lstStyle/>
          <a:p>
            <a:r>
              <a:rPr lang="en-GB" dirty="0" err="1"/>
              <a:t>Prokinetics</a:t>
            </a:r>
            <a:r>
              <a:rPr lang="en-GB" dirty="0"/>
              <a:t> – don’t prescribe them</a:t>
            </a:r>
          </a:p>
        </p:txBody>
      </p:sp>
    </p:spTree>
    <p:extLst>
      <p:ext uri="{BB962C8B-B14F-4D97-AF65-F5344CB8AC3E}">
        <p14:creationId xmlns:p14="http://schemas.microsoft.com/office/powerpoint/2010/main" val="2808876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Emphasising the importance of Self-help and lifestyle are key to preventing and reducing the risk of future bouts of indigestion</a:t>
            </a:r>
          </a:p>
          <a:p>
            <a:r>
              <a:rPr lang="en-GB" dirty="0"/>
              <a:t>Consider the longer-term implications of ongoing medication, especially PPI</a:t>
            </a:r>
          </a:p>
          <a:p>
            <a:endParaRPr lang="en-GB" dirty="0"/>
          </a:p>
        </p:txBody>
      </p:sp>
      <p:sp>
        <p:nvSpPr>
          <p:cNvPr id="3" name="Title 2"/>
          <p:cNvSpPr>
            <a:spLocks noGrp="1"/>
          </p:cNvSpPr>
          <p:nvPr>
            <p:ph type="title"/>
          </p:nvPr>
        </p:nvSpPr>
        <p:spPr>
          <a:xfrm>
            <a:off x="838200" y="365125"/>
            <a:ext cx="8598877" cy="1325563"/>
          </a:xfrm>
        </p:spPr>
        <p:txBody>
          <a:bodyPr/>
          <a:lstStyle/>
          <a:p>
            <a:r>
              <a:rPr lang="en-GB" dirty="0"/>
              <a:t>Preventing further episodes of indigestion</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232"/>
          <a:stretch/>
        </p:blipFill>
        <p:spPr>
          <a:xfrm>
            <a:off x="4347210" y="3575539"/>
            <a:ext cx="3497580" cy="3048000"/>
          </a:xfrm>
          <a:prstGeom prst="rect">
            <a:avLst/>
          </a:prstGeom>
        </p:spPr>
      </p:pic>
    </p:spTree>
    <p:extLst>
      <p:ext uri="{BB962C8B-B14F-4D97-AF65-F5344CB8AC3E}">
        <p14:creationId xmlns:p14="http://schemas.microsoft.com/office/powerpoint/2010/main" val="4212085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65125"/>
            <a:ext cx="7918938" cy="1325563"/>
          </a:xfrm>
        </p:spPr>
        <p:txBody>
          <a:bodyPr>
            <a:normAutofit fontScale="90000"/>
          </a:bodyPr>
          <a:lstStyle/>
          <a:p>
            <a:r>
              <a:rPr lang="en-GB" dirty="0"/>
              <a:t>Take Home Messages:</a:t>
            </a:r>
            <a:br>
              <a:rPr lang="en-GB" dirty="0"/>
            </a:br>
            <a:r>
              <a:rPr lang="en-GB" dirty="0"/>
              <a:t>‘Management and Treatment of Dyspepsia of adults in General Practice’</a:t>
            </a:r>
          </a:p>
        </p:txBody>
      </p:sp>
      <p:sp>
        <p:nvSpPr>
          <p:cNvPr id="4" name="Rectangle 3"/>
          <p:cNvSpPr/>
          <p:nvPr/>
        </p:nvSpPr>
        <p:spPr>
          <a:xfrm>
            <a:off x="627184" y="2051540"/>
            <a:ext cx="3393831" cy="4372706"/>
          </a:xfrm>
          <a:prstGeom prst="rect">
            <a:avLst/>
          </a:prstGeom>
          <a:solidFill>
            <a:srgbClr val="2D97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566138" y="2051540"/>
            <a:ext cx="3393831" cy="4372706"/>
          </a:xfrm>
          <a:prstGeom prst="rect">
            <a:avLst/>
          </a:prstGeom>
          <a:solidFill>
            <a:srgbClr val="9F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8505092" y="2051540"/>
            <a:ext cx="3393831" cy="4372706"/>
          </a:xfrm>
          <a:prstGeom prst="rect">
            <a:avLst/>
          </a:prstGeom>
          <a:solidFill>
            <a:srgbClr val="76B5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838200" y="2215035"/>
            <a:ext cx="3012831" cy="2246769"/>
          </a:xfrm>
          <a:prstGeom prst="rect">
            <a:avLst/>
          </a:prstGeom>
        </p:spPr>
        <p:txBody>
          <a:bodyPr wrap="square">
            <a:spAutoFit/>
          </a:bodyPr>
          <a:lstStyle/>
          <a:p>
            <a:r>
              <a:rPr lang="en-GB" sz="2000" dirty="0">
                <a:solidFill>
                  <a:srgbClr val="FFFFFF"/>
                </a:solidFill>
              </a:rPr>
              <a:t>Always look out for red flag symptoms of dyspepsia, especially if symptoms increase or persist or change adversely noting that PPI can mask symptoms</a:t>
            </a:r>
          </a:p>
        </p:txBody>
      </p:sp>
      <p:pic>
        <p:nvPicPr>
          <p:cNvPr id="9" name="Picture 8"/>
          <p:cNvPicPr>
            <a:picLocks noChangeAspect="1"/>
          </p:cNvPicPr>
          <p:nvPr/>
        </p:nvPicPr>
        <p:blipFill>
          <a:blip r:embed="rId2">
            <a:extLst>
              <a:ext uri="{BEBA8EAE-BF5A-486C-A8C5-ECC9F3942E4B}">
                <a14:imgProps xmlns:a14="http://schemas.microsoft.com/office/drawing/2010/main">
                  <a14:imgLayer r:embed="rId3">
                    <a14:imgEffect>
                      <a14:backgroundRemoval t="2612" b="91791" l="9217" r="96313"/>
                    </a14:imgEffect>
                  </a14:imgLayer>
                </a14:imgProps>
              </a:ext>
              <a:ext uri="{28A0092B-C50C-407E-A947-70E740481C1C}">
                <a14:useLocalDpi xmlns:a14="http://schemas.microsoft.com/office/drawing/2010/main" val="0"/>
              </a:ext>
            </a:extLst>
          </a:blip>
          <a:stretch>
            <a:fillRect/>
          </a:stretch>
        </p:blipFill>
        <p:spPr>
          <a:xfrm>
            <a:off x="1789688" y="4783016"/>
            <a:ext cx="1068821" cy="1320018"/>
          </a:xfrm>
          <a:prstGeom prst="rect">
            <a:avLst/>
          </a:prstGeom>
        </p:spPr>
      </p:pic>
      <p:sp>
        <p:nvSpPr>
          <p:cNvPr id="10" name="Rectangle 9"/>
          <p:cNvSpPr/>
          <p:nvPr/>
        </p:nvSpPr>
        <p:spPr>
          <a:xfrm>
            <a:off x="4740518" y="2195789"/>
            <a:ext cx="3045069" cy="3477875"/>
          </a:xfrm>
          <a:prstGeom prst="rect">
            <a:avLst/>
          </a:prstGeom>
        </p:spPr>
        <p:txBody>
          <a:bodyPr wrap="square">
            <a:spAutoFit/>
          </a:bodyPr>
          <a:lstStyle/>
          <a:p>
            <a:r>
              <a:rPr lang="en-GB" sz="2000" dirty="0">
                <a:solidFill>
                  <a:srgbClr val="FFFFFF"/>
                </a:solidFill>
              </a:rPr>
              <a:t>Indigestion can frequently be managed through self-help and lifestyle changes but is often overlooked with medication offered early which frequently becomes a long term/repeat prescription with the risk of side effects</a:t>
            </a: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66292" y1="38532" x2="66292" y2="38532"/>
                        <a14:foregroundMark x1="47191" y1="25688" x2="47191" y2="25688"/>
                        <a14:foregroundMark x1="88764" y1="33945" x2="88764" y2="33945"/>
                        <a14:foregroundMark x1="67416" y1="44954" x2="67416" y2="44954"/>
                        <a14:foregroundMark x1="40449" y1="41284" x2="40449" y2="41284"/>
                        <a14:foregroundMark x1="60674" y1="69725" x2="60674" y2="69725"/>
                        <a14:foregroundMark x1="37079" y1="72477" x2="37079" y2="72477"/>
                        <a14:foregroundMark x1="44944" y1="65138" x2="44944" y2="65138"/>
                        <a14:foregroundMark x1="74157" y1="70642" x2="74157" y2="70642"/>
                        <a14:foregroundMark x1="51685" y1="44037" x2="51685" y2="44037"/>
                        <a14:foregroundMark x1="57303" y1="51376" x2="57303" y2="51376"/>
                        <a14:foregroundMark x1="60674" y1="28440" x2="60674" y2="28440"/>
                        <a14:foregroundMark x1="76404" y1="30275" x2="76404" y2="30275"/>
                        <a14:foregroundMark x1="62921" y1="79817" x2="62921" y2="79817"/>
                        <a14:foregroundMark x1="44944" y1="77982" x2="44944" y2="77982"/>
                        <a14:foregroundMark x1="79775" y1="79817" x2="79775" y2="79817"/>
                        <a14:foregroundMark x1="53933" y1="82569" x2="53933" y2="82569"/>
                        <a14:foregroundMark x1="35955" y1="79817" x2="35955" y2="79817"/>
                      </a14:backgroundRemoval>
                    </a14:imgEffect>
                  </a14:imgLayer>
                </a14:imgProps>
              </a:ext>
              <a:ext uri="{28A0092B-C50C-407E-A947-70E740481C1C}">
                <a14:useLocalDpi xmlns:a14="http://schemas.microsoft.com/office/drawing/2010/main" val="0"/>
              </a:ext>
            </a:extLst>
          </a:blip>
          <a:stretch>
            <a:fillRect/>
          </a:stretch>
        </p:blipFill>
        <p:spPr>
          <a:xfrm>
            <a:off x="6691385" y="5165447"/>
            <a:ext cx="829932" cy="1016434"/>
          </a:xfrm>
          <a:prstGeom prst="rect">
            <a:avLst/>
          </a:prstGeom>
        </p:spPr>
      </p:pic>
      <p:sp>
        <p:nvSpPr>
          <p:cNvPr id="12" name="Rectangle 11"/>
          <p:cNvSpPr/>
          <p:nvPr/>
        </p:nvSpPr>
        <p:spPr>
          <a:xfrm>
            <a:off x="8639908" y="2215035"/>
            <a:ext cx="2881532" cy="2246769"/>
          </a:xfrm>
          <a:prstGeom prst="rect">
            <a:avLst/>
          </a:prstGeom>
        </p:spPr>
        <p:txBody>
          <a:bodyPr wrap="square">
            <a:spAutoFit/>
          </a:bodyPr>
          <a:lstStyle/>
          <a:p>
            <a:r>
              <a:rPr lang="en-GB" sz="2000" dirty="0">
                <a:solidFill>
                  <a:srgbClr val="FFFFFF"/>
                </a:solidFill>
              </a:rPr>
              <a:t>Most patients do not require an endoscopy unless they have received optimal management (including lifestyle modification) or have red flags</a:t>
            </a:r>
          </a:p>
        </p:txBody>
      </p:sp>
      <p:pic>
        <p:nvPicPr>
          <p:cNvPr id="14" name="Picture 13"/>
          <p:cNvPicPr>
            <a:picLocks noChangeAspect="1"/>
          </p:cNvPicPr>
          <p:nvPr/>
        </p:nvPicPr>
        <p:blipFill>
          <a:blip r:embed="rId6" cstate="print">
            <a:extLst>
              <a:ext uri="{BEBA8EAE-BF5A-486C-A8C5-ECC9F3942E4B}">
                <a14:imgProps xmlns:a14="http://schemas.microsoft.com/office/drawing/2010/main">
                  <a14:imgLayer r:embed="rId7">
                    <a14:imgEffect>
                      <a14:backgroundRemoval t="481" b="100000" l="0" r="99242"/>
                    </a14:imgEffect>
                  </a14:imgLayer>
                </a14:imgProps>
              </a:ext>
              <a:ext uri="{28A0092B-C50C-407E-A947-70E740481C1C}">
                <a14:useLocalDpi xmlns:a14="http://schemas.microsoft.com/office/drawing/2010/main" val="0"/>
              </a:ext>
            </a:extLst>
          </a:blip>
          <a:stretch>
            <a:fillRect/>
          </a:stretch>
        </p:blipFill>
        <p:spPr>
          <a:xfrm rot="16200000">
            <a:off x="10116426" y="4641748"/>
            <a:ext cx="2556813" cy="1008184"/>
          </a:xfrm>
          <a:prstGeom prst="rect">
            <a:avLst/>
          </a:prstGeom>
        </p:spPr>
      </p:pic>
    </p:spTree>
    <p:extLst>
      <p:ext uri="{BB962C8B-B14F-4D97-AF65-F5344CB8AC3E}">
        <p14:creationId xmlns:p14="http://schemas.microsoft.com/office/powerpoint/2010/main" val="90010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552472"/>
            <a:ext cx="10515600" cy="4121150"/>
          </a:xfrm>
        </p:spPr>
        <p:txBody>
          <a:bodyPr/>
          <a:lstStyle/>
          <a:p>
            <a:pPr marL="0" indent="0">
              <a:lnSpc>
                <a:spcPct val="100000"/>
              </a:lnSpc>
              <a:buNone/>
            </a:pPr>
            <a:r>
              <a:rPr lang="en-GB" sz="1600" dirty="0"/>
              <a:t>The following guidance assumes the patient has no red flags and has received any required assessments and investigations where necessary i.e. clinical history, examination, baseline bloods, Helicobacter Pylori status(where indicated)</a:t>
            </a:r>
          </a:p>
          <a:p>
            <a:pPr marL="0" indent="0">
              <a:lnSpc>
                <a:spcPct val="100000"/>
              </a:lnSpc>
              <a:buNone/>
            </a:pPr>
            <a:endParaRPr lang="en-GB" sz="1600" dirty="0"/>
          </a:p>
        </p:txBody>
      </p:sp>
      <p:sp>
        <p:nvSpPr>
          <p:cNvPr id="3" name="Title 2"/>
          <p:cNvSpPr>
            <a:spLocks noGrp="1"/>
          </p:cNvSpPr>
          <p:nvPr>
            <p:ph type="title"/>
          </p:nvPr>
        </p:nvSpPr>
        <p:spPr>
          <a:xfrm>
            <a:off x="838200" y="365125"/>
            <a:ext cx="8364415" cy="1325563"/>
          </a:xfrm>
        </p:spPr>
        <p:txBody>
          <a:bodyPr/>
          <a:lstStyle/>
          <a:p>
            <a:r>
              <a:rPr lang="en-GB" sz="2800" dirty="0"/>
              <a:t>Management and Treatment of Dyspepsia in adults </a:t>
            </a:r>
            <a:r>
              <a:rPr lang="en-GB" sz="2800" dirty="0" smtClean="0"/>
              <a:t>- Introduction</a:t>
            </a:r>
            <a:endParaRPr lang="en-GB" dirty="0"/>
          </a:p>
        </p:txBody>
      </p:sp>
      <p:pic>
        <p:nvPicPr>
          <p:cNvPr id="4" name="Picture 3">
            <a:extLst>
              <a:ext uri="{FF2B5EF4-FFF2-40B4-BE49-F238E27FC236}">
                <a16:creationId xmlns:a16="http://schemas.microsoft.com/office/drawing/2014/main" id="{6BCEC095-F5CC-0112-7909-50CA9DE885A6}"/>
              </a:ext>
            </a:extLst>
          </p:cNvPr>
          <p:cNvPicPr>
            <a:picLocks noChangeAspect="1"/>
          </p:cNvPicPr>
          <p:nvPr/>
        </p:nvPicPr>
        <p:blipFill>
          <a:blip r:embed="rId2"/>
          <a:stretch>
            <a:fillRect/>
          </a:stretch>
        </p:blipFill>
        <p:spPr>
          <a:xfrm>
            <a:off x="10765165" y="5673622"/>
            <a:ext cx="829756" cy="81925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3865" y="2559669"/>
            <a:ext cx="3515458" cy="3360933"/>
          </a:xfrm>
          <a:prstGeom prst="rect">
            <a:avLst/>
          </a:prstGeom>
        </p:spPr>
      </p:pic>
      <p:sp>
        <p:nvSpPr>
          <p:cNvPr id="6" name="Rectangle 5"/>
          <p:cNvSpPr/>
          <p:nvPr/>
        </p:nvSpPr>
        <p:spPr>
          <a:xfrm>
            <a:off x="5357446" y="6185098"/>
            <a:ext cx="6096000" cy="307777"/>
          </a:xfrm>
          <a:prstGeom prst="rect">
            <a:avLst/>
          </a:prstGeom>
        </p:spPr>
        <p:txBody>
          <a:bodyPr>
            <a:spAutoFit/>
          </a:bodyPr>
          <a:lstStyle/>
          <a:p>
            <a:r>
              <a:rPr lang="en-GB" sz="1400" dirty="0">
                <a:hlinkClick r:id="rId4"/>
              </a:rPr>
              <a:t>Dyspepsia - unidentified cause | Health topics A to Z | CKS | NICE</a:t>
            </a:r>
            <a:endParaRPr lang="en-GB" sz="1400" dirty="0"/>
          </a:p>
        </p:txBody>
      </p:sp>
    </p:spTree>
    <p:extLst>
      <p:ext uri="{BB962C8B-B14F-4D97-AF65-F5344CB8AC3E}">
        <p14:creationId xmlns:p14="http://schemas.microsoft.com/office/powerpoint/2010/main" val="23351683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37839" y="4555152"/>
            <a:ext cx="10615961" cy="1092820"/>
          </a:xfrm>
          <a:prstGeom prst="rect">
            <a:avLst/>
          </a:prstGeom>
          <a:solidFill>
            <a:srgbClr val="0070C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37839" y="3422054"/>
            <a:ext cx="10615961" cy="109282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37839" y="2366301"/>
            <a:ext cx="10615961" cy="100062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37839" y="1368155"/>
            <a:ext cx="10615961" cy="96775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p:cNvSpPr>
            <a:spLocks noGrp="1"/>
          </p:cNvSpPr>
          <p:nvPr>
            <p:ph type="body" sz="quarter" idx="13"/>
          </p:nvPr>
        </p:nvSpPr>
        <p:spPr>
          <a:xfrm>
            <a:off x="996176" y="2163577"/>
            <a:ext cx="10515600" cy="4121150"/>
          </a:xfrm>
        </p:spPr>
        <p:txBody>
          <a:bodyPr/>
          <a:lstStyle/>
          <a:p>
            <a:pPr marL="0" indent="0">
              <a:buNone/>
            </a:pPr>
            <a:endParaRPr lang="en-GB" sz="1800" dirty="0"/>
          </a:p>
          <a:p>
            <a:pPr marL="0" indent="0">
              <a:buNone/>
            </a:pPr>
            <a:r>
              <a:rPr lang="en-GB" sz="1800" dirty="0">
                <a:solidFill>
                  <a:schemeClr val="bg1"/>
                </a:solidFill>
              </a:rPr>
              <a:t>Professionals and  patients need to understand the importance of lifestyle and self-management of their symptoms and the positive impact this can have.</a:t>
            </a:r>
          </a:p>
          <a:p>
            <a:endParaRPr lang="en-GB" sz="1800" dirty="0"/>
          </a:p>
          <a:p>
            <a:endParaRPr lang="en-GB" sz="1800" dirty="0"/>
          </a:p>
          <a:p>
            <a:endParaRPr lang="en-GB" sz="1800" dirty="0"/>
          </a:p>
        </p:txBody>
      </p:sp>
      <p:sp>
        <p:nvSpPr>
          <p:cNvPr id="3" name="Title 2"/>
          <p:cNvSpPr>
            <a:spLocks noGrp="1"/>
          </p:cNvSpPr>
          <p:nvPr>
            <p:ph type="title"/>
          </p:nvPr>
        </p:nvSpPr>
        <p:spPr/>
        <p:txBody>
          <a:bodyPr/>
          <a:lstStyle/>
          <a:p>
            <a:r>
              <a:rPr lang="en-GB" dirty="0"/>
              <a:t>Key take home messages</a:t>
            </a:r>
          </a:p>
        </p:txBody>
      </p:sp>
      <p:sp>
        <p:nvSpPr>
          <p:cNvPr id="8" name="Rectangle 7"/>
          <p:cNvSpPr/>
          <p:nvPr/>
        </p:nvSpPr>
        <p:spPr>
          <a:xfrm>
            <a:off x="996176" y="3697848"/>
            <a:ext cx="10188497" cy="646331"/>
          </a:xfrm>
          <a:prstGeom prst="rect">
            <a:avLst/>
          </a:prstGeom>
        </p:spPr>
        <p:txBody>
          <a:bodyPr wrap="square">
            <a:spAutoFit/>
          </a:bodyPr>
          <a:lstStyle/>
          <a:p>
            <a:r>
              <a:rPr lang="en-GB" dirty="0">
                <a:solidFill>
                  <a:schemeClr val="bg1"/>
                </a:solidFill>
              </a:rPr>
              <a:t>All medication taken for dyspepsia are to be taken for as short a period as possible i.e. AVOID long term prescriptions.</a:t>
            </a:r>
          </a:p>
        </p:txBody>
      </p:sp>
      <p:sp>
        <p:nvSpPr>
          <p:cNvPr id="10" name="Rectangle 9"/>
          <p:cNvSpPr/>
          <p:nvPr/>
        </p:nvSpPr>
        <p:spPr>
          <a:xfrm>
            <a:off x="1053790" y="4908700"/>
            <a:ext cx="9984058" cy="369332"/>
          </a:xfrm>
          <a:prstGeom prst="rect">
            <a:avLst/>
          </a:prstGeom>
        </p:spPr>
        <p:txBody>
          <a:bodyPr wrap="square">
            <a:spAutoFit/>
          </a:bodyPr>
          <a:lstStyle/>
          <a:p>
            <a:r>
              <a:rPr lang="en-GB" dirty="0">
                <a:solidFill>
                  <a:schemeClr val="bg1"/>
                </a:solidFill>
              </a:rPr>
              <a:t>Note that PPI can mask red flag symptoms and should not be prescribed where red flags exist.</a:t>
            </a:r>
          </a:p>
        </p:txBody>
      </p:sp>
      <p:sp>
        <p:nvSpPr>
          <p:cNvPr id="11" name="Rectangle 10"/>
          <p:cNvSpPr/>
          <p:nvPr/>
        </p:nvSpPr>
        <p:spPr>
          <a:xfrm>
            <a:off x="737839" y="5687615"/>
            <a:ext cx="10615961" cy="1092820"/>
          </a:xfrm>
          <a:prstGeom prst="rect">
            <a:avLst/>
          </a:prstGeom>
          <a:solidFill>
            <a:srgbClr val="01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053791" y="5640832"/>
            <a:ext cx="9675541" cy="923330"/>
          </a:xfrm>
          <a:prstGeom prst="rect">
            <a:avLst/>
          </a:prstGeom>
        </p:spPr>
        <p:txBody>
          <a:bodyPr wrap="square">
            <a:spAutoFit/>
          </a:bodyPr>
          <a:lstStyle/>
          <a:p>
            <a:endParaRPr lang="en-GB" dirty="0"/>
          </a:p>
          <a:p>
            <a:r>
              <a:rPr lang="en-GB" dirty="0">
                <a:solidFill>
                  <a:schemeClr val="bg1"/>
                </a:solidFill>
              </a:rPr>
              <a:t>Be aware of rebound hypersecretion symptoms on stopping PPI which is well recognised and requires confident management to avoid slipping into long term use.</a:t>
            </a:r>
          </a:p>
        </p:txBody>
      </p:sp>
      <p:sp>
        <p:nvSpPr>
          <p:cNvPr id="12" name="Rectangle 11"/>
          <p:cNvSpPr/>
          <p:nvPr/>
        </p:nvSpPr>
        <p:spPr>
          <a:xfrm>
            <a:off x="1053790" y="1400608"/>
            <a:ext cx="10130883" cy="923330"/>
          </a:xfrm>
          <a:prstGeom prst="rect">
            <a:avLst/>
          </a:prstGeom>
        </p:spPr>
        <p:txBody>
          <a:bodyPr wrap="square">
            <a:spAutoFit/>
          </a:bodyPr>
          <a:lstStyle/>
          <a:p>
            <a:r>
              <a:rPr lang="en-GB" dirty="0">
                <a:solidFill>
                  <a:schemeClr val="bg1"/>
                </a:solidFill>
              </a:rPr>
              <a:t>The vast majority of patients with dyspepsia without red flags can have their dyspepsia investigated and managed in primary care without the need for endoscopy, the results of which rarely alter management.</a:t>
            </a:r>
          </a:p>
        </p:txBody>
      </p:sp>
    </p:spTree>
    <p:extLst>
      <p:ext uri="{BB962C8B-B14F-4D97-AF65-F5344CB8AC3E}">
        <p14:creationId xmlns:p14="http://schemas.microsoft.com/office/powerpoint/2010/main" val="18848457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92152" y="1690688"/>
            <a:ext cx="8105077" cy="4121150"/>
          </a:xfrm>
        </p:spPr>
        <p:txBody>
          <a:bodyPr/>
          <a:lstStyle/>
          <a:p>
            <a:pPr marL="742950" lvl="1" indent="-285750"/>
            <a:r>
              <a:rPr lang="en-GB" sz="2000" dirty="0">
                <a:solidFill>
                  <a:srgbClr val="0E0E0E"/>
                </a:solidFill>
                <a:latin typeface="Inter"/>
              </a:rPr>
              <a:t>Consider reducing or stopping (if possible and appropriate) any drugs that may cause or exacerbate symptoms detected during your assessment:</a:t>
            </a:r>
          </a:p>
          <a:p>
            <a:pPr lvl="2"/>
            <a:r>
              <a:rPr lang="en-GB" sz="1600" dirty="0">
                <a:solidFill>
                  <a:srgbClr val="0E0E0E"/>
                </a:solidFill>
                <a:latin typeface="Inter"/>
              </a:rPr>
              <a:t>Alpha-blockers, anticholinergics, aspirin, benzodiazepines, beta-blockers, bisphosphonates, calcium-channel blockers, corticosteroids, nitrates, nonsteroidal anti-inflammatory drugs (NSAIDs), </a:t>
            </a:r>
            <a:r>
              <a:rPr lang="en-GB" sz="1600" dirty="0" err="1">
                <a:solidFill>
                  <a:srgbClr val="0E0E0E"/>
                </a:solidFill>
                <a:latin typeface="Inter"/>
              </a:rPr>
              <a:t>theophyllines</a:t>
            </a:r>
            <a:r>
              <a:rPr lang="en-GB" sz="1600" dirty="0">
                <a:solidFill>
                  <a:srgbClr val="0E0E0E"/>
                </a:solidFill>
                <a:latin typeface="Inter"/>
              </a:rPr>
              <a:t>, and tricyclic antidepressants.</a:t>
            </a:r>
          </a:p>
          <a:p>
            <a:pPr marL="742950" lvl="1" indent="-285750"/>
            <a:r>
              <a:rPr lang="en-GB" sz="2000" dirty="0">
                <a:solidFill>
                  <a:srgbClr val="0E0E0E"/>
                </a:solidFill>
                <a:latin typeface="Inter"/>
              </a:rPr>
              <a:t>If dyspepsia symptoms are associated with NSAID use, encourage the person to stop the NSAID, if possible and appropriate</a:t>
            </a:r>
          </a:p>
          <a:p>
            <a:pPr marL="742950" lvl="1" indent="-285750"/>
            <a:r>
              <a:rPr lang="en-GB" sz="2000" dirty="0">
                <a:solidFill>
                  <a:srgbClr val="0E0E0E"/>
                </a:solidFill>
                <a:latin typeface="Inter"/>
              </a:rPr>
              <a:t>Ask about the number and duration of any previous courses of antibiotics, which may affect the choice of </a:t>
            </a:r>
            <a:r>
              <a:rPr lang="en-GB" sz="2000" i="1" dirty="0">
                <a:solidFill>
                  <a:srgbClr val="0E0E0E"/>
                </a:solidFill>
                <a:latin typeface="Inter"/>
              </a:rPr>
              <a:t>Helicobacter pylori</a:t>
            </a:r>
            <a:r>
              <a:rPr lang="en-GB" sz="2000" dirty="0">
                <a:solidFill>
                  <a:srgbClr val="0E0E0E"/>
                </a:solidFill>
                <a:latin typeface="Inter"/>
              </a:rPr>
              <a:t> eradication regimen used (if needed)</a:t>
            </a:r>
          </a:p>
          <a:p>
            <a:pPr marL="742950" lvl="1" indent="-285750"/>
            <a:r>
              <a:rPr lang="en-GB" sz="2000" dirty="0">
                <a:solidFill>
                  <a:srgbClr val="000000"/>
                </a:solidFill>
                <a:latin typeface="InterFace"/>
              </a:rPr>
              <a:t>The combination of selective serotonin-reuptake inhibitors and NSAIDs/aspirin significantly increases a person’s risk of GI bleeding. You should consider </a:t>
            </a:r>
            <a:r>
              <a:rPr lang="en-GB" sz="2000" dirty="0" err="1">
                <a:solidFill>
                  <a:srgbClr val="000000"/>
                </a:solidFill>
                <a:latin typeface="InterFace"/>
              </a:rPr>
              <a:t>gastroprotection</a:t>
            </a:r>
            <a:r>
              <a:rPr lang="en-GB" sz="2000" dirty="0">
                <a:solidFill>
                  <a:srgbClr val="000000"/>
                </a:solidFill>
                <a:latin typeface="InterFace"/>
              </a:rPr>
              <a:t> for your patient in these situations</a:t>
            </a:r>
            <a:endParaRPr lang="en-GB" sz="2000" dirty="0">
              <a:solidFill>
                <a:srgbClr val="0E0E0E"/>
              </a:solidFill>
              <a:latin typeface="Inter"/>
            </a:endParaRPr>
          </a:p>
          <a:p>
            <a:endParaRPr lang="en-GB" sz="2000" dirty="0"/>
          </a:p>
        </p:txBody>
      </p:sp>
      <p:sp>
        <p:nvSpPr>
          <p:cNvPr id="3" name="Title 2"/>
          <p:cNvSpPr>
            <a:spLocks noGrp="1"/>
          </p:cNvSpPr>
          <p:nvPr>
            <p:ph type="title"/>
          </p:nvPr>
        </p:nvSpPr>
        <p:spPr>
          <a:xfrm>
            <a:off x="838200" y="365125"/>
            <a:ext cx="7659029" cy="1325563"/>
          </a:xfrm>
        </p:spPr>
        <p:txBody>
          <a:bodyPr/>
          <a:lstStyle/>
          <a:p>
            <a:r>
              <a:rPr lang="en-GB" dirty="0"/>
              <a:t>Medication review and management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5138" y="1712331"/>
            <a:ext cx="3102723" cy="2038932"/>
          </a:xfrm>
          <a:prstGeom prst="rect">
            <a:avLst/>
          </a:prstGeom>
        </p:spPr>
      </p:pic>
    </p:spTree>
    <p:extLst>
      <p:ext uri="{BB962C8B-B14F-4D97-AF65-F5344CB8AC3E}">
        <p14:creationId xmlns:p14="http://schemas.microsoft.com/office/powerpoint/2010/main" val="1371376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395219"/>
            <a:ext cx="10515600" cy="4121150"/>
          </a:xfrm>
        </p:spPr>
        <p:txBody>
          <a:bodyPr/>
          <a:lstStyle/>
          <a:p>
            <a:pPr marL="0" indent="0">
              <a:buNone/>
            </a:pPr>
            <a:r>
              <a:rPr lang="en-GB" b="1" dirty="0"/>
              <a:t>Don’t forget ‘Over the Counter Medication’  and ‘borrowed’ medication &amp; advise accordingly</a:t>
            </a:r>
          </a:p>
          <a:p>
            <a:pPr marL="0" indent="0">
              <a:buNone/>
            </a:pPr>
            <a:endParaRPr lang="en-GB" b="1" dirty="0"/>
          </a:p>
          <a:p>
            <a:r>
              <a:rPr lang="en-GB" sz="2000" dirty="0"/>
              <a:t>Patients often forget to mention any medication they might be buying to self-medicate - either medication which might contribute to their dyspepsia or medication to relieve their symptoms</a:t>
            </a:r>
          </a:p>
          <a:p>
            <a:r>
              <a:rPr lang="en-GB" sz="2000" dirty="0"/>
              <a:t>Patients also ‘borrow’ medication from friends and family</a:t>
            </a:r>
          </a:p>
          <a:p>
            <a:r>
              <a:rPr lang="en-GB" sz="2000" dirty="0">
                <a:solidFill>
                  <a:srgbClr val="0E0E0E"/>
                </a:solidFill>
                <a:latin typeface="Inter"/>
              </a:rPr>
              <a:t>Advise that self-treatment with a PPI, antacid and/or alginate may be used for short-term symptom control, but long-term, continuous use is </a:t>
            </a:r>
            <a:r>
              <a:rPr lang="en-GB" sz="2000" b="1" u="sng" dirty="0">
                <a:solidFill>
                  <a:srgbClr val="0E0E0E"/>
                </a:solidFill>
                <a:latin typeface="Inter"/>
              </a:rPr>
              <a:t>not</a:t>
            </a:r>
            <a:r>
              <a:rPr lang="en-GB" sz="2000" dirty="0">
                <a:solidFill>
                  <a:srgbClr val="0E0E0E"/>
                </a:solidFill>
                <a:latin typeface="Inter"/>
              </a:rPr>
              <a:t> recommended</a:t>
            </a:r>
            <a:endParaRPr lang="en-GB" sz="2000" dirty="0"/>
          </a:p>
        </p:txBody>
      </p:sp>
      <p:sp>
        <p:nvSpPr>
          <p:cNvPr id="3" name="Title 2"/>
          <p:cNvSpPr>
            <a:spLocks noGrp="1"/>
          </p:cNvSpPr>
          <p:nvPr>
            <p:ph type="title"/>
          </p:nvPr>
        </p:nvSpPr>
        <p:spPr/>
        <p:txBody>
          <a:bodyPr/>
          <a:lstStyle/>
          <a:p>
            <a:r>
              <a:rPr lang="en-GB" dirty="0"/>
              <a:t>Don’t forget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2087" y="4993074"/>
            <a:ext cx="2990850" cy="1666875"/>
          </a:xfrm>
          <a:prstGeom prst="rect">
            <a:avLst/>
          </a:prstGeom>
        </p:spPr>
      </p:pic>
    </p:spTree>
    <p:extLst>
      <p:ext uri="{BB962C8B-B14F-4D97-AF65-F5344CB8AC3E}">
        <p14:creationId xmlns:p14="http://schemas.microsoft.com/office/powerpoint/2010/main" val="15495323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575733"/>
            <a:ext cx="10515600" cy="4121150"/>
          </a:xfrm>
        </p:spPr>
        <p:txBody>
          <a:bodyPr/>
          <a:lstStyle/>
          <a:p>
            <a:pPr marL="0" indent="0">
              <a:buNone/>
            </a:pPr>
            <a:r>
              <a:rPr lang="en-GB" sz="2000" dirty="0"/>
              <a:t>Most symptoms of indigestion can be improved by several lifestyle and self-help measures and patients need to understand how important these factors are rather than relying on medication, with associated long-term effects or expecting hospital investigations, which rarely alter management.</a:t>
            </a:r>
          </a:p>
          <a:p>
            <a:pPr marL="0" indent="0">
              <a:buNone/>
            </a:pPr>
            <a:endParaRPr lang="en-GB" sz="2000" dirty="0"/>
          </a:p>
          <a:p>
            <a:pPr marL="0" indent="0">
              <a:buNone/>
            </a:pPr>
            <a:endParaRPr lang="en-GB" sz="2000" dirty="0" smtClean="0"/>
          </a:p>
          <a:p>
            <a:pPr marL="0" indent="0">
              <a:buNone/>
            </a:pPr>
            <a:endParaRPr lang="en-GB" sz="2000" dirty="0"/>
          </a:p>
          <a:p>
            <a:pPr marL="0" indent="0">
              <a:buNone/>
            </a:pPr>
            <a:endParaRPr lang="en-GB" sz="2000" dirty="0"/>
          </a:p>
          <a:p>
            <a:pPr marL="0" indent="0">
              <a:buNone/>
            </a:pPr>
            <a:endParaRPr lang="en-GB" sz="2000" dirty="0" smtClean="0"/>
          </a:p>
          <a:p>
            <a:pPr marL="0" indent="0">
              <a:buNone/>
            </a:pPr>
            <a:endParaRPr lang="en-GB" sz="2000" dirty="0"/>
          </a:p>
          <a:p>
            <a:pPr marL="0" indent="0">
              <a:buNone/>
            </a:pPr>
            <a:r>
              <a:rPr lang="en-GB" sz="2000" dirty="0"/>
              <a:t>Use written information and advice along with any online resources to support your patient.</a:t>
            </a:r>
            <a:endParaRPr lang="en-GB" sz="2000" dirty="0">
              <a:hlinkClick r:id="rId2"/>
            </a:endParaRPr>
          </a:p>
          <a:p>
            <a:pPr marL="0" indent="0">
              <a:buNone/>
            </a:pPr>
            <a:endParaRPr lang="en-GB" sz="2000" dirty="0">
              <a:hlinkClick r:id="rId2"/>
            </a:endParaRPr>
          </a:p>
          <a:p>
            <a:pPr marL="0" indent="0">
              <a:buNone/>
            </a:pPr>
            <a:r>
              <a:rPr lang="en-GB" sz="1600" dirty="0">
                <a:hlinkClick r:id="rId2"/>
              </a:rPr>
              <a:t>Scenario: Dyspepsia - unidentified cause | Management | Dyspepsia - unidentified cause | CKS | NICE</a:t>
            </a:r>
            <a:endParaRPr lang="en-GB" sz="1600" dirty="0"/>
          </a:p>
          <a:p>
            <a:endParaRPr lang="en-GB" sz="2000" dirty="0"/>
          </a:p>
        </p:txBody>
      </p:sp>
      <p:sp>
        <p:nvSpPr>
          <p:cNvPr id="3" name="Title 2"/>
          <p:cNvSpPr>
            <a:spLocks noGrp="1"/>
          </p:cNvSpPr>
          <p:nvPr>
            <p:ph type="title"/>
          </p:nvPr>
        </p:nvSpPr>
        <p:spPr/>
        <p:txBody>
          <a:bodyPr/>
          <a:lstStyle/>
          <a:p>
            <a:r>
              <a:rPr lang="en-GB" dirty="0"/>
              <a:t>Lifestyle and self help</a:t>
            </a:r>
          </a:p>
        </p:txBody>
      </p:sp>
      <p:pic>
        <p:nvPicPr>
          <p:cNvPr id="4" name="Picture 3">
            <a:extLst>
              <a:ext uri="{FF2B5EF4-FFF2-40B4-BE49-F238E27FC236}">
                <a16:creationId xmlns:a16="http://schemas.microsoft.com/office/drawing/2014/main" id="{77F010C9-0254-13D6-C8BB-3D5DFD70568D}"/>
              </a:ext>
            </a:extLst>
          </p:cNvPr>
          <p:cNvPicPr>
            <a:picLocks noChangeAspect="1"/>
          </p:cNvPicPr>
          <p:nvPr/>
        </p:nvPicPr>
        <p:blipFill>
          <a:blip r:embed="rId3"/>
          <a:stretch>
            <a:fillRect/>
          </a:stretch>
        </p:blipFill>
        <p:spPr>
          <a:xfrm>
            <a:off x="10275578" y="5696883"/>
            <a:ext cx="873233" cy="89479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5520" y="2901296"/>
            <a:ext cx="7376160" cy="2286000"/>
          </a:xfrm>
          <a:prstGeom prst="rect">
            <a:avLst/>
          </a:prstGeom>
        </p:spPr>
      </p:pic>
    </p:spTree>
    <p:extLst>
      <p:ext uri="{BB962C8B-B14F-4D97-AF65-F5344CB8AC3E}">
        <p14:creationId xmlns:p14="http://schemas.microsoft.com/office/powerpoint/2010/main" val="336442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328311"/>
            <a:ext cx="10515600" cy="4121150"/>
          </a:xfrm>
        </p:spPr>
        <p:txBody>
          <a:bodyPr/>
          <a:lstStyle/>
          <a:p>
            <a:pPr marL="0" indent="0">
              <a:buNone/>
            </a:pPr>
            <a:r>
              <a:rPr lang="en-GB" sz="2000" dirty="0"/>
              <a:t>The following are key lifestyle and self-help measures which may limit the need for dyspepsia relieving medication:</a:t>
            </a:r>
          </a:p>
          <a:p>
            <a:pPr marL="0" indent="0">
              <a:buNone/>
            </a:pPr>
            <a:endParaRPr lang="en-GB" sz="2000" dirty="0"/>
          </a:p>
          <a:p>
            <a:r>
              <a:rPr lang="en-GB" sz="2000" b="1" dirty="0"/>
              <a:t>Keeping a healthy weight </a:t>
            </a:r>
            <a:r>
              <a:rPr lang="en-GB" sz="2000" dirty="0"/>
              <a:t>- </a:t>
            </a:r>
            <a:r>
              <a:rPr lang="en-GB" sz="2000" i="1" dirty="0">
                <a:solidFill>
                  <a:srgbClr val="000000"/>
                </a:solidFill>
              </a:rPr>
              <a:t>Being overweight increases intra-abdominal pressure, which relaxes the lower oesophageal sphincter and thus exposes the oesophageal mucosa to the gastric contents</a:t>
            </a:r>
            <a:endParaRPr lang="en-GB" sz="2000" i="1" dirty="0"/>
          </a:p>
          <a:p>
            <a:r>
              <a:rPr lang="en-GB" sz="2000" b="1" dirty="0"/>
              <a:t>Smoking cessation </a:t>
            </a:r>
            <a:r>
              <a:rPr lang="en-GB" sz="2000" dirty="0"/>
              <a:t>- </a:t>
            </a:r>
            <a:r>
              <a:rPr lang="en-GB" sz="2000" i="1" dirty="0">
                <a:solidFill>
                  <a:srgbClr val="000000"/>
                </a:solidFill>
              </a:rPr>
              <a:t>smoking chronically reduces the lower oesophageal sphincter pressure, predisposing to acid reflux</a:t>
            </a:r>
            <a:endParaRPr lang="en-GB" sz="2000" i="1" dirty="0"/>
          </a:p>
          <a:p>
            <a:r>
              <a:rPr lang="en-GB" sz="2000" b="1" dirty="0"/>
              <a:t>Raising the head of the bed by 10-20cm </a:t>
            </a:r>
            <a:r>
              <a:rPr lang="en-GB" sz="2000" dirty="0"/>
              <a:t>- </a:t>
            </a:r>
            <a:r>
              <a:rPr lang="en-GB" sz="2000" dirty="0">
                <a:solidFill>
                  <a:srgbClr val="000000"/>
                </a:solidFill>
              </a:rPr>
              <a:t> </a:t>
            </a:r>
            <a:r>
              <a:rPr lang="en-GB" sz="2000" i="1" dirty="0">
                <a:solidFill>
                  <a:srgbClr val="000000"/>
                </a:solidFill>
              </a:rPr>
              <a:t>to allow gravity to keep the gastric juices away from the gastro-oesophageal junction</a:t>
            </a:r>
            <a:endParaRPr lang="en-GB" sz="2000" i="1" dirty="0"/>
          </a:p>
          <a:p>
            <a:r>
              <a:rPr lang="en-GB" sz="2000" b="1" dirty="0"/>
              <a:t>Avoiding wearing tight clothing or belts</a:t>
            </a:r>
            <a:r>
              <a:rPr lang="en-GB" sz="2000" dirty="0"/>
              <a:t> </a:t>
            </a:r>
            <a:r>
              <a:rPr lang="en-GB" sz="2000" i="1" dirty="0"/>
              <a:t>which exert pressure over the stomach</a:t>
            </a:r>
          </a:p>
          <a:p>
            <a:r>
              <a:rPr lang="en-GB" sz="2000" b="1" dirty="0"/>
              <a:t>Addressing and managing stress symptoms </a:t>
            </a:r>
            <a:r>
              <a:rPr lang="en-GB" sz="2000" i="1" dirty="0"/>
              <a:t>through exercise and relaxation </a:t>
            </a:r>
            <a:r>
              <a:rPr lang="en-GB" sz="2000" i="1" dirty="0" err="1"/>
              <a:t>etc</a:t>
            </a:r>
            <a:endParaRPr lang="en-GB" sz="2000" i="1" dirty="0"/>
          </a:p>
          <a:p>
            <a:endParaRPr lang="en-GB" sz="2000" dirty="0"/>
          </a:p>
        </p:txBody>
      </p:sp>
      <p:sp>
        <p:nvSpPr>
          <p:cNvPr id="3" name="Title 2"/>
          <p:cNvSpPr>
            <a:spLocks noGrp="1"/>
          </p:cNvSpPr>
          <p:nvPr>
            <p:ph type="title"/>
          </p:nvPr>
        </p:nvSpPr>
        <p:spPr/>
        <p:txBody>
          <a:bodyPr/>
          <a:lstStyle/>
          <a:p>
            <a:r>
              <a:rPr lang="en-GB" dirty="0"/>
              <a:t>Lifestyle and self-help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75965" y="5684228"/>
            <a:ext cx="906780" cy="9525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5497" y="5717948"/>
            <a:ext cx="1090934" cy="930503"/>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7445" y="5729671"/>
            <a:ext cx="1013460" cy="93726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1919" y="5695519"/>
            <a:ext cx="1036320" cy="97536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06393" y="5703571"/>
            <a:ext cx="1043940" cy="944880"/>
          </a:xfrm>
          <a:prstGeom prst="rect">
            <a:avLst/>
          </a:prstGeom>
        </p:spPr>
      </p:pic>
    </p:spTree>
    <p:extLst>
      <p:ext uri="{BB962C8B-B14F-4D97-AF65-F5344CB8AC3E}">
        <p14:creationId xmlns:p14="http://schemas.microsoft.com/office/powerpoint/2010/main" val="2155868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838200" y="1540185"/>
            <a:ext cx="10515600" cy="4121150"/>
          </a:xfrm>
        </p:spPr>
        <p:txBody>
          <a:bodyPr/>
          <a:lstStyle/>
          <a:p>
            <a:r>
              <a:rPr lang="en-GB" sz="2000" b="1" dirty="0"/>
              <a:t>Eating regular meals</a:t>
            </a:r>
            <a:r>
              <a:rPr lang="en-GB" sz="2000" dirty="0"/>
              <a:t>, not skipping meals, avoiding large meals, taking time to chew food properly and not rushing</a:t>
            </a:r>
          </a:p>
          <a:p>
            <a:r>
              <a:rPr lang="en-GB" sz="2000" b="1" dirty="0"/>
              <a:t>Avoiding alcohol </a:t>
            </a:r>
            <a:r>
              <a:rPr lang="en-GB" sz="2000" dirty="0"/>
              <a:t>with supported reduction where required rather than stopping excessive drinking abruptly</a:t>
            </a:r>
          </a:p>
          <a:p>
            <a:r>
              <a:rPr lang="en-GB" sz="2000" b="1" dirty="0"/>
              <a:t>Avoiding eating in the three hours before going to bed</a:t>
            </a:r>
          </a:p>
          <a:p>
            <a:r>
              <a:rPr lang="en-GB" sz="2000" b="1" dirty="0"/>
              <a:t>Avoiding drinking any fluids two hours before bed</a:t>
            </a:r>
          </a:p>
          <a:p>
            <a:r>
              <a:rPr lang="en-GB" sz="2000" b="1" dirty="0"/>
              <a:t>Avoiding spicy food</a:t>
            </a:r>
          </a:p>
          <a:p>
            <a:r>
              <a:rPr lang="en-GB" sz="2000" b="1" dirty="0"/>
              <a:t>Avoiding drinks or food which are hot </a:t>
            </a:r>
            <a:r>
              <a:rPr lang="en-GB" sz="2000" dirty="0"/>
              <a:t>in temperature</a:t>
            </a:r>
          </a:p>
          <a:p>
            <a:r>
              <a:rPr lang="en-GB" sz="2000" b="1" dirty="0"/>
              <a:t>Avoiding drinks containing caffeine (tea, coffee), chocolate, acidic drinks (</a:t>
            </a:r>
            <a:r>
              <a:rPr lang="en-GB" sz="2000" b="1" dirty="0" err="1"/>
              <a:t>eg</a:t>
            </a:r>
            <a:r>
              <a:rPr lang="en-GB" sz="2000" b="1" dirty="0"/>
              <a:t> orange juice, cola) and fatty foods</a:t>
            </a:r>
          </a:p>
          <a:p>
            <a:endParaRPr lang="en-GB" sz="2000" dirty="0"/>
          </a:p>
        </p:txBody>
      </p:sp>
      <p:sp>
        <p:nvSpPr>
          <p:cNvPr id="3" name="Title 2"/>
          <p:cNvSpPr>
            <a:spLocks noGrp="1"/>
          </p:cNvSpPr>
          <p:nvPr>
            <p:ph type="title"/>
          </p:nvPr>
        </p:nvSpPr>
        <p:spPr/>
        <p:txBody>
          <a:bodyPr/>
          <a:lstStyle/>
          <a:p>
            <a:r>
              <a:rPr lang="en-GB" dirty="0"/>
              <a:t>Lifestyle and self help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752" y="5542964"/>
            <a:ext cx="1021080" cy="90678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9839" y="5435112"/>
            <a:ext cx="1013460" cy="10287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7306" y="5520104"/>
            <a:ext cx="990600" cy="9525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47060" y="5457972"/>
            <a:ext cx="1064126" cy="101463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51668" y="5514408"/>
            <a:ext cx="1183280" cy="100704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75430" y="5480832"/>
            <a:ext cx="1049083" cy="1040623"/>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64995" y="5480832"/>
            <a:ext cx="1094113" cy="1062168"/>
          </a:xfrm>
          <a:prstGeom prst="rect">
            <a:avLst/>
          </a:prstGeom>
        </p:spPr>
      </p:pic>
    </p:spTree>
    <p:extLst>
      <p:ext uri="{BB962C8B-B14F-4D97-AF65-F5344CB8AC3E}">
        <p14:creationId xmlns:p14="http://schemas.microsoft.com/office/powerpoint/2010/main" val="3439201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660</TotalTime>
  <Words>3720</Words>
  <Application>Microsoft Office PowerPoint</Application>
  <PresentationFormat>Widescreen</PresentationFormat>
  <Paragraphs>219</Paragraphs>
  <Slides>28</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Frutiger W01</vt:lpstr>
      <vt:lpstr>Inter</vt:lpstr>
      <vt:lpstr>InterFace</vt:lpstr>
      <vt:lpstr>title slide</vt:lpstr>
      <vt:lpstr>Management and Treatment of Dyspepsia in adults in General Practice</vt:lpstr>
      <vt:lpstr>Please refer to this section first:     Assessing Dyspepsia in adults in General Practice (including Helicobacter Pylori) </vt:lpstr>
      <vt:lpstr>Management and Treatment of Dyspepsia in adults - Introduction</vt:lpstr>
      <vt:lpstr>Key take home messages</vt:lpstr>
      <vt:lpstr>Medication review and management</vt:lpstr>
      <vt:lpstr>Don’t forget</vt:lpstr>
      <vt:lpstr>Lifestyle and self help</vt:lpstr>
      <vt:lpstr>Lifestyle and self-help</vt:lpstr>
      <vt:lpstr>Lifestyle and self help</vt:lpstr>
      <vt:lpstr>Supportive information for patients</vt:lpstr>
      <vt:lpstr>When to prescribe and when to check for Helicobacter Pylori</vt:lpstr>
      <vt:lpstr>Proton Pump Inhibitors PPIs</vt:lpstr>
      <vt:lpstr>Proton Pump Inhibitors PPIs</vt:lpstr>
      <vt:lpstr>PPI Contraindications and cautions</vt:lpstr>
      <vt:lpstr>Medication dosing</vt:lpstr>
      <vt:lpstr>Adverse effects of PPIs</vt:lpstr>
      <vt:lpstr>Drug interactions with PPIs</vt:lpstr>
      <vt:lpstr>Stepping down ,Stopping PPI &amp; rebound symptoms</vt:lpstr>
      <vt:lpstr>Refractory &amp; recurrent symptoms…</vt:lpstr>
      <vt:lpstr>Refractory &amp; recurrent symptoms… Part 2</vt:lpstr>
      <vt:lpstr>Refractory &amp; recurrent symptoms… Part 3</vt:lpstr>
      <vt:lpstr>Dyspepsia in pregnancy</vt:lpstr>
      <vt:lpstr>Dyspepsia in pregnancy part 2 </vt:lpstr>
      <vt:lpstr>Dyspepsia in pregnancy part 3 </vt:lpstr>
      <vt:lpstr>Dyspepsia in pregnancy part 4 </vt:lpstr>
      <vt:lpstr>Prokinetics – don’t prescribe them</vt:lpstr>
      <vt:lpstr>Preventing further episodes of indigestion</vt:lpstr>
      <vt:lpstr>Take Home Messages: ‘Management and Treatment of Dyspepsia of adults in General Practice’</vt:lpstr>
    </vt:vector>
  </TitlesOfParts>
  <Company>The Clatterbridge Cancer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Toiviainen</dc:creator>
  <cp:lastModifiedBy>Victoria Toiviainen</cp:lastModifiedBy>
  <cp:revision>41</cp:revision>
  <dcterms:created xsi:type="dcterms:W3CDTF">2024-03-21T12:57:54Z</dcterms:created>
  <dcterms:modified xsi:type="dcterms:W3CDTF">2024-10-09T09:16:30Z</dcterms:modified>
</cp:coreProperties>
</file>