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5EA4"/>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76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83337" y="3694804"/>
            <a:ext cx="532320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2" name="Title 1"/>
          <p:cNvSpPr>
            <a:spLocks noGrp="1"/>
          </p:cNvSpPr>
          <p:nvPr>
            <p:ph type="ctrTitle" hasCustomPrompt="1"/>
          </p:nvPr>
        </p:nvSpPr>
        <p:spPr>
          <a:xfrm>
            <a:off x="5583337" y="1214438"/>
            <a:ext cx="6188765" cy="2387600"/>
          </a:xfrm>
          <a:prstGeom prst="rect">
            <a:avLst/>
          </a:prstGeom>
        </p:spPr>
        <p:txBody>
          <a:bodyPr anchor="b"/>
          <a:lstStyle>
            <a:lvl1pPr algn="l">
              <a:defRPr sz="6000" b="1">
                <a:solidFill>
                  <a:srgbClr val="015EA4"/>
                </a:solidFill>
              </a:defRPr>
            </a:lvl1pPr>
          </a:lstStyle>
          <a:p>
            <a:r>
              <a:rPr lang="en-US" dirty="0"/>
              <a:t>Click to add title</a:t>
            </a:r>
            <a:endParaRPr lang="en-GB" dirty="0"/>
          </a:p>
        </p:txBody>
      </p:sp>
    </p:spTree>
    <p:extLst>
      <p:ext uri="{BB962C8B-B14F-4D97-AF65-F5344CB8AC3E}">
        <p14:creationId xmlns:p14="http://schemas.microsoft.com/office/powerpoint/2010/main" val="192795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blipFill>
            <a:blip r:embed="rId2">
              <a:alphaModFix amt="23000"/>
            </a:blip>
            <a:stretch>
              <a:fillRect/>
            </a:stretch>
          </a:blip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AGENDA</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04/03/2025</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164431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04/03/2025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
        <p:nvSpPr>
          <p:cNvPr id="9" name="Text Placeholder 8"/>
          <p:cNvSpPr>
            <a:spLocks noGrp="1"/>
          </p:cNvSpPr>
          <p:nvPr>
            <p:ph type="body" sz="quarter" idx="13"/>
          </p:nvPr>
        </p:nvSpPr>
        <p:spPr>
          <a:xfrm>
            <a:off x="838200" y="1908175"/>
            <a:ext cx="10515600" cy="41211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TITLE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8458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TITLE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04/03/2025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38308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28026" y="2803525"/>
            <a:ext cx="2143539" cy="1325563"/>
          </a:xfrm>
          <a:prstGeom prst="rect">
            <a:avLst/>
          </a:prstGeom>
        </p:spPr>
        <p:txBody>
          <a:bodyPr>
            <a:normAutofit/>
          </a:bodyPr>
          <a:lstStyle>
            <a:lvl1pPr>
              <a:defRPr sz="4800" b="1">
                <a:solidFill>
                  <a:srgbClr val="015EA4"/>
                </a:solidFill>
              </a:defRPr>
            </a:lvl1pPr>
          </a:lstStyle>
          <a:p>
            <a:r>
              <a:rPr lang="en-US" dirty="0"/>
              <a:t>Title</a:t>
            </a:r>
            <a:endParaRPr lang="en-GB" dirty="0"/>
          </a:p>
        </p:txBody>
      </p:sp>
      <p:grpSp>
        <p:nvGrpSpPr>
          <p:cNvPr id="6" name="Group 5"/>
          <p:cNvGrpSpPr/>
          <p:nvPr userDrawn="1"/>
        </p:nvGrpSpPr>
        <p:grpSpPr>
          <a:xfrm>
            <a:off x="2500165" y="5148015"/>
            <a:ext cx="9569915" cy="1496741"/>
            <a:chOff x="2553244" y="5174025"/>
            <a:chExt cx="9569915" cy="1496741"/>
          </a:xfrm>
        </p:grpSpPr>
        <p:pic>
          <p:nvPicPr>
            <p:cNvPr id="7" name="Picture 6"/>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0441"/>
            <a:stretch/>
          </p:blipFill>
          <p:spPr>
            <a:xfrm>
              <a:off x="4171301" y="5174027"/>
              <a:ext cx="1506687" cy="1496739"/>
            </a:xfrm>
            <a:prstGeom prst="rect">
              <a:avLst/>
            </a:prstGeom>
          </p:spPr>
        </p:pic>
        <p:pic>
          <p:nvPicPr>
            <p:cNvPr id="8" name="Picture 7"/>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82"/>
            <a:stretch/>
          </p:blipFill>
          <p:spPr>
            <a:xfrm flipH="1">
              <a:off x="2553244" y="5174027"/>
              <a:ext cx="1548493" cy="1496739"/>
            </a:xfrm>
            <a:prstGeom prst="rect">
              <a:avLst/>
            </a:prstGeom>
          </p:spPr>
        </p:pic>
        <p:pic>
          <p:nvPicPr>
            <p:cNvPr id="9" name="Picture 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8796" r="15629"/>
            <a:stretch/>
          </p:blipFill>
          <p:spPr>
            <a:xfrm>
              <a:off x="5747552" y="5174026"/>
              <a:ext cx="1524105" cy="1496739"/>
            </a:xfrm>
            <a:prstGeom prst="rect">
              <a:avLst/>
            </a:prstGeom>
          </p:spPr>
        </p:pic>
        <p:pic>
          <p:nvPicPr>
            <p:cNvPr id="10" name="Picture 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23803" y="5174026"/>
              <a:ext cx="1570349" cy="1496739"/>
            </a:xfrm>
            <a:prstGeom prst="rect">
              <a:avLst/>
            </a:prstGeom>
          </p:spPr>
        </p:pic>
        <p:pic>
          <p:nvPicPr>
            <p:cNvPr id="11" name="Picture 10"/>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940566" y="5174026"/>
              <a:ext cx="1542307" cy="1496739"/>
            </a:xfrm>
            <a:prstGeom prst="rect">
              <a:avLst/>
            </a:prstGeom>
          </p:spPr>
        </p:pic>
        <p:pic>
          <p:nvPicPr>
            <p:cNvPr id="12" name="Picture 1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0006" r="-1"/>
            <a:stretch/>
          </p:blipFill>
          <p:spPr>
            <a:xfrm>
              <a:off x="10551714" y="5174025"/>
              <a:ext cx="1571445" cy="1496739"/>
            </a:xfrm>
            <a:prstGeom prst="rect">
              <a:avLst/>
            </a:prstGeom>
          </p:spPr>
        </p:pic>
      </p:gr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76214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8043" y="2564985"/>
            <a:ext cx="10515600" cy="1325563"/>
          </a:xfrm>
          <a:prstGeom prst="rect">
            <a:avLst/>
          </a:prstGeom>
        </p:spPr>
        <p:txBody>
          <a:bodyPr/>
          <a:lstStyle>
            <a:lvl1pPr>
              <a:defRPr b="1">
                <a:solidFill>
                  <a:srgbClr val="015EA4"/>
                </a:solidFill>
              </a:defRPr>
            </a:lvl1pPr>
          </a:lstStyle>
          <a:p>
            <a:r>
              <a:rPr lang="en-US" dirty="0"/>
              <a:t>Thank you</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04/03/2025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410625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25350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hyperlink" Target="https://www.nice.org.uk/guidance/ng147" TargetMode="External"/><Relationship Id="rId2" Type="http://schemas.openxmlformats.org/officeDocument/2006/relationships/hyperlink" Target="https://cks.nice.org.uk/topics/diverticular-disease/management/acute-diverticulitis/" TargetMode="External"/><Relationship Id="rId1" Type="http://schemas.openxmlformats.org/officeDocument/2006/relationships/slideLayout" Target="../slideLayouts/slideLayout3.xml"/><Relationship Id="rId4" Type="http://schemas.openxmlformats.org/officeDocument/2006/relationships/hyperlink" Target="https://www.nice.org.uk/guidance/ng147/chapter/Recommendations#acute-diverticulit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Diverticular disease </a:t>
            </a:r>
            <a:endParaRPr lang="en-GB" sz="2400" dirty="0"/>
          </a:p>
        </p:txBody>
      </p:sp>
      <p:sp>
        <p:nvSpPr>
          <p:cNvPr id="3" name="Subtitle 2"/>
          <p:cNvSpPr>
            <a:spLocks noGrp="1"/>
          </p:cNvSpPr>
          <p:nvPr>
            <p:ph type="subTitle" idx="1"/>
          </p:nvPr>
        </p:nvSpPr>
        <p:spPr>
          <a:xfrm>
            <a:off x="5652024" y="3698574"/>
            <a:ext cx="5323202" cy="1655762"/>
          </a:xfrm>
        </p:spPr>
        <p:txBody>
          <a:bodyPr/>
          <a:lstStyle/>
          <a:p>
            <a:r>
              <a:rPr lang="en-GB" sz="2000" dirty="0"/>
              <a:t>Education for healthcare professionals</a:t>
            </a:r>
          </a:p>
        </p:txBody>
      </p:sp>
    </p:spTree>
    <p:extLst>
      <p:ext uri="{BB962C8B-B14F-4D97-AF65-F5344CB8AC3E}">
        <p14:creationId xmlns:p14="http://schemas.microsoft.com/office/powerpoint/2010/main" val="195308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785511"/>
            <a:ext cx="6521605" cy="4121150"/>
          </a:xfrm>
        </p:spPr>
        <p:txBody>
          <a:bodyPr/>
          <a:lstStyle/>
          <a:p>
            <a:r>
              <a:rPr lang="en-GB" dirty="0"/>
              <a:t>Other features where same-day hospital assessment recommended:</a:t>
            </a:r>
          </a:p>
          <a:p>
            <a:pPr lvl="1"/>
            <a:r>
              <a:rPr lang="en-GB" dirty="0"/>
              <a:t>Dehydration or at risk of dehydration/unable to take or tolerate oral fluids at home</a:t>
            </a:r>
          </a:p>
          <a:p>
            <a:pPr lvl="1"/>
            <a:r>
              <a:rPr lang="en-GB" dirty="0"/>
              <a:t>Unable to tolerate oral antibiotics if needed at home</a:t>
            </a:r>
          </a:p>
          <a:p>
            <a:pPr lvl="1"/>
            <a:r>
              <a:rPr lang="en-GB" dirty="0"/>
              <a:t>Aged over 65</a:t>
            </a:r>
          </a:p>
          <a:p>
            <a:pPr lvl="1"/>
            <a:r>
              <a:rPr lang="en-GB" dirty="0"/>
              <a:t>Significant co-morbidity or immunosuppression</a:t>
            </a:r>
          </a:p>
          <a:p>
            <a:pPr marL="0" lvl="0" indent="0">
              <a:lnSpc>
                <a:spcPct val="100000"/>
              </a:lnSpc>
              <a:buNone/>
            </a:pPr>
            <a:endParaRPr lang="en-GB" sz="2000" dirty="0">
              <a:solidFill>
                <a:srgbClr val="212529"/>
              </a:solidFill>
            </a:endParaRPr>
          </a:p>
          <a:p>
            <a:pPr>
              <a:lnSpc>
                <a:spcPct val="100000"/>
              </a:lnSpc>
            </a:pPr>
            <a:endParaRPr lang="en-GB" sz="2000" dirty="0"/>
          </a:p>
        </p:txBody>
      </p:sp>
      <p:sp>
        <p:nvSpPr>
          <p:cNvPr id="3" name="Title 2"/>
          <p:cNvSpPr>
            <a:spLocks noGrp="1"/>
          </p:cNvSpPr>
          <p:nvPr>
            <p:ph type="title"/>
          </p:nvPr>
        </p:nvSpPr>
        <p:spPr>
          <a:xfrm>
            <a:off x="838200" y="365125"/>
            <a:ext cx="6521605" cy="1325563"/>
          </a:xfrm>
        </p:spPr>
        <p:txBody>
          <a:bodyPr/>
          <a:lstStyle/>
          <a:p>
            <a:r>
              <a:rPr lang="en-GB" dirty="0"/>
              <a:t>Acute diverticulitis- Assessment continued</a:t>
            </a:r>
          </a:p>
        </p:txBody>
      </p:sp>
      <p:pic>
        <p:nvPicPr>
          <p:cNvPr id="5" name="Picture 4">
            <a:extLst>
              <a:ext uri="{FF2B5EF4-FFF2-40B4-BE49-F238E27FC236}">
                <a16:creationId xmlns:a16="http://schemas.microsoft.com/office/drawing/2014/main" id="{6B85EE24-5373-FA8A-6FC4-38DAB110C056}"/>
              </a:ext>
            </a:extLst>
          </p:cNvPr>
          <p:cNvPicPr>
            <a:picLocks noChangeAspect="1"/>
          </p:cNvPicPr>
          <p:nvPr/>
        </p:nvPicPr>
        <p:blipFill>
          <a:blip r:embed="rId2"/>
          <a:stretch>
            <a:fillRect/>
          </a:stretch>
        </p:blipFill>
        <p:spPr>
          <a:xfrm>
            <a:off x="7547960" y="2330471"/>
            <a:ext cx="4055906" cy="2711407"/>
          </a:xfrm>
          <a:prstGeom prst="rect">
            <a:avLst/>
          </a:prstGeom>
        </p:spPr>
      </p:pic>
    </p:spTree>
    <p:extLst>
      <p:ext uri="{BB962C8B-B14F-4D97-AF65-F5344CB8AC3E}">
        <p14:creationId xmlns:p14="http://schemas.microsoft.com/office/powerpoint/2010/main" val="267655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690688"/>
            <a:ext cx="8267163" cy="4121150"/>
          </a:xfrm>
        </p:spPr>
        <p:txBody>
          <a:bodyPr/>
          <a:lstStyle/>
          <a:p>
            <a:pPr marL="0" lvl="0" indent="0">
              <a:lnSpc>
                <a:spcPct val="100000"/>
              </a:lnSpc>
              <a:buNone/>
            </a:pPr>
            <a:r>
              <a:rPr lang="en-GB" sz="2000" dirty="0"/>
              <a:t>Investigation of suspected acute diverticulitis for people with suspected uncomplicated acute diverticulitis who are not referred for same day hospital assessment:</a:t>
            </a:r>
          </a:p>
          <a:p>
            <a:r>
              <a:rPr lang="en-GB" sz="2000" dirty="0"/>
              <a:t>Reassess if symptoms worse or persist and consider referral to secondary care for further assessment </a:t>
            </a:r>
          </a:p>
          <a:p>
            <a:r>
              <a:rPr lang="en-GB" sz="2000" dirty="0"/>
              <a:t>NICE guidance states insufficient evidence on diagnostic tests for people who are not referred for same day hospital assessment so highlight the importance or reassessment, and re-consideration of referral is symptoms worsening or persisting. </a:t>
            </a:r>
          </a:p>
          <a:p>
            <a:r>
              <a:rPr lang="en-GB" sz="2000" dirty="0"/>
              <a:t>For people who are referred to secondary care for same day assessment FBC, CRP are recommended to identify inflammation, and renal function to determine if contrast CT can be performed </a:t>
            </a:r>
          </a:p>
          <a:p>
            <a:pPr marL="0" lvl="0" indent="0">
              <a:lnSpc>
                <a:spcPct val="100000"/>
              </a:lnSpc>
              <a:buNone/>
            </a:pPr>
            <a:endParaRPr lang="en-GB" sz="2000" dirty="0"/>
          </a:p>
        </p:txBody>
      </p:sp>
      <p:sp>
        <p:nvSpPr>
          <p:cNvPr id="3" name="Title 2"/>
          <p:cNvSpPr>
            <a:spLocks noGrp="1"/>
          </p:cNvSpPr>
          <p:nvPr>
            <p:ph type="title"/>
          </p:nvPr>
        </p:nvSpPr>
        <p:spPr>
          <a:xfrm>
            <a:off x="838200" y="365125"/>
            <a:ext cx="6934200" cy="1325563"/>
          </a:xfrm>
        </p:spPr>
        <p:txBody>
          <a:bodyPr/>
          <a:lstStyle/>
          <a:p>
            <a:r>
              <a:rPr lang="en-GB" dirty="0"/>
              <a:t>Investigation of suspected acute diverticulitis</a:t>
            </a:r>
          </a:p>
        </p:txBody>
      </p:sp>
      <p:pic>
        <p:nvPicPr>
          <p:cNvPr id="8" name="Picture 7">
            <a:extLst>
              <a:ext uri="{FF2B5EF4-FFF2-40B4-BE49-F238E27FC236}">
                <a16:creationId xmlns:a16="http://schemas.microsoft.com/office/drawing/2014/main" id="{4C6EBCFB-71D6-9CC1-C384-8FE92A4CFD31}"/>
              </a:ext>
            </a:extLst>
          </p:cNvPr>
          <p:cNvPicPr>
            <a:picLocks noChangeAspect="1"/>
          </p:cNvPicPr>
          <p:nvPr/>
        </p:nvPicPr>
        <p:blipFill>
          <a:blip r:embed="rId2"/>
          <a:stretch>
            <a:fillRect/>
          </a:stretch>
        </p:blipFill>
        <p:spPr>
          <a:xfrm>
            <a:off x="9252263" y="1970088"/>
            <a:ext cx="2419350" cy="3562350"/>
          </a:xfrm>
          <a:prstGeom prst="rect">
            <a:avLst/>
          </a:prstGeom>
        </p:spPr>
      </p:pic>
    </p:spTree>
    <p:extLst>
      <p:ext uri="{BB962C8B-B14F-4D97-AF65-F5344CB8AC3E}">
        <p14:creationId xmlns:p14="http://schemas.microsoft.com/office/powerpoint/2010/main" val="57198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1" y="1690688"/>
            <a:ext cx="8216589" cy="4121150"/>
          </a:xfrm>
        </p:spPr>
        <p:txBody>
          <a:bodyPr/>
          <a:lstStyle/>
          <a:p>
            <a:r>
              <a:rPr lang="en-GB" sz="2000" dirty="0"/>
              <a:t>Eat and healthy balance diet including whole grains, fruits and vegetables. </a:t>
            </a:r>
          </a:p>
          <a:p>
            <a:r>
              <a:rPr lang="en-GB" sz="2000" dirty="0"/>
              <a:t>Slowly increase fibre intake and drink plenty of water with this. </a:t>
            </a:r>
          </a:p>
          <a:p>
            <a:r>
              <a:rPr lang="en-GB" sz="2000" dirty="0"/>
              <a:t>Stop smoking</a:t>
            </a:r>
          </a:p>
          <a:p>
            <a:r>
              <a:rPr lang="en-GB" sz="2000" dirty="0"/>
              <a:t>Maintain a healthy weight</a:t>
            </a:r>
          </a:p>
          <a:p>
            <a:r>
              <a:rPr lang="en-GB" sz="2000" dirty="0"/>
              <a:t>Do not take NSAIDS</a:t>
            </a:r>
          </a:p>
          <a:p>
            <a:r>
              <a:rPr lang="en-GB" sz="2000" dirty="0"/>
              <a:t>Do not take opioids </a:t>
            </a:r>
          </a:p>
          <a:p>
            <a:pPr>
              <a:buFont typeface="Wingdings" panose="05000000000000000000" pitchFamily="2" charset="2"/>
              <a:buChar char="ü"/>
            </a:pPr>
            <a:endParaRPr lang="en-GB" sz="2000" dirty="0"/>
          </a:p>
        </p:txBody>
      </p:sp>
      <p:sp>
        <p:nvSpPr>
          <p:cNvPr id="3" name="Title 2"/>
          <p:cNvSpPr>
            <a:spLocks noGrp="1"/>
          </p:cNvSpPr>
          <p:nvPr>
            <p:ph type="title"/>
          </p:nvPr>
        </p:nvSpPr>
        <p:spPr>
          <a:xfrm>
            <a:off x="838201" y="365125"/>
            <a:ext cx="6220522" cy="1325563"/>
          </a:xfrm>
        </p:spPr>
        <p:txBody>
          <a:bodyPr>
            <a:normAutofit fontScale="90000"/>
          </a:bodyPr>
          <a:lstStyle/>
          <a:p>
            <a:r>
              <a:rPr lang="en-GB" dirty="0"/>
              <a:t>Summary of patient advice for diverticular and diverticulitis</a:t>
            </a:r>
          </a:p>
        </p:txBody>
      </p:sp>
      <p:pic>
        <p:nvPicPr>
          <p:cNvPr id="16" name="Picture 15">
            <a:extLst>
              <a:ext uri="{FF2B5EF4-FFF2-40B4-BE49-F238E27FC236}">
                <a16:creationId xmlns:a16="http://schemas.microsoft.com/office/drawing/2014/main" id="{CA3C166C-BB4F-3094-36D3-2EFF5D2887ED}"/>
              </a:ext>
            </a:extLst>
          </p:cNvPr>
          <p:cNvPicPr>
            <a:picLocks noChangeAspect="1"/>
          </p:cNvPicPr>
          <p:nvPr/>
        </p:nvPicPr>
        <p:blipFill>
          <a:blip r:embed="rId2"/>
          <a:stretch>
            <a:fillRect/>
          </a:stretch>
        </p:blipFill>
        <p:spPr>
          <a:xfrm>
            <a:off x="2503724" y="4682503"/>
            <a:ext cx="1343283" cy="1412366"/>
          </a:xfrm>
          <a:prstGeom prst="rect">
            <a:avLst/>
          </a:prstGeom>
        </p:spPr>
      </p:pic>
      <p:pic>
        <p:nvPicPr>
          <p:cNvPr id="18" name="Picture 17">
            <a:extLst>
              <a:ext uri="{FF2B5EF4-FFF2-40B4-BE49-F238E27FC236}">
                <a16:creationId xmlns:a16="http://schemas.microsoft.com/office/drawing/2014/main" id="{C295338D-64E0-9EA6-F557-327FA750B759}"/>
              </a:ext>
            </a:extLst>
          </p:cNvPr>
          <p:cNvPicPr>
            <a:picLocks noChangeAspect="1"/>
          </p:cNvPicPr>
          <p:nvPr/>
        </p:nvPicPr>
        <p:blipFill>
          <a:blip r:embed="rId3"/>
          <a:stretch>
            <a:fillRect/>
          </a:stretch>
        </p:blipFill>
        <p:spPr>
          <a:xfrm>
            <a:off x="3847007" y="4682503"/>
            <a:ext cx="1325563" cy="1325563"/>
          </a:xfrm>
          <a:prstGeom prst="rect">
            <a:avLst/>
          </a:prstGeom>
        </p:spPr>
      </p:pic>
      <p:pic>
        <p:nvPicPr>
          <p:cNvPr id="20" name="Picture 19" descr="A no smoking sign with smoke&#10;&#10;AI-generated content may be incorrect.">
            <a:extLst>
              <a:ext uri="{FF2B5EF4-FFF2-40B4-BE49-F238E27FC236}">
                <a16:creationId xmlns:a16="http://schemas.microsoft.com/office/drawing/2014/main" id="{0864A456-BE84-6547-462C-C30CFD21D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501" y="4841065"/>
            <a:ext cx="1260727" cy="1075326"/>
          </a:xfrm>
          <a:prstGeom prst="rect">
            <a:avLst/>
          </a:prstGeom>
        </p:spPr>
      </p:pic>
      <p:pic>
        <p:nvPicPr>
          <p:cNvPr id="22" name="Picture 21" descr="A green scale with a white circle in the middle&#10;&#10;AI-generated content may be incorrect.">
            <a:extLst>
              <a:ext uri="{FF2B5EF4-FFF2-40B4-BE49-F238E27FC236}">
                <a16:creationId xmlns:a16="http://schemas.microsoft.com/office/drawing/2014/main" id="{FBA37C54-2DE9-7531-CA44-B90647B3C2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910" y="4773097"/>
            <a:ext cx="1100677" cy="1156173"/>
          </a:xfrm>
          <a:prstGeom prst="rect">
            <a:avLst/>
          </a:prstGeom>
        </p:spPr>
      </p:pic>
      <p:pic>
        <p:nvPicPr>
          <p:cNvPr id="24" name="Picture 23">
            <a:extLst>
              <a:ext uri="{FF2B5EF4-FFF2-40B4-BE49-F238E27FC236}">
                <a16:creationId xmlns:a16="http://schemas.microsoft.com/office/drawing/2014/main" id="{EA44AB4D-7F58-824C-85A4-E61531C8FB18}"/>
              </a:ext>
            </a:extLst>
          </p:cNvPr>
          <p:cNvPicPr>
            <a:picLocks noChangeAspect="1"/>
          </p:cNvPicPr>
          <p:nvPr/>
        </p:nvPicPr>
        <p:blipFill>
          <a:blip r:embed="rId6"/>
          <a:stretch>
            <a:fillRect/>
          </a:stretch>
        </p:blipFill>
        <p:spPr>
          <a:xfrm>
            <a:off x="7862587" y="4737626"/>
            <a:ext cx="1410201" cy="1213076"/>
          </a:xfrm>
          <a:prstGeom prst="rect">
            <a:avLst/>
          </a:prstGeom>
        </p:spPr>
      </p:pic>
    </p:spTree>
    <p:extLst>
      <p:ext uri="{BB962C8B-B14F-4D97-AF65-F5344CB8AC3E}">
        <p14:creationId xmlns:p14="http://schemas.microsoft.com/office/powerpoint/2010/main" val="185118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D7004-CF71-7770-291C-F714F4AD073A}"/>
              </a:ext>
            </a:extLst>
          </p:cNvPr>
          <p:cNvSpPr>
            <a:spLocks noGrp="1"/>
          </p:cNvSpPr>
          <p:nvPr>
            <p:ph type="body" sz="quarter" idx="13"/>
          </p:nvPr>
        </p:nvSpPr>
        <p:spPr/>
        <p:txBody>
          <a:bodyPr/>
          <a:lstStyle/>
          <a:p>
            <a:r>
              <a:rPr lang="en-GB" dirty="0">
                <a:hlinkClick r:id="rId2"/>
              </a:rPr>
              <a:t>Scenario: Acute diverticulitis | Management | Diverticular disease | CKS | NICE</a:t>
            </a:r>
            <a:endParaRPr lang="en-GB" dirty="0"/>
          </a:p>
          <a:p>
            <a:r>
              <a:rPr lang="en-GB" dirty="0">
                <a:hlinkClick r:id="rId3"/>
              </a:rPr>
              <a:t>Overview | Diverticular disease: diagnosis and management | Guidance | NICE</a:t>
            </a:r>
            <a:endParaRPr lang="en-GB" dirty="0"/>
          </a:p>
          <a:p>
            <a:r>
              <a:rPr lang="en-GB" dirty="0">
                <a:hlinkClick r:id="rId4"/>
              </a:rPr>
              <a:t>Recommendations | Diverticular disease: diagnosis and management | Guidance | NICE</a:t>
            </a:r>
            <a:endParaRPr lang="en-GB" dirty="0"/>
          </a:p>
          <a:p>
            <a:endParaRPr lang="en-GB" dirty="0"/>
          </a:p>
        </p:txBody>
      </p:sp>
      <p:sp>
        <p:nvSpPr>
          <p:cNvPr id="3" name="Title 2">
            <a:extLst>
              <a:ext uri="{FF2B5EF4-FFF2-40B4-BE49-F238E27FC236}">
                <a16:creationId xmlns:a16="http://schemas.microsoft.com/office/drawing/2014/main" id="{35D74D60-286D-7EEF-DAE1-A5AF9F10A0EF}"/>
              </a:ext>
            </a:extLst>
          </p:cNvPr>
          <p:cNvSpPr>
            <a:spLocks noGrp="1"/>
          </p:cNvSpPr>
          <p:nvPr>
            <p:ph type="title"/>
          </p:nvPr>
        </p:nvSpPr>
        <p:spPr/>
        <p:txBody>
          <a:bodyPr/>
          <a:lstStyle/>
          <a:p>
            <a:r>
              <a:rPr lang="en-GB" dirty="0"/>
              <a:t>References/links </a:t>
            </a:r>
          </a:p>
        </p:txBody>
      </p:sp>
    </p:spTree>
    <p:extLst>
      <p:ext uri="{BB962C8B-B14F-4D97-AF65-F5344CB8AC3E}">
        <p14:creationId xmlns:p14="http://schemas.microsoft.com/office/powerpoint/2010/main" val="276895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8D742-C150-935B-9AF1-2586C8DD245E}"/>
              </a:ext>
            </a:extLst>
          </p:cNvPr>
          <p:cNvSpPr>
            <a:spLocks noGrp="1"/>
          </p:cNvSpPr>
          <p:nvPr>
            <p:ph idx="1"/>
          </p:nvPr>
        </p:nvSpPr>
        <p:spPr/>
        <p:txBody>
          <a:bodyPr/>
          <a:lstStyle/>
          <a:p>
            <a:r>
              <a:rPr lang="en-GB" dirty="0"/>
              <a:t>Definition</a:t>
            </a:r>
          </a:p>
          <a:p>
            <a:r>
              <a:rPr lang="en-GB" dirty="0"/>
              <a:t>Causes/risk factors</a:t>
            </a:r>
          </a:p>
          <a:p>
            <a:r>
              <a:rPr lang="en-GB" dirty="0"/>
              <a:t>Assessment</a:t>
            </a:r>
          </a:p>
          <a:p>
            <a:r>
              <a:rPr lang="en-GB" dirty="0"/>
              <a:t>Investigation</a:t>
            </a:r>
          </a:p>
          <a:p>
            <a:r>
              <a:rPr lang="en-GB" dirty="0"/>
              <a:t>Referral </a:t>
            </a:r>
          </a:p>
          <a:p>
            <a:r>
              <a:rPr lang="en-GB" dirty="0"/>
              <a:t>Management/complications </a:t>
            </a:r>
          </a:p>
          <a:p>
            <a:endParaRPr lang="en-GB" dirty="0"/>
          </a:p>
        </p:txBody>
      </p:sp>
      <p:sp>
        <p:nvSpPr>
          <p:cNvPr id="3" name="Title 2">
            <a:extLst>
              <a:ext uri="{FF2B5EF4-FFF2-40B4-BE49-F238E27FC236}">
                <a16:creationId xmlns:a16="http://schemas.microsoft.com/office/drawing/2014/main" id="{4B5BC7B0-3E62-77FC-0BBB-5E5550B4EB22}"/>
              </a:ext>
            </a:extLst>
          </p:cNvPr>
          <p:cNvSpPr>
            <a:spLocks noGrp="1"/>
          </p:cNvSpPr>
          <p:nvPr>
            <p:ph type="title"/>
          </p:nvPr>
        </p:nvSpPr>
        <p:spPr/>
        <p:txBody>
          <a:bodyPr/>
          <a:lstStyle/>
          <a:p>
            <a:r>
              <a:rPr lang="en-GB" dirty="0"/>
              <a:t>Contents</a:t>
            </a:r>
          </a:p>
        </p:txBody>
      </p:sp>
    </p:spTree>
    <p:extLst>
      <p:ext uri="{BB962C8B-B14F-4D97-AF65-F5344CB8AC3E}">
        <p14:creationId xmlns:p14="http://schemas.microsoft.com/office/powerpoint/2010/main" val="426724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1828" y="1465425"/>
            <a:ext cx="9117327" cy="4121150"/>
          </a:xfrm>
        </p:spPr>
        <p:txBody>
          <a:bodyPr/>
          <a:lstStyle/>
          <a:p>
            <a:r>
              <a:rPr lang="en-GB" sz="2400" b="1" dirty="0" err="1"/>
              <a:t>Divertulosis</a:t>
            </a:r>
            <a:r>
              <a:rPr lang="en-GB" sz="2400" dirty="0"/>
              <a:t> = presence of diverticular (pouching) with in intestine</a:t>
            </a:r>
          </a:p>
          <a:p>
            <a:r>
              <a:rPr lang="en-GB" sz="2400" b="1" dirty="0"/>
              <a:t>Diverticular disease </a:t>
            </a:r>
            <a:r>
              <a:rPr lang="en-GB" sz="2400" dirty="0"/>
              <a:t>= symptoms arising from the presence of diverticular, such as mild abdominal pain or tenderness without systemic illness</a:t>
            </a:r>
          </a:p>
          <a:p>
            <a:r>
              <a:rPr lang="en-GB" sz="2400" b="1" dirty="0"/>
              <a:t>Acute diverticulitis  </a:t>
            </a:r>
            <a:r>
              <a:rPr lang="en-GB" sz="2400" dirty="0"/>
              <a:t>= acute infection or inflammation of diverticular, can be complicated by sepsis, abscess formation, fistula, stricture or perforation.</a:t>
            </a:r>
          </a:p>
          <a:p>
            <a:endParaRPr lang="en-GB" sz="2400" dirty="0"/>
          </a:p>
          <a:p>
            <a:r>
              <a:rPr lang="en-GB" sz="2400" dirty="0" err="1"/>
              <a:t>Divertulosis</a:t>
            </a:r>
            <a:r>
              <a:rPr lang="en-GB" sz="2400" dirty="0"/>
              <a:t> is defined by NICE guidance as asymptomatic – for many people it will remain undiagnosed therefore it is hard to determine prevalence of diverticula, but likely to become more common with age. </a:t>
            </a:r>
          </a:p>
        </p:txBody>
      </p:sp>
      <p:sp>
        <p:nvSpPr>
          <p:cNvPr id="3" name="Title 2"/>
          <p:cNvSpPr>
            <a:spLocks noGrp="1"/>
          </p:cNvSpPr>
          <p:nvPr>
            <p:ph type="title"/>
          </p:nvPr>
        </p:nvSpPr>
        <p:spPr/>
        <p:txBody>
          <a:bodyPr/>
          <a:lstStyle/>
          <a:p>
            <a:r>
              <a:rPr lang="en-GB" dirty="0"/>
              <a:t>Definitions</a:t>
            </a:r>
          </a:p>
        </p:txBody>
      </p:sp>
      <p:pic>
        <p:nvPicPr>
          <p:cNvPr id="6" name="Picture 5">
            <a:extLst>
              <a:ext uri="{FF2B5EF4-FFF2-40B4-BE49-F238E27FC236}">
                <a16:creationId xmlns:a16="http://schemas.microsoft.com/office/drawing/2014/main" id="{1082DCE5-9967-0012-9758-443CBAD680AD}"/>
              </a:ext>
            </a:extLst>
          </p:cNvPr>
          <p:cNvPicPr>
            <a:picLocks noChangeAspect="1"/>
          </p:cNvPicPr>
          <p:nvPr/>
        </p:nvPicPr>
        <p:blipFill>
          <a:blip r:embed="rId2"/>
          <a:stretch>
            <a:fillRect/>
          </a:stretch>
        </p:blipFill>
        <p:spPr>
          <a:xfrm>
            <a:off x="9659155" y="2244969"/>
            <a:ext cx="2187899" cy="2562062"/>
          </a:xfrm>
          <a:prstGeom prst="rect">
            <a:avLst/>
          </a:prstGeom>
        </p:spPr>
      </p:pic>
    </p:spTree>
    <p:extLst>
      <p:ext uri="{BB962C8B-B14F-4D97-AF65-F5344CB8AC3E}">
        <p14:creationId xmlns:p14="http://schemas.microsoft.com/office/powerpoint/2010/main" val="239606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5017" y="1188121"/>
            <a:ext cx="9284594" cy="4121150"/>
          </a:xfrm>
        </p:spPr>
        <p:txBody>
          <a:bodyPr/>
          <a:lstStyle/>
          <a:p>
            <a:pPr marL="0" indent="0">
              <a:buNone/>
            </a:pPr>
            <a:r>
              <a:rPr lang="en-GB" dirty="0"/>
              <a:t>Symptoms of:</a:t>
            </a:r>
          </a:p>
          <a:p>
            <a:r>
              <a:rPr lang="en-GB" dirty="0"/>
              <a:t>Intermittent left lower abdominal pain – may be triggered by eating, and relieved by passage of flatus </a:t>
            </a:r>
          </a:p>
          <a:p>
            <a:r>
              <a:rPr lang="en-GB" dirty="0"/>
              <a:t>Tenderness in left lower abdomen on examination</a:t>
            </a:r>
          </a:p>
          <a:p>
            <a:pPr lvl="1"/>
            <a:r>
              <a:rPr lang="en-GB" dirty="0"/>
              <a:t>Be aware that in some patient groups – pain and tenderness  may localise to the right side, especially in people of Asian origin </a:t>
            </a:r>
          </a:p>
          <a:p>
            <a:pPr marL="0" indent="0">
              <a:buNone/>
            </a:pPr>
            <a:r>
              <a:rPr lang="en-GB" dirty="0"/>
              <a:t>These symptoms may overlap with many other conditions such as IBS, colitis or malignancy</a:t>
            </a:r>
          </a:p>
          <a:p>
            <a:pPr marL="0" indent="0">
              <a:buNone/>
            </a:pPr>
            <a:r>
              <a:rPr lang="en-GB" dirty="0"/>
              <a:t>NICE Guidance NG147 on Diverticular disease found no evidence on diagnosing Diverticular disease so recommendations have been made on expert knowledge of current best practice. </a:t>
            </a:r>
          </a:p>
          <a:p>
            <a:endParaRPr lang="en-GB" dirty="0"/>
          </a:p>
        </p:txBody>
      </p:sp>
      <p:sp>
        <p:nvSpPr>
          <p:cNvPr id="3" name="Title 2"/>
          <p:cNvSpPr>
            <a:spLocks noGrp="1"/>
          </p:cNvSpPr>
          <p:nvPr>
            <p:ph type="title"/>
          </p:nvPr>
        </p:nvSpPr>
        <p:spPr/>
        <p:txBody>
          <a:bodyPr/>
          <a:lstStyle/>
          <a:p>
            <a:r>
              <a:rPr lang="en-GB" dirty="0">
                <a:latin typeface="Calibri"/>
              </a:rPr>
              <a:t>Diagnosis of Diverticular Disease</a:t>
            </a:r>
            <a:endParaRPr lang="en-GB" dirty="0"/>
          </a:p>
        </p:txBody>
      </p:sp>
      <p:pic>
        <p:nvPicPr>
          <p:cNvPr id="7" name="Picture 6">
            <a:extLst>
              <a:ext uri="{FF2B5EF4-FFF2-40B4-BE49-F238E27FC236}">
                <a16:creationId xmlns:a16="http://schemas.microsoft.com/office/drawing/2014/main" id="{A94D29FD-D189-F06F-3D60-0D54B33A574B}"/>
              </a:ext>
            </a:extLst>
          </p:cNvPr>
          <p:cNvPicPr>
            <a:picLocks noChangeAspect="1"/>
          </p:cNvPicPr>
          <p:nvPr/>
        </p:nvPicPr>
        <p:blipFill>
          <a:blip r:embed="rId2"/>
          <a:stretch>
            <a:fillRect/>
          </a:stretch>
        </p:blipFill>
        <p:spPr>
          <a:xfrm>
            <a:off x="9929611" y="2347320"/>
            <a:ext cx="1905000" cy="2286000"/>
          </a:xfrm>
          <a:prstGeom prst="rect">
            <a:avLst/>
          </a:prstGeom>
        </p:spPr>
      </p:pic>
    </p:spTree>
    <p:extLst>
      <p:ext uri="{BB962C8B-B14F-4D97-AF65-F5344CB8AC3E}">
        <p14:creationId xmlns:p14="http://schemas.microsoft.com/office/powerpoint/2010/main" val="77917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8576256" cy="1325563"/>
          </a:xfrm>
        </p:spPr>
        <p:txBody>
          <a:bodyPr/>
          <a:lstStyle/>
          <a:p>
            <a:r>
              <a:rPr lang="en-GB" dirty="0"/>
              <a:t>Diagnosis of Diverticular disease continued </a:t>
            </a:r>
          </a:p>
        </p:txBody>
      </p:sp>
      <p:sp>
        <p:nvSpPr>
          <p:cNvPr id="9" name="Text Placeholder 8">
            <a:extLst>
              <a:ext uri="{FF2B5EF4-FFF2-40B4-BE49-F238E27FC236}">
                <a16:creationId xmlns:a16="http://schemas.microsoft.com/office/drawing/2014/main" id="{3A4F422F-0A4D-2D01-0BE0-A7904167955A}"/>
              </a:ext>
            </a:extLst>
          </p:cNvPr>
          <p:cNvSpPr>
            <a:spLocks noGrp="1"/>
          </p:cNvSpPr>
          <p:nvPr>
            <p:ph type="body" sz="quarter" idx="13"/>
          </p:nvPr>
        </p:nvSpPr>
        <p:spPr>
          <a:xfrm>
            <a:off x="655780" y="1707903"/>
            <a:ext cx="10515600" cy="4121150"/>
          </a:xfrm>
        </p:spPr>
        <p:txBody>
          <a:bodyPr/>
          <a:lstStyle/>
          <a:p>
            <a:r>
              <a:rPr lang="en-GB" sz="2000" dirty="0"/>
              <a:t>Routine Imaging or Endoscopy to confirm the presence of diverticula and exclude other causes</a:t>
            </a:r>
          </a:p>
          <a:p>
            <a:pPr lvl="1"/>
            <a:r>
              <a:rPr lang="en-GB" sz="2000" dirty="0"/>
              <a:t>these may be arranged by primary care directly where available as suspected diverticular disease alone is not an indicatory for referral- unless these tests are not available, Or colitis is suspected, Or the person meets the criteria for a suspected cancer pathway they may be arranged in secondary care. </a:t>
            </a:r>
          </a:p>
          <a:p>
            <a:r>
              <a:rPr lang="en-GB" sz="2000" dirty="0"/>
              <a:t>If the person meets the criteria for an urgent suspected cancer pathway refer/investigate by this route</a:t>
            </a:r>
          </a:p>
          <a:p>
            <a:pPr lvl="1"/>
            <a:r>
              <a:rPr lang="en-GB" sz="2000" dirty="0"/>
              <a:t>In Cheshire and Merseyside (in line with national recommendations) assessment of symptoms in adults which could represent Lower GI cancers should be assessed by history and examination including rectal examination and then either direct urgent suspected cancer referral, referral along with FIT and bloods or FIT and bloods and await results to consider referral urgency. See link </a:t>
            </a:r>
          </a:p>
          <a:p>
            <a:endParaRPr lang="en-GB" sz="2000" dirty="0"/>
          </a:p>
        </p:txBody>
      </p:sp>
    </p:spTree>
    <p:extLst>
      <p:ext uri="{BB962C8B-B14F-4D97-AF65-F5344CB8AC3E}">
        <p14:creationId xmlns:p14="http://schemas.microsoft.com/office/powerpoint/2010/main" val="95366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8477" y="1878491"/>
            <a:ext cx="7167446" cy="4121150"/>
          </a:xfrm>
        </p:spPr>
        <p:txBody>
          <a:bodyPr/>
          <a:lstStyle/>
          <a:p>
            <a:r>
              <a:rPr lang="en-GB" sz="1800" dirty="0"/>
              <a:t>Antibiotics are not indicated in diverticular disease – only in acute diverticulosis (discussed later in this presentation) with signs of systemic illness, or immunocompromise</a:t>
            </a:r>
          </a:p>
          <a:p>
            <a:r>
              <a:rPr lang="en-GB" sz="1800" dirty="0"/>
              <a:t>Advise people to avoid NSAIDs and opioid analgesia if possible, to reduce the risk of perforation</a:t>
            </a:r>
          </a:p>
          <a:p>
            <a:r>
              <a:rPr lang="en-GB" sz="1800" dirty="0"/>
              <a:t>Advice on diet, fluid intake, stopping smoking, weight loss and exercise. </a:t>
            </a:r>
          </a:p>
          <a:p>
            <a:r>
              <a:rPr lang="en-GB" sz="1800" dirty="0"/>
              <a:t>Specifically advise on benefits of increasing dietary fibre (may take several weeks to achieve), then if tolerated maintaining high-fibre diet for life</a:t>
            </a:r>
          </a:p>
          <a:p>
            <a:pPr marL="0" indent="0">
              <a:buNone/>
            </a:pPr>
            <a:endParaRPr lang="en-GB" sz="1600" dirty="0"/>
          </a:p>
        </p:txBody>
      </p:sp>
      <p:sp>
        <p:nvSpPr>
          <p:cNvPr id="3" name="Title 2"/>
          <p:cNvSpPr>
            <a:spLocks noGrp="1"/>
          </p:cNvSpPr>
          <p:nvPr>
            <p:ph type="title"/>
          </p:nvPr>
        </p:nvSpPr>
        <p:spPr>
          <a:xfrm>
            <a:off x="448837" y="313610"/>
            <a:ext cx="8164132" cy="1325563"/>
          </a:xfrm>
        </p:spPr>
        <p:txBody>
          <a:bodyPr/>
          <a:lstStyle/>
          <a:p>
            <a:r>
              <a:rPr lang="en-GB" dirty="0">
                <a:latin typeface="Calibri"/>
              </a:rPr>
              <a:t>Management and advice for diverticular disease</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7783580" y="1878491"/>
            <a:ext cx="3933825" cy="3333750"/>
          </a:xfrm>
          <a:prstGeom prst="rect">
            <a:avLst/>
          </a:prstGeom>
        </p:spPr>
      </p:pic>
    </p:spTree>
    <p:extLst>
      <p:ext uri="{BB962C8B-B14F-4D97-AF65-F5344CB8AC3E}">
        <p14:creationId xmlns:p14="http://schemas.microsoft.com/office/powerpoint/2010/main" val="78051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ormAutofit/>
          </a:bodyPr>
          <a:lstStyle/>
          <a:p>
            <a:r>
              <a:rPr lang="en-GB" dirty="0"/>
              <a:t>Management and advice for diverticular disease</a:t>
            </a:r>
          </a:p>
        </p:txBody>
      </p:sp>
      <p:sp>
        <p:nvSpPr>
          <p:cNvPr id="2" name="Text Placeholder 1"/>
          <p:cNvSpPr>
            <a:spLocks noGrp="1"/>
          </p:cNvSpPr>
          <p:nvPr>
            <p:ph sz="half" idx="1"/>
          </p:nvPr>
        </p:nvSpPr>
        <p:spPr>
          <a:xfrm>
            <a:off x="838200" y="1825625"/>
            <a:ext cx="5181600" cy="4351338"/>
          </a:xfrm>
        </p:spPr>
        <p:txBody>
          <a:bodyPr>
            <a:normAutofit/>
          </a:bodyPr>
          <a:lstStyle/>
          <a:p>
            <a:r>
              <a:rPr lang="en-GB" sz="2200"/>
              <a:t>If high-fibre diet is not tolerated, or the person has persistent constipation or diarrhoea then consider bulk forming laxatives. </a:t>
            </a:r>
          </a:p>
          <a:p>
            <a:r>
              <a:rPr lang="en-GB" sz="2200"/>
              <a:t>If ongoing abdominal pain requiring analgesia use paracetamol</a:t>
            </a:r>
          </a:p>
          <a:p>
            <a:r>
              <a:rPr lang="en-GB" sz="2200"/>
              <a:t>If there is abdominal cramping consider use of antispasmodic </a:t>
            </a:r>
          </a:p>
          <a:p>
            <a:r>
              <a:rPr lang="en-GB" sz="2200"/>
              <a:t>If there are persistent symptoms, or symptoms do not respond to treatment consider alternative causes and investigate as appropriate </a:t>
            </a:r>
          </a:p>
          <a:p>
            <a:endParaRPr lang="en-GB" sz="2200"/>
          </a:p>
        </p:txBody>
      </p:sp>
      <p:pic>
        <p:nvPicPr>
          <p:cNvPr id="6" name="Picture 5" descr="A person holding her stomach&#10;&#10;AI-generated content may be incorrect.">
            <a:extLst>
              <a:ext uri="{FF2B5EF4-FFF2-40B4-BE49-F238E27FC236}">
                <a16:creationId xmlns:a16="http://schemas.microsoft.com/office/drawing/2014/main" id="{FD204A24-4F6F-E78C-1BAC-A09CE71E80E1}"/>
              </a:ext>
            </a:extLst>
          </p:cNvPr>
          <p:cNvPicPr>
            <a:picLocks noChangeAspect="1"/>
          </p:cNvPicPr>
          <p:nvPr/>
        </p:nvPicPr>
        <p:blipFill>
          <a:blip r:embed="rId2"/>
          <a:stretch>
            <a:fillRect/>
          </a:stretch>
        </p:blipFill>
        <p:spPr>
          <a:xfrm>
            <a:off x="6172201" y="1825624"/>
            <a:ext cx="5192881" cy="3635017"/>
          </a:xfrm>
          <a:prstGeom prst="rect">
            <a:avLst/>
          </a:prstGeom>
          <a:noFill/>
        </p:spPr>
      </p:pic>
    </p:spTree>
    <p:extLst>
      <p:ext uri="{BB962C8B-B14F-4D97-AF65-F5344CB8AC3E}">
        <p14:creationId xmlns:p14="http://schemas.microsoft.com/office/powerpoint/2010/main" val="337277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6420" y="1239636"/>
            <a:ext cx="8556626" cy="4121150"/>
          </a:xfrm>
        </p:spPr>
        <p:txBody>
          <a:bodyPr/>
          <a:lstStyle/>
          <a:p>
            <a:r>
              <a:rPr lang="en-GB" sz="2400" dirty="0"/>
              <a:t>Suspect acute diverticulitis if there is constant abdominal pain, usually localising to the Left lower Quadrant (but with awareness that in a minority of people, and people of Asian origin Right sided pain and tenderness localisation may occur) with any of the following:</a:t>
            </a:r>
          </a:p>
          <a:p>
            <a:pPr lvl="1"/>
            <a:r>
              <a:rPr lang="en-GB" dirty="0"/>
              <a:t>Fever, </a:t>
            </a:r>
          </a:p>
          <a:p>
            <a:pPr lvl="1"/>
            <a:r>
              <a:rPr lang="en-GB" dirty="0"/>
              <a:t>Sudden change in bowel habit and significant rectal bleeding or rectal mucus, </a:t>
            </a:r>
          </a:p>
          <a:p>
            <a:pPr lvl="1"/>
            <a:r>
              <a:rPr lang="en-GB" dirty="0"/>
              <a:t>In those with a history of diverticulosis or diverticulitis - Tenderness in lower </a:t>
            </a:r>
            <a:r>
              <a:rPr lang="en-GB" dirty="0" err="1"/>
              <a:t>abdo</a:t>
            </a:r>
            <a:r>
              <a:rPr lang="en-GB" dirty="0"/>
              <a:t> (left side most commonly but could be right sided), palpable abdominal mass  </a:t>
            </a:r>
          </a:p>
          <a:p>
            <a:r>
              <a:rPr lang="en-GB" sz="2400" dirty="0"/>
              <a:t>Following thorough history and examination which may include digital rectal examination or pelvic examination in women to evaluate possible gynaecological causes of the pain.</a:t>
            </a:r>
          </a:p>
          <a:p>
            <a:pPr>
              <a:lnSpc>
                <a:spcPct val="100000"/>
              </a:lnSpc>
            </a:pPr>
            <a:endParaRPr lang="en-GB" sz="2400" dirty="0"/>
          </a:p>
        </p:txBody>
      </p:sp>
      <p:sp>
        <p:nvSpPr>
          <p:cNvPr id="3" name="Title 2"/>
          <p:cNvSpPr>
            <a:spLocks noGrp="1"/>
          </p:cNvSpPr>
          <p:nvPr>
            <p:ph type="title"/>
          </p:nvPr>
        </p:nvSpPr>
        <p:spPr>
          <a:xfrm>
            <a:off x="838200" y="365125"/>
            <a:ext cx="7533067" cy="1325563"/>
          </a:xfrm>
        </p:spPr>
        <p:txBody>
          <a:bodyPr/>
          <a:lstStyle/>
          <a:p>
            <a:r>
              <a:rPr lang="en-GB" dirty="0"/>
              <a:t>Diagnosis of Acute diverticulitis</a:t>
            </a:r>
          </a:p>
        </p:txBody>
      </p:sp>
      <p:sp>
        <p:nvSpPr>
          <p:cNvPr id="26" name="Rectangle 25"/>
          <p:cNvSpPr/>
          <p:nvPr/>
        </p:nvSpPr>
        <p:spPr>
          <a:xfrm>
            <a:off x="1515498" y="5693558"/>
            <a:ext cx="4270721" cy="261610"/>
          </a:xfrm>
          <a:prstGeom prst="rect">
            <a:avLst/>
          </a:prstGeom>
        </p:spPr>
        <p:txBody>
          <a:bodyPr wrap="none">
            <a:spAutoFit/>
          </a:bodyPr>
          <a:lstStyle/>
          <a:p>
            <a:pPr lvl="2">
              <a:lnSpc>
                <a:spcPct val="100000"/>
              </a:lnSpc>
            </a:pPr>
            <a:r>
              <a:rPr lang="en-GB" sz="1100" b="1" dirty="0">
                <a:solidFill>
                  <a:srgbClr val="FFFFFF"/>
                </a:solidFill>
              </a:rPr>
              <a:t>Nonsteroidal anti-inflammatory drugs (NSAIDs)</a:t>
            </a:r>
          </a:p>
        </p:txBody>
      </p:sp>
      <p:pic>
        <p:nvPicPr>
          <p:cNvPr id="22" name="Picture 21">
            <a:extLst>
              <a:ext uri="{FF2B5EF4-FFF2-40B4-BE49-F238E27FC236}">
                <a16:creationId xmlns:a16="http://schemas.microsoft.com/office/drawing/2014/main" id="{CE66140E-AB46-55FE-A510-0AC288A17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404" y="3065172"/>
            <a:ext cx="3276733" cy="2176198"/>
          </a:xfrm>
          <a:prstGeom prst="rect">
            <a:avLst/>
          </a:prstGeom>
        </p:spPr>
      </p:pic>
    </p:spTree>
    <p:extLst>
      <p:ext uri="{BB962C8B-B14F-4D97-AF65-F5344CB8AC3E}">
        <p14:creationId xmlns:p14="http://schemas.microsoft.com/office/powerpoint/2010/main" val="327730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2615" y="1496135"/>
            <a:ext cx="10515600" cy="4121150"/>
          </a:xfrm>
        </p:spPr>
        <p:txBody>
          <a:bodyPr/>
          <a:lstStyle/>
          <a:p>
            <a:pPr marL="0" indent="0">
              <a:lnSpc>
                <a:spcPct val="100000"/>
              </a:lnSpc>
              <a:buNone/>
            </a:pPr>
            <a:r>
              <a:rPr lang="en-GB" sz="1800" dirty="0"/>
              <a:t>Assess for these and refer for same day hospital assessment if the person has any of the below symptoms or signs along with uncontrolled abdominal pain</a:t>
            </a:r>
            <a:endParaRPr lang="en-GB" sz="1600" b="1" dirty="0">
              <a:solidFill>
                <a:srgbClr val="0E0E0E"/>
              </a:solidFill>
              <a:latin typeface="Calibri"/>
            </a:endParaRPr>
          </a:p>
          <a:p>
            <a:pPr marL="0" lvl="0" indent="0">
              <a:lnSpc>
                <a:spcPct val="100000"/>
              </a:lnSpc>
              <a:spcBef>
                <a:spcPts val="0"/>
              </a:spcBef>
              <a:buNone/>
            </a:pPr>
            <a:endParaRPr lang="en-GB" sz="1600" dirty="0">
              <a:solidFill>
                <a:srgbClr val="0E0E0E"/>
              </a:solidFill>
            </a:endParaRPr>
          </a:p>
          <a:p>
            <a:pPr marL="0" lvl="0" indent="0">
              <a:lnSpc>
                <a:spcPct val="100000"/>
              </a:lnSpc>
              <a:spcBef>
                <a:spcPts val="0"/>
              </a:spcBef>
              <a:buNone/>
            </a:pPr>
            <a:endParaRPr lang="en-GB" sz="1600" dirty="0">
              <a:solidFill>
                <a:srgbClr val="0E0E0E"/>
              </a:solidFill>
            </a:endParaRPr>
          </a:p>
          <a:p>
            <a:pPr marL="0" lvl="0" indent="0">
              <a:lnSpc>
                <a:spcPct val="100000"/>
              </a:lnSpc>
              <a:spcBef>
                <a:spcPts val="0"/>
              </a:spcBef>
              <a:buNone/>
            </a:pPr>
            <a:endParaRPr lang="en-GB" sz="1600" dirty="0">
              <a:solidFill>
                <a:srgbClr val="0E0E0E"/>
              </a:solidFill>
            </a:endParaRPr>
          </a:p>
          <a:p>
            <a:pPr marL="0" lvl="0" indent="0">
              <a:lnSpc>
                <a:spcPct val="100000"/>
              </a:lnSpc>
              <a:spcBef>
                <a:spcPts val="0"/>
              </a:spcBef>
              <a:buNone/>
            </a:pPr>
            <a:endParaRPr lang="en-GB" sz="1600" dirty="0">
              <a:solidFill>
                <a:srgbClr val="0E0E0E"/>
              </a:solidFill>
            </a:endParaRPr>
          </a:p>
          <a:p>
            <a:pPr marL="0" lvl="0" indent="0">
              <a:lnSpc>
                <a:spcPct val="100000"/>
              </a:lnSpc>
              <a:spcBef>
                <a:spcPts val="0"/>
              </a:spcBef>
              <a:buNone/>
            </a:pPr>
            <a:r>
              <a:rPr lang="en-GB" sz="1600" dirty="0">
                <a:solidFill>
                  <a:srgbClr val="0E0E0E"/>
                </a:solidFill>
              </a:rPr>
              <a:t> </a:t>
            </a:r>
          </a:p>
          <a:p>
            <a:pPr marL="0" lvl="0" indent="0">
              <a:lnSpc>
                <a:spcPct val="100000"/>
              </a:lnSpc>
              <a:spcBef>
                <a:spcPts val="0"/>
              </a:spcBef>
              <a:buNone/>
            </a:pPr>
            <a:r>
              <a:rPr lang="en-GB" sz="1600" dirty="0">
                <a:solidFill>
                  <a:srgbClr val="0E0E0E"/>
                </a:solidFill>
              </a:rPr>
              <a:t> </a:t>
            </a:r>
          </a:p>
          <a:p>
            <a:pPr marL="0" lvl="0" indent="0">
              <a:lnSpc>
                <a:spcPct val="100000"/>
              </a:lnSpc>
              <a:spcBef>
                <a:spcPts val="0"/>
              </a:spcBef>
              <a:buNone/>
            </a:pPr>
            <a:r>
              <a:rPr lang="en-GB" sz="1600" dirty="0">
                <a:solidFill>
                  <a:srgbClr val="0E0E0E"/>
                </a:solidFill>
              </a:rPr>
              <a:t> </a:t>
            </a:r>
          </a:p>
          <a:p>
            <a:pPr marL="0" lvl="0" indent="0">
              <a:lnSpc>
                <a:spcPct val="100000"/>
              </a:lnSpc>
              <a:spcBef>
                <a:spcPts val="0"/>
              </a:spcBef>
              <a:buNone/>
            </a:pPr>
            <a:endParaRPr lang="en-GB" sz="1600" dirty="0">
              <a:solidFill>
                <a:srgbClr val="0E0E0E"/>
              </a:solidFill>
            </a:endParaRPr>
          </a:p>
          <a:p>
            <a:pPr marL="0" indent="0">
              <a:buNone/>
            </a:pPr>
            <a:endParaRPr lang="en-GB" dirty="0"/>
          </a:p>
        </p:txBody>
      </p:sp>
      <p:sp>
        <p:nvSpPr>
          <p:cNvPr id="3" name="Title 2"/>
          <p:cNvSpPr>
            <a:spLocks noGrp="1"/>
          </p:cNvSpPr>
          <p:nvPr>
            <p:ph type="title"/>
          </p:nvPr>
        </p:nvSpPr>
        <p:spPr/>
        <p:txBody>
          <a:bodyPr/>
          <a:lstStyle/>
          <a:p>
            <a:r>
              <a:rPr lang="en-GB" sz="3600" dirty="0"/>
              <a:t>Signs of complications</a:t>
            </a:r>
            <a:endParaRPr lang="en-GB" dirty="0"/>
          </a:p>
        </p:txBody>
      </p:sp>
      <p:graphicFrame>
        <p:nvGraphicFramePr>
          <p:cNvPr id="22" name="Content Placeholder 3">
            <a:extLst>
              <a:ext uri="{FF2B5EF4-FFF2-40B4-BE49-F238E27FC236}">
                <a16:creationId xmlns:a16="http://schemas.microsoft.com/office/drawing/2014/main" id="{3302A4E1-EC97-A014-1113-523A1C794C23}"/>
              </a:ext>
            </a:extLst>
          </p:cNvPr>
          <p:cNvGraphicFramePr>
            <a:graphicFrameLocks/>
          </p:cNvGraphicFramePr>
          <p:nvPr>
            <p:extLst>
              <p:ext uri="{D42A27DB-BD31-4B8C-83A1-F6EECF244321}">
                <p14:modId xmlns:p14="http://schemas.microsoft.com/office/powerpoint/2010/main" val="1809215718"/>
              </p:ext>
            </p:extLst>
          </p:nvPr>
        </p:nvGraphicFramePr>
        <p:xfrm>
          <a:off x="838200" y="2364149"/>
          <a:ext cx="10515600" cy="35763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88897698"/>
                    </a:ext>
                  </a:extLst>
                </a:gridCol>
                <a:gridCol w="5257800">
                  <a:extLst>
                    <a:ext uri="{9D8B030D-6E8A-4147-A177-3AD203B41FA5}">
                      <a16:colId xmlns:a16="http://schemas.microsoft.com/office/drawing/2014/main" val="1739258966"/>
                    </a:ext>
                  </a:extLst>
                </a:gridCol>
              </a:tblGrid>
              <a:tr h="370840">
                <a:tc>
                  <a:txBody>
                    <a:bodyPr/>
                    <a:lstStyle/>
                    <a:p>
                      <a:r>
                        <a:rPr lang="en-GB" dirty="0"/>
                        <a:t>Symptom or Sign</a:t>
                      </a:r>
                    </a:p>
                  </a:txBody>
                  <a:tcPr/>
                </a:tc>
                <a:tc>
                  <a:txBody>
                    <a:bodyPr/>
                    <a:lstStyle/>
                    <a:p>
                      <a:r>
                        <a:rPr lang="en-GB" dirty="0"/>
                        <a:t>Possible complication</a:t>
                      </a:r>
                    </a:p>
                  </a:txBody>
                  <a:tcPr/>
                </a:tc>
                <a:extLst>
                  <a:ext uri="{0D108BD9-81ED-4DB2-BD59-A6C34878D82A}">
                    <a16:rowId xmlns:a16="http://schemas.microsoft.com/office/drawing/2014/main" val="4015635030"/>
                  </a:ext>
                </a:extLst>
              </a:tr>
              <a:tr h="370840">
                <a:tc>
                  <a:txBody>
                    <a:bodyPr/>
                    <a:lstStyle/>
                    <a:p>
                      <a:r>
                        <a:rPr lang="en-GB" dirty="0"/>
                        <a:t>Abdominal mass, or peri-rectal fullness on rectal examination</a:t>
                      </a:r>
                    </a:p>
                  </a:txBody>
                  <a:tcPr/>
                </a:tc>
                <a:tc>
                  <a:txBody>
                    <a:bodyPr/>
                    <a:lstStyle/>
                    <a:p>
                      <a:r>
                        <a:rPr lang="en-GB" dirty="0"/>
                        <a:t>Intra-abdominal abscess</a:t>
                      </a:r>
                    </a:p>
                  </a:txBody>
                  <a:tcPr/>
                </a:tc>
                <a:extLst>
                  <a:ext uri="{0D108BD9-81ED-4DB2-BD59-A6C34878D82A}">
                    <a16:rowId xmlns:a16="http://schemas.microsoft.com/office/drawing/2014/main" val="2844751725"/>
                  </a:ext>
                </a:extLst>
              </a:tr>
              <a:tr h="370840">
                <a:tc>
                  <a:txBody>
                    <a:bodyPr/>
                    <a:lstStyle/>
                    <a:p>
                      <a:r>
                        <a:rPr lang="en-GB" dirty="0"/>
                        <a:t>Abdominal Guarding or rigidity</a:t>
                      </a:r>
                    </a:p>
                  </a:txBody>
                  <a:tcPr/>
                </a:tc>
                <a:tc>
                  <a:txBody>
                    <a:bodyPr/>
                    <a:lstStyle/>
                    <a:p>
                      <a:r>
                        <a:rPr lang="en-GB" dirty="0"/>
                        <a:t>Bowel perforation and peritonitis </a:t>
                      </a:r>
                    </a:p>
                  </a:txBody>
                  <a:tcPr/>
                </a:tc>
                <a:extLst>
                  <a:ext uri="{0D108BD9-81ED-4DB2-BD59-A6C34878D82A}">
                    <a16:rowId xmlns:a16="http://schemas.microsoft.com/office/drawing/2014/main" val="444714124"/>
                  </a:ext>
                </a:extLst>
              </a:tr>
              <a:tr h="370840">
                <a:tc>
                  <a:txBody>
                    <a:bodyPr/>
                    <a:lstStyle/>
                    <a:p>
                      <a:r>
                        <a:rPr lang="en-GB" dirty="0"/>
                        <a:t>Sepsis signs such as altered mental state, raised heart rate or respiratory rate, low Blood pressure or temp, no urine out put or skin discolouration</a:t>
                      </a:r>
                    </a:p>
                  </a:txBody>
                  <a:tcPr/>
                </a:tc>
                <a:tc>
                  <a:txBody>
                    <a:bodyPr/>
                    <a:lstStyle/>
                    <a:p>
                      <a:r>
                        <a:rPr lang="en-GB" dirty="0"/>
                        <a:t>Sepsis</a:t>
                      </a:r>
                    </a:p>
                  </a:txBody>
                  <a:tcPr/>
                </a:tc>
                <a:extLst>
                  <a:ext uri="{0D108BD9-81ED-4DB2-BD59-A6C34878D82A}">
                    <a16:rowId xmlns:a16="http://schemas.microsoft.com/office/drawing/2014/main" val="3300007542"/>
                  </a:ext>
                </a:extLst>
              </a:tr>
              <a:tr h="370840">
                <a:tc>
                  <a:txBody>
                    <a:bodyPr/>
                    <a:lstStyle/>
                    <a:p>
                      <a:r>
                        <a:rPr lang="en-GB" dirty="0"/>
                        <a:t>Passage of faeces vaginally, </a:t>
                      </a:r>
                      <a:r>
                        <a:rPr lang="en-GB" dirty="0" err="1"/>
                        <a:t>faecaluria</a:t>
                      </a:r>
                      <a:r>
                        <a:rPr lang="en-GB" dirty="0"/>
                        <a:t>, pneumaturia, pyuria</a:t>
                      </a:r>
                    </a:p>
                  </a:txBody>
                  <a:tcPr/>
                </a:tc>
                <a:tc>
                  <a:txBody>
                    <a:bodyPr/>
                    <a:lstStyle/>
                    <a:p>
                      <a:r>
                        <a:rPr lang="en-GB" dirty="0"/>
                        <a:t>Fistula to bladder or vagina</a:t>
                      </a:r>
                    </a:p>
                  </a:txBody>
                  <a:tcPr/>
                </a:tc>
                <a:extLst>
                  <a:ext uri="{0D108BD9-81ED-4DB2-BD59-A6C34878D82A}">
                    <a16:rowId xmlns:a16="http://schemas.microsoft.com/office/drawing/2014/main" val="2193981720"/>
                  </a:ext>
                </a:extLst>
              </a:tr>
              <a:tr h="370840">
                <a:tc>
                  <a:txBody>
                    <a:bodyPr/>
                    <a:lstStyle/>
                    <a:p>
                      <a:r>
                        <a:rPr lang="en-GB" dirty="0"/>
                        <a:t>Absolute constipation, vomiting, abdominal distention, colicky abdominal pain, </a:t>
                      </a:r>
                    </a:p>
                  </a:txBody>
                  <a:tcPr/>
                </a:tc>
                <a:tc>
                  <a:txBody>
                    <a:bodyPr/>
                    <a:lstStyle/>
                    <a:p>
                      <a:r>
                        <a:rPr lang="en-GB" dirty="0"/>
                        <a:t>Intestinal obstruction </a:t>
                      </a:r>
                    </a:p>
                  </a:txBody>
                  <a:tcPr/>
                </a:tc>
                <a:extLst>
                  <a:ext uri="{0D108BD9-81ED-4DB2-BD59-A6C34878D82A}">
                    <a16:rowId xmlns:a16="http://schemas.microsoft.com/office/drawing/2014/main" val="2836597105"/>
                  </a:ext>
                </a:extLst>
              </a:tr>
            </a:tbl>
          </a:graphicData>
        </a:graphic>
      </p:graphicFrame>
    </p:spTree>
    <p:extLst>
      <p:ext uri="{BB962C8B-B14F-4D97-AF65-F5344CB8AC3E}">
        <p14:creationId xmlns:p14="http://schemas.microsoft.com/office/powerpoint/2010/main" val="1740934052"/>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1040</TotalTime>
  <Words>992</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title slide</vt:lpstr>
      <vt:lpstr>Diverticular disease </vt:lpstr>
      <vt:lpstr>Contents</vt:lpstr>
      <vt:lpstr>Definitions</vt:lpstr>
      <vt:lpstr>Diagnosis of Diverticular Disease</vt:lpstr>
      <vt:lpstr>Diagnosis of Diverticular disease continued </vt:lpstr>
      <vt:lpstr>Management and advice for diverticular disease</vt:lpstr>
      <vt:lpstr>Management and advice for diverticular disease</vt:lpstr>
      <vt:lpstr>Diagnosis of Acute diverticulitis</vt:lpstr>
      <vt:lpstr>Signs of complications</vt:lpstr>
      <vt:lpstr>Acute diverticulitis- Assessment continued</vt:lpstr>
      <vt:lpstr>Investigation of suspected acute diverticulitis</vt:lpstr>
      <vt:lpstr>Summary of patient advice for diverticular and diverticulitis</vt:lpstr>
      <vt:lpstr>References/links </vt:lpstr>
    </vt:vector>
  </TitlesOfParts>
  <Company>The Clatterbridge Cancer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Toiviainen</dc:creator>
  <cp:lastModifiedBy>TOIVIAINEN, Victoria (THE CLATTERBRIDGE CANCER CENTRE NHS FOUNDATION TRUST)</cp:lastModifiedBy>
  <cp:revision>22</cp:revision>
  <dcterms:created xsi:type="dcterms:W3CDTF">2024-03-21T12:57:54Z</dcterms:created>
  <dcterms:modified xsi:type="dcterms:W3CDTF">2025-03-04T12:21:04Z</dcterms:modified>
</cp:coreProperties>
</file>