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6"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EA4"/>
    <a:srgbClr val="008080"/>
    <a:srgbClr val="FFFFFF"/>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autoAdjust="0"/>
    <p:restoredTop sz="94660"/>
  </p:normalViewPr>
  <p:slideViewPr>
    <p:cSldViewPr snapToGrid="0">
      <p:cViewPr varScale="1">
        <p:scale>
          <a:sx n="65" d="100"/>
          <a:sy n="65" d="100"/>
        </p:scale>
        <p:origin x="3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cks.nice.org.uk/topics/crohns-disease/background-information/extra-intestinal-manifestations/"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5.svg"/><Relationship Id="rId3" Type="http://schemas.openxmlformats.org/officeDocument/2006/relationships/hyperlink" Target="https://cks.nice.org.uk/topics/osteoporosis-prevention-of-fragility-fractures/" TargetMode="External"/><Relationship Id="rId7" Type="http://schemas.openxmlformats.org/officeDocument/2006/relationships/image" Target="../media/image9.svg"/><Relationship Id="rId12" Type="http://schemas.openxmlformats.org/officeDocument/2006/relationships/image" Target="../media/image19.png"/><Relationship Id="rId2" Type="http://schemas.openxmlformats.org/officeDocument/2006/relationships/hyperlink" Target="http://s3-eu-west-1.amazonaws.com/files.crohnsandcolitis.org.uk/Publications/smoking-and-IBD.pdf" TargetMode="External"/><Relationship Id="rId1" Type="http://schemas.openxmlformats.org/officeDocument/2006/relationships/hyperlink" Target="https://cks.nice.org.uk/topics/smoking-cessation/" TargetMode="External"/><Relationship Id="rId6" Type="http://schemas.openxmlformats.org/officeDocument/2006/relationships/image" Target="../media/image16.png"/><Relationship Id="rId11" Type="http://schemas.openxmlformats.org/officeDocument/2006/relationships/image" Target="../media/image13.svg"/><Relationship Id="rId5" Type="http://schemas.openxmlformats.org/officeDocument/2006/relationships/hyperlink" Target="http://s3-eu-west-1.amazonaws.com/files.crohnsandcolitis.org.uk/Publications/bowel-cancer-and-IBD.pdf" TargetMode="External"/><Relationship Id="rId10" Type="http://schemas.openxmlformats.org/officeDocument/2006/relationships/image" Target="../media/image18.png"/><Relationship Id="rId4" Type="http://schemas.openxmlformats.org/officeDocument/2006/relationships/hyperlink" Target="https://www.crohnsandcolitis.org.uk/about-crohns-and-colitis/publications/bones-and-ibd" TargetMode="External"/><Relationship Id="rId9" Type="http://schemas.openxmlformats.org/officeDocument/2006/relationships/image" Target="../media/image11.svg"/></Relationships>
</file>

<file path=ppt/diagrams/_rels/data6.xml.rels><?xml version="1.0" encoding="UTF-8" standalone="yes"?>
<Relationships xmlns="http://schemas.openxmlformats.org/package/2006/relationships"><Relationship Id="rId1" Type="http://schemas.openxmlformats.org/officeDocument/2006/relationships/hyperlink" Target="https://cks.nice.org.uk/topics/analgesia-mild-to-moderate-pai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cks.nice.org.uk/topics/crohns-disease/background-information/extra-intestinal-manifestations/"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cks.nice.org.uk/topics/smoking-cessation/" TargetMode="External"/><Relationship Id="rId13" Type="http://schemas.openxmlformats.org/officeDocument/2006/relationships/hyperlink" Target="https://www.crohnsandcolitis.org.uk/about-crohns-and-colitis/publications/bones-and-ibd" TargetMode="External"/><Relationship Id="rId18" Type="http://schemas.openxmlformats.org/officeDocument/2006/relationships/hyperlink" Target="http://s3-eu-west-1.amazonaws.com/files.crohnsandcolitis.org.uk/Publications/bowel-cancer-and-IBD.pdf" TargetMode="External"/><Relationship Id="rId7" Type="http://schemas.openxmlformats.org/officeDocument/2006/relationships/image" Target="../media/image9.svg"/><Relationship Id="rId12" Type="http://schemas.openxmlformats.org/officeDocument/2006/relationships/hyperlink" Target="https://cks.nice.org.uk/topics/osteoporosis-prevention-of-fragility-fractures/" TargetMode="External"/><Relationship Id="rId17" Type="http://schemas.openxmlformats.org/officeDocument/2006/relationships/image" Target="../media/image15.svg"/><Relationship Id="rId16" Type="http://schemas.openxmlformats.org/officeDocument/2006/relationships/image" Target="../media/image19.png"/><Relationship Id="rId1" Type="http://schemas.openxmlformats.org/officeDocument/2006/relationships/image" Target="../media/image16.png"/><Relationship Id="rId11" Type="http://schemas.openxmlformats.org/officeDocument/2006/relationships/image" Target="../media/image11.svg"/><Relationship Id="rId15" Type="http://schemas.openxmlformats.org/officeDocument/2006/relationships/image" Target="../media/image13.svg"/><Relationship Id="rId10" Type="http://schemas.openxmlformats.org/officeDocument/2006/relationships/image" Target="../media/image17.png"/><Relationship Id="rId9" Type="http://schemas.openxmlformats.org/officeDocument/2006/relationships/hyperlink" Target="http://s3-eu-west-1.amazonaws.com/files.crohnsandcolitis.org.uk/Publications/smoking-and-IBD.pdf" TargetMode="External"/><Relationship Id="rId14"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1" Type="http://schemas.openxmlformats.org/officeDocument/2006/relationships/hyperlink" Target="https://cks.nice.org.uk/topics/analgesia-mild-to-moderate-pai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E8F40-9EE3-4725-97CA-6C6FD4410D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7A8607-8892-44E2-8C74-FD4C7A9DD8C4}">
      <dgm:prSet/>
      <dgm:spPr>
        <a:solidFill>
          <a:srgbClr val="015EA4"/>
        </a:solidFill>
      </dgm:spPr>
      <dgm:t>
        <a:bodyPr/>
        <a:lstStyle/>
        <a:p>
          <a:r>
            <a:rPr lang="en-US" dirty="0"/>
            <a:t>Crohn's disease is a chronic, relapsing-remitting, non-infectious inflammatory disease of the gastrointestinal tract</a:t>
          </a:r>
        </a:p>
      </dgm:t>
    </dgm:pt>
    <dgm:pt modelId="{D67F2654-CCD0-4460-975F-1CD6197B9180}" type="parTrans" cxnId="{6089DCE2-E5BE-4E0B-A56F-EB5B07347834}">
      <dgm:prSet/>
      <dgm:spPr/>
      <dgm:t>
        <a:bodyPr/>
        <a:lstStyle/>
        <a:p>
          <a:endParaRPr lang="en-US"/>
        </a:p>
      </dgm:t>
    </dgm:pt>
    <dgm:pt modelId="{80C2CECA-31CB-4BBE-8769-568E22178DAD}" type="sibTrans" cxnId="{6089DCE2-E5BE-4E0B-A56F-EB5B07347834}">
      <dgm:prSet/>
      <dgm:spPr/>
      <dgm:t>
        <a:bodyPr/>
        <a:lstStyle/>
        <a:p>
          <a:endParaRPr lang="en-US"/>
        </a:p>
      </dgm:t>
    </dgm:pt>
    <dgm:pt modelId="{47159D3B-FFE6-403F-8AEE-1FCE91F41B33}">
      <dgm:prSet/>
      <dgm:spPr>
        <a:solidFill>
          <a:srgbClr val="015EA4"/>
        </a:solidFill>
      </dgm:spPr>
      <dgm:t>
        <a:bodyPr/>
        <a:lstStyle/>
        <a:p>
          <a:r>
            <a:rPr lang="en-US" dirty="0"/>
            <a:t>The inflammation involves discrete parts of the gastrointestinal tract, anywhere from the mouth to the anus</a:t>
          </a:r>
        </a:p>
      </dgm:t>
    </dgm:pt>
    <dgm:pt modelId="{48A74A8B-EF0E-4893-88E6-644D8CE7B105}" type="parTrans" cxnId="{842C1962-7F8A-4B89-A55F-7F453112B642}">
      <dgm:prSet/>
      <dgm:spPr/>
      <dgm:t>
        <a:bodyPr/>
        <a:lstStyle/>
        <a:p>
          <a:endParaRPr lang="en-US"/>
        </a:p>
      </dgm:t>
    </dgm:pt>
    <dgm:pt modelId="{BE745EE4-73C8-42DD-A4B2-9AD854F25BBC}" type="sibTrans" cxnId="{842C1962-7F8A-4B89-A55F-7F453112B642}">
      <dgm:prSet/>
      <dgm:spPr/>
      <dgm:t>
        <a:bodyPr/>
        <a:lstStyle/>
        <a:p>
          <a:endParaRPr lang="en-US"/>
        </a:p>
      </dgm:t>
    </dgm:pt>
    <dgm:pt modelId="{C1CFBAE4-C149-40B1-81FD-0D4234CC7ABA}">
      <dgm:prSet/>
      <dgm:spPr>
        <a:solidFill>
          <a:srgbClr val="015EA4"/>
        </a:solidFill>
      </dgm:spPr>
      <dgm:t>
        <a:bodyPr/>
        <a:lstStyle/>
        <a:p>
          <a:r>
            <a:rPr lang="en-US" dirty="0"/>
            <a:t>The full thickness of the intestinal wall is inflamed</a:t>
          </a:r>
        </a:p>
      </dgm:t>
    </dgm:pt>
    <dgm:pt modelId="{3C0D06EF-7BEB-4FFC-8796-48FD9D300E5B}" type="parTrans" cxnId="{A66FB983-037E-4223-9C66-C270515B66C9}">
      <dgm:prSet/>
      <dgm:spPr/>
      <dgm:t>
        <a:bodyPr/>
        <a:lstStyle/>
        <a:p>
          <a:endParaRPr lang="en-US"/>
        </a:p>
      </dgm:t>
    </dgm:pt>
    <dgm:pt modelId="{464F68B8-C052-4FF5-850C-A21EEC409E26}" type="sibTrans" cxnId="{A66FB983-037E-4223-9C66-C270515B66C9}">
      <dgm:prSet/>
      <dgm:spPr/>
      <dgm:t>
        <a:bodyPr/>
        <a:lstStyle/>
        <a:p>
          <a:endParaRPr lang="en-US"/>
        </a:p>
      </dgm:t>
    </dgm:pt>
    <dgm:pt modelId="{C7497C18-7F0D-4B70-9C68-668A27B008B9}">
      <dgm:prSet/>
      <dgm:spPr>
        <a:solidFill>
          <a:srgbClr val="015EA4"/>
        </a:solidFill>
      </dgm:spPr>
      <dgm:t>
        <a:bodyPr/>
        <a:lstStyle/>
        <a:p>
          <a:r>
            <a:rPr lang="en-US" dirty="0"/>
            <a:t>Extra-intestinal manifestations, including abnormalities of the joints, eyes, liver, and skin, have been reported in more than 6% of people with Crohn's disease, especially people with colonic Crohn’s disease</a:t>
          </a:r>
        </a:p>
      </dgm:t>
    </dgm:pt>
    <dgm:pt modelId="{328AE52E-8279-4F17-8CF4-7EE1841A11A2}" type="parTrans" cxnId="{AF2D88BA-B3CB-47BB-83C5-C2081084420B}">
      <dgm:prSet/>
      <dgm:spPr/>
      <dgm:t>
        <a:bodyPr/>
        <a:lstStyle/>
        <a:p>
          <a:endParaRPr lang="en-US"/>
        </a:p>
      </dgm:t>
    </dgm:pt>
    <dgm:pt modelId="{AB0D3420-CC9A-43A1-AF38-FDDA6A204518}" type="sibTrans" cxnId="{AF2D88BA-B3CB-47BB-83C5-C2081084420B}">
      <dgm:prSet/>
      <dgm:spPr/>
      <dgm:t>
        <a:bodyPr/>
        <a:lstStyle/>
        <a:p>
          <a:endParaRPr lang="en-US"/>
        </a:p>
      </dgm:t>
    </dgm:pt>
    <dgm:pt modelId="{96F8B2BD-6352-42DB-B3E0-C4045E20DEE7}">
      <dgm:prSet/>
      <dgm:spPr>
        <a:solidFill>
          <a:srgbClr val="015EA4"/>
        </a:solidFill>
      </dgm:spPr>
      <dgm:t>
        <a:bodyPr/>
        <a:lstStyle/>
        <a:p>
          <a:r>
            <a:rPr lang="en-US" dirty="0"/>
            <a:t>Crohn's disease is thought to be an immune-mediated condition caused by environmental triggering events in genetically susceptible people.</a:t>
          </a:r>
        </a:p>
      </dgm:t>
    </dgm:pt>
    <dgm:pt modelId="{F82ABBD7-4930-417A-8D43-3C1BB41E355A}" type="parTrans" cxnId="{DD5E0207-CF1F-48C7-A20F-AFF4A42F0D42}">
      <dgm:prSet/>
      <dgm:spPr/>
      <dgm:t>
        <a:bodyPr/>
        <a:lstStyle/>
        <a:p>
          <a:endParaRPr lang="en-US"/>
        </a:p>
      </dgm:t>
    </dgm:pt>
    <dgm:pt modelId="{405E96B3-E66C-45D0-9592-1AC6048BEE2B}" type="sibTrans" cxnId="{DD5E0207-CF1F-48C7-A20F-AFF4A42F0D42}">
      <dgm:prSet/>
      <dgm:spPr/>
      <dgm:t>
        <a:bodyPr/>
        <a:lstStyle/>
        <a:p>
          <a:endParaRPr lang="en-US"/>
        </a:p>
      </dgm:t>
    </dgm:pt>
    <dgm:pt modelId="{BDFC1C6E-C5D5-4550-9795-CF0808837376}">
      <dgm:prSet/>
      <dgm:spPr>
        <a:solidFill>
          <a:srgbClr val="015EA4"/>
        </a:solidFill>
      </dgm:spPr>
      <dgm:t>
        <a:bodyPr/>
        <a:lstStyle/>
        <a:p>
          <a:r>
            <a:rPr lang="en-US" dirty="0"/>
            <a:t>Risk factors include a family history of inflammatory bowel disease, smoking, previous infectious gastroenteritis, and drugs such as nonsteroidal anti-inflammatory drugs (NSAIDs)</a:t>
          </a:r>
        </a:p>
      </dgm:t>
    </dgm:pt>
    <dgm:pt modelId="{6D116E58-8D9A-46F7-BFF6-2B32061366AB}" type="parTrans" cxnId="{4C936BEF-7595-4978-A352-111193F1826F}">
      <dgm:prSet/>
      <dgm:spPr/>
      <dgm:t>
        <a:bodyPr/>
        <a:lstStyle/>
        <a:p>
          <a:endParaRPr lang="en-US"/>
        </a:p>
      </dgm:t>
    </dgm:pt>
    <dgm:pt modelId="{25489C24-902C-4E6A-B1EE-25ABB6AE64F5}" type="sibTrans" cxnId="{4C936BEF-7595-4978-A352-111193F1826F}">
      <dgm:prSet/>
      <dgm:spPr/>
      <dgm:t>
        <a:bodyPr/>
        <a:lstStyle/>
        <a:p>
          <a:endParaRPr lang="en-US"/>
        </a:p>
      </dgm:t>
    </dgm:pt>
    <dgm:pt modelId="{31A55761-D517-4CC9-8CAE-308C99E730BD}" type="pres">
      <dgm:prSet presAssocID="{CD7E8F40-9EE3-4725-97CA-6C6FD4410DAA}" presName="linear" presStyleCnt="0">
        <dgm:presLayoutVars>
          <dgm:animLvl val="lvl"/>
          <dgm:resizeHandles val="exact"/>
        </dgm:presLayoutVars>
      </dgm:prSet>
      <dgm:spPr/>
      <dgm:t>
        <a:bodyPr/>
        <a:lstStyle/>
        <a:p>
          <a:endParaRPr lang="en-US"/>
        </a:p>
      </dgm:t>
    </dgm:pt>
    <dgm:pt modelId="{3DFBC0A1-4087-4A35-BF71-BB0A30E08EE6}" type="pres">
      <dgm:prSet presAssocID="{BB7A8607-8892-44E2-8C74-FD4C7A9DD8C4}" presName="parentText" presStyleLbl="node1" presStyleIdx="0" presStyleCnt="6" custLinFactNeighborX="1080">
        <dgm:presLayoutVars>
          <dgm:chMax val="0"/>
          <dgm:bulletEnabled val="1"/>
        </dgm:presLayoutVars>
      </dgm:prSet>
      <dgm:spPr/>
      <dgm:t>
        <a:bodyPr/>
        <a:lstStyle/>
        <a:p>
          <a:endParaRPr lang="en-US"/>
        </a:p>
      </dgm:t>
    </dgm:pt>
    <dgm:pt modelId="{B461EE3A-345F-4AC0-8025-1F5269186436}" type="pres">
      <dgm:prSet presAssocID="{80C2CECA-31CB-4BBE-8769-568E22178DAD}" presName="spacer" presStyleCnt="0"/>
      <dgm:spPr/>
    </dgm:pt>
    <dgm:pt modelId="{21200724-1BC0-4FB3-BF61-E606ACEAEEF3}" type="pres">
      <dgm:prSet presAssocID="{47159D3B-FFE6-403F-8AEE-1FCE91F41B33}" presName="parentText" presStyleLbl="node1" presStyleIdx="1" presStyleCnt="6" custLinFactNeighborX="1080">
        <dgm:presLayoutVars>
          <dgm:chMax val="0"/>
          <dgm:bulletEnabled val="1"/>
        </dgm:presLayoutVars>
      </dgm:prSet>
      <dgm:spPr/>
      <dgm:t>
        <a:bodyPr/>
        <a:lstStyle/>
        <a:p>
          <a:endParaRPr lang="en-US"/>
        </a:p>
      </dgm:t>
    </dgm:pt>
    <dgm:pt modelId="{BF81FA01-BC32-451B-AD72-DD95053C88A0}" type="pres">
      <dgm:prSet presAssocID="{BE745EE4-73C8-42DD-A4B2-9AD854F25BBC}" presName="spacer" presStyleCnt="0"/>
      <dgm:spPr/>
    </dgm:pt>
    <dgm:pt modelId="{B6BCDC30-6B83-439A-980A-532A71B27813}" type="pres">
      <dgm:prSet presAssocID="{C1CFBAE4-C149-40B1-81FD-0D4234CC7ABA}" presName="parentText" presStyleLbl="node1" presStyleIdx="2" presStyleCnt="6" custLinFactNeighborX="1080">
        <dgm:presLayoutVars>
          <dgm:chMax val="0"/>
          <dgm:bulletEnabled val="1"/>
        </dgm:presLayoutVars>
      </dgm:prSet>
      <dgm:spPr/>
      <dgm:t>
        <a:bodyPr/>
        <a:lstStyle/>
        <a:p>
          <a:endParaRPr lang="en-US"/>
        </a:p>
      </dgm:t>
    </dgm:pt>
    <dgm:pt modelId="{ED45CCAF-CDA2-405E-9D20-4E4022BAA7BE}" type="pres">
      <dgm:prSet presAssocID="{464F68B8-C052-4FF5-850C-A21EEC409E26}" presName="spacer" presStyleCnt="0"/>
      <dgm:spPr/>
    </dgm:pt>
    <dgm:pt modelId="{EF62600C-6893-4049-BE38-3C26BD3179C2}" type="pres">
      <dgm:prSet presAssocID="{C7497C18-7F0D-4B70-9C68-668A27B008B9}" presName="parentText" presStyleLbl="node1" presStyleIdx="3" presStyleCnt="6" custLinFactNeighborX="1080">
        <dgm:presLayoutVars>
          <dgm:chMax val="0"/>
          <dgm:bulletEnabled val="1"/>
        </dgm:presLayoutVars>
      </dgm:prSet>
      <dgm:spPr/>
      <dgm:t>
        <a:bodyPr/>
        <a:lstStyle/>
        <a:p>
          <a:endParaRPr lang="en-US"/>
        </a:p>
      </dgm:t>
    </dgm:pt>
    <dgm:pt modelId="{623AD130-A816-4E0B-BC54-DEB93F6BFF64}" type="pres">
      <dgm:prSet presAssocID="{AB0D3420-CC9A-43A1-AF38-FDDA6A204518}" presName="spacer" presStyleCnt="0"/>
      <dgm:spPr/>
    </dgm:pt>
    <dgm:pt modelId="{A2866022-6211-42F5-9582-4876900C2C70}" type="pres">
      <dgm:prSet presAssocID="{96F8B2BD-6352-42DB-B3E0-C4045E20DEE7}" presName="parentText" presStyleLbl="node1" presStyleIdx="4" presStyleCnt="6">
        <dgm:presLayoutVars>
          <dgm:chMax val="0"/>
          <dgm:bulletEnabled val="1"/>
        </dgm:presLayoutVars>
      </dgm:prSet>
      <dgm:spPr/>
      <dgm:t>
        <a:bodyPr/>
        <a:lstStyle/>
        <a:p>
          <a:endParaRPr lang="en-US"/>
        </a:p>
      </dgm:t>
    </dgm:pt>
    <dgm:pt modelId="{7AF02640-CA64-4957-B431-D91A7C20ABF1}" type="pres">
      <dgm:prSet presAssocID="{405E96B3-E66C-45D0-9592-1AC6048BEE2B}" presName="spacer" presStyleCnt="0"/>
      <dgm:spPr/>
    </dgm:pt>
    <dgm:pt modelId="{BF1ECE60-258F-4E92-8282-0F0AE2FA7A20}" type="pres">
      <dgm:prSet presAssocID="{BDFC1C6E-C5D5-4550-9795-CF0808837376}" presName="parentText" presStyleLbl="node1" presStyleIdx="5" presStyleCnt="6">
        <dgm:presLayoutVars>
          <dgm:chMax val="0"/>
          <dgm:bulletEnabled val="1"/>
        </dgm:presLayoutVars>
      </dgm:prSet>
      <dgm:spPr/>
      <dgm:t>
        <a:bodyPr/>
        <a:lstStyle/>
        <a:p>
          <a:endParaRPr lang="en-US"/>
        </a:p>
      </dgm:t>
    </dgm:pt>
  </dgm:ptLst>
  <dgm:cxnLst>
    <dgm:cxn modelId="{4C936BEF-7595-4978-A352-111193F1826F}" srcId="{CD7E8F40-9EE3-4725-97CA-6C6FD4410DAA}" destId="{BDFC1C6E-C5D5-4550-9795-CF0808837376}" srcOrd="5" destOrd="0" parTransId="{6D116E58-8D9A-46F7-BFF6-2B32061366AB}" sibTransId="{25489C24-902C-4E6A-B1EE-25ABB6AE64F5}"/>
    <dgm:cxn modelId="{4C80FE36-325D-4858-95C1-B07D6AF83D80}" type="presOf" srcId="{47159D3B-FFE6-403F-8AEE-1FCE91F41B33}" destId="{21200724-1BC0-4FB3-BF61-E606ACEAEEF3}" srcOrd="0" destOrd="0" presId="urn:microsoft.com/office/officeart/2005/8/layout/vList2"/>
    <dgm:cxn modelId="{B826BC52-F41D-4488-A4E3-C48F27C05207}" type="presOf" srcId="{C7497C18-7F0D-4B70-9C68-668A27B008B9}" destId="{EF62600C-6893-4049-BE38-3C26BD3179C2}" srcOrd="0" destOrd="0" presId="urn:microsoft.com/office/officeart/2005/8/layout/vList2"/>
    <dgm:cxn modelId="{1A6A34D7-96DE-4100-B5CA-2DD7EC90209F}" type="presOf" srcId="{96F8B2BD-6352-42DB-B3E0-C4045E20DEE7}" destId="{A2866022-6211-42F5-9582-4876900C2C70}" srcOrd="0" destOrd="0" presId="urn:microsoft.com/office/officeart/2005/8/layout/vList2"/>
    <dgm:cxn modelId="{AF2D88BA-B3CB-47BB-83C5-C2081084420B}" srcId="{CD7E8F40-9EE3-4725-97CA-6C6FD4410DAA}" destId="{C7497C18-7F0D-4B70-9C68-668A27B008B9}" srcOrd="3" destOrd="0" parTransId="{328AE52E-8279-4F17-8CF4-7EE1841A11A2}" sibTransId="{AB0D3420-CC9A-43A1-AF38-FDDA6A204518}"/>
    <dgm:cxn modelId="{842C1962-7F8A-4B89-A55F-7F453112B642}" srcId="{CD7E8F40-9EE3-4725-97CA-6C6FD4410DAA}" destId="{47159D3B-FFE6-403F-8AEE-1FCE91F41B33}" srcOrd="1" destOrd="0" parTransId="{48A74A8B-EF0E-4893-88E6-644D8CE7B105}" sibTransId="{BE745EE4-73C8-42DD-A4B2-9AD854F25BBC}"/>
    <dgm:cxn modelId="{E3DDE14E-0CAD-4A44-8974-795232BC6701}" type="presOf" srcId="{CD7E8F40-9EE3-4725-97CA-6C6FD4410DAA}" destId="{31A55761-D517-4CC9-8CAE-308C99E730BD}" srcOrd="0" destOrd="0" presId="urn:microsoft.com/office/officeart/2005/8/layout/vList2"/>
    <dgm:cxn modelId="{DD5E0207-CF1F-48C7-A20F-AFF4A42F0D42}" srcId="{CD7E8F40-9EE3-4725-97CA-6C6FD4410DAA}" destId="{96F8B2BD-6352-42DB-B3E0-C4045E20DEE7}" srcOrd="4" destOrd="0" parTransId="{F82ABBD7-4930-417A-8D43-3C1BB41E355A}" sibTransId="{405E96B3-E66C-45D0-9592-1AC6048BEE2B}"/>
    <dgm:cxn modelId="{B85F2FE6-6611-43EE-A24B-4371DAA663D5}" type="presOf" srcId="{C1CFBAE4-C149-40B1-81FD-0D4234CC7ABA}" destId="{B6BCDC30-6B83-439A-980A-532A71B27813}" srcOrd="0" destOrd="0" presId="urn:microsoft.com/office/officeart/2005/8/layout/vList2"/>
    <dgm:cxn modelId="{D039476D-62BC-466B-A45C-B43553AB7337}" type="presOf" srcId="{BB7A8607-8892-44E2-8C74-FD4C7A9DD8C4}" destId="{3DFBC0A1-4087-4A35-BF71-BB0A30E08EE6}" srcOrd="0" destOrd="0" presId="urn:microsoft.com/office/officeart/2005/8/layout/vList2"/>
    <dgm:cxn modelId="{8B8DC475-156D-4854-9EA2-515BCE11DDC0}" type="presOf" srcId="{BDFC1C6E-C5D5-4550-9795-CF0808837376}" destId="{BF1ECE60-258F-4E92-8282-0F0AE2FA7A20}" srcOrd="0" destOrd="0" presId="urn:microsoft.com/office/officeart/2005/8/layout/vList2"/>
    <dgm:cxn modelId="{A66FB983-037E-4223-9C66-C270515B66C9}" srcId="{CD7E8F40-9EE3-4725-97CA-6C6FD4410DAA}" destId="{C1CFBAE4-C149-40B1-81FD-0D4234CC7ABA}" srcOrd="2" destOrd="0" parTransId="{3C0D06EF-7BEB-4FFC-8796-48FD9D300E5B}" sibTransId="{464F68B8-C052-4FF5-850C-A21EEC409E26}"/>
    <dgm:cxn modelId="{6089DCE2-E5BE-4E0B-A56F-EB5B07347834}" srcId="{CD7E8F40-9EE3-4725-97CA-6C6FD4410DAA}" destId="{BB7A8607-8892-44E2-8C74-FD4C7A9DD8C4}" srcOrd="0" destOrd="0" parTransId="{D67F2654-CCD0-4460-975F-1CD6197B9180}" sibTransId="{80C2CECA-31CB-4BBE-8769-568E22178DAD}"/>
    <dgm:cxn modelId="{434B6AB6-4E2B-4D4F-8E79-D0A7055A178D}" type="presParOf" srcId="{31A55761-D517-4CC9-8CAE-308C99E730BD}" destId="{3DFBC0A1-4087-4A35-BF71-BB0A30E08EE6}" srcOrd="0" destOrd="0" presId="urn:microsoft.com/office/officeart/2005/8/layout/vList2"/>
    <dgm:cxn modelId="{8B6C57A6-E50A-4C3A-8CD4-5836ED2E9989}" type="presParOf" srcId="{31A55761-D517-4CC9-8CAE-308C99E730BD}" destId="{B461EE3A-345F-4AC0-8025-1F5269186436}" srcOrd="1" destOrd="0" presId="urn:microsoft.com/office/officeart/2005/8/layout/vList2"/>
    <dgm:cxn modelId="{4B59AEAA-744E-4EFE-B102-EC86CA72D47C}" type="presParOf" srcId="{31A55761-D517-4CC9-8CAE-308C99E730BD}" destId="{21200724-1BC0-4FB3-BF61-E606ACEAEEF3}" srcOrd="2" destOrd="0" presId="urn:microsoft.com/office/officeart/2005/8/layout/vList2"/>
    <dgm:cxn modelId="{E8EBCA57-38E0-4670-BCB5-48333B00B498}" type="presParOf" srcId="{31A55761-D517-4CC9-8CAE-308C99E730BD}" destId="{BF81FA01-BC32-451B-AD72-DD95053C88A0}" srcOrd="3" destOrd="0" presId="urn:microsoft.com/office/officeart/2005/8/layout/vList2"/>
    <dgm:cxn modelId="{4F69FB33-14E2-4670-9081-DFE4F5D7B6D8}" type="presParOf" srcId="{31A55761-D517-4CC9-8CAE-308C99E730BD}" destId="{B6BCDC30-6B83-439A-980A-532A71B27813}" srcOrd="4" destOrd="0" presId="urn:microsoft.com/office/officeart/2005/8/layout/vList2"/>
    <dgm:cxn modelId="{C0D7E446-3F7C-4863-9546-58A342A4FF46}" type="presParOf" srcId="{31A55761-D517-4CC9-8CAE-308C99E730BD}" destId="{ED45CCAF-CDA2-405E-9D20-4E4022BAA7BE}" srcOrd="5" destOrd="0" presId="urn:microsoft.com/office/officeart/2005/8/layout/vList2"/>
    <dgm:cxn modelId="{6F649AD1-9A27-4D4D-B9DF-4570AAECDE6C}" type="presParOf" srcId="{31A55761-D517-4CC9-8CAE-308C99E730BD}" destId="{EF62600C-6893-4049-BE38-3C26BD3179C2}" srcOrd="6" destOrd="0" presId="urn:microsoft.com/office/officeart/2005/8/layout/vList2"/>
    <dgm:cxn modelId="{7B9F85E9-9A4F-4E73-8CFE-DD19D825AD4C}" type="presParOf" srcId="{31A55761-D517-4CC9-8CAE-308C99E730BD}" destId="{623AD130-A816-4E0B-BC54-DEB93F6BFF64}" srcOrd="7" destOrd="0" presId="urn:microsoft.com/office/officeart/2005/8/layout/vList2"/>
    <dgm:cxn modelId="{76AD7252-982D-4736-9846-19906AA687FB}" type="presParOf" srcId="{31A55761-D517-4CC9-8CAE-308C99E730BD}" destId="{A2866022-6211-42F5-9582-4876900C2C70}" srcOrd="8" destOrd="0" presId="urn:microsoft.com/office/officeart/2005/8/layout/vList2"/>
    <dgm:cxn modelId="{FAF97B1F-9653-425B-99D8-79011BD81A54}" type="presParOf" srcId="{31A55761-D517-4CC9-8CAE-308C99E730BD}" destId="{7AF02640-CA64-4957-B431-D91A7C20ABF1}" srcOrd="9" destOrd="0" presId="urn:microsoft.com/office/officeart/2005/8/layout/vList2"/>
    <dgm:cxn modelId="{FF133D50-B20C-4ABB-8ED7-637590D976F6}" type="presParOf" srcId="{31A55761-D517-4CC9-8CAE-308C99E730BD}" destId="{BF1ECE60-258F-4E92-8282-0F0AE2FA7A2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48038-7210-43FC-ABC4-1EE469A64054}" type="doc">
      <dgm:prSet loTypeId="urn:microsoft.com/office/officeart/2005/8/layout/vList2" loCatId="list" qsTypeId="urn:microsoft.com/office/officeart/2005/8/quickstyle/simple2" qsCatId="simple" csTypeId="urn:microsoft.com/office/officeart/2005/8/colors/accent1_4" csCatId="accent1"/>
      <dgm:spPr/>
      <dgm:t>
        <a:bodyPr/>
        <a:lstStyle/>
        <a:p>
          <a:endParaRPr lang="en-US"/>
        </a:p>
      </dgm:t>
    </dgm:pt>
    <dgm:pt modelId="{5F10A164-9981-4138-A4F8-FEAEDF49DACC}">
      <dgm:prSet/>
      <dgm:spPr/>
      <dgm:t>
        <a:bodyPr/>
        <a:lstStyle/>
        <a:p>
          <a:r>
            <a:rPr lang="en-US" dirty="0"/>
            <a:t>Pallor, clubbing, aphthous mouth ulcers</a:t>
          </a:r>
        </a:p>
      </dgm:t>
    </dgm:pt>
    <dgm:pt modelId="{EBB690E1-4639-4AA8-BE5F-232704CFD8E3}" type="parTrans" cxnId="{D59C55CA-63DC-4CF9-93A0-AE31E716DB13}">
      <dgm:prSet/>
      <dgm:spPr/>
      <dgm:t>
        <a:bodyPr/>
        <a:lstStyle/>
        <a:p>
          <a:endParaRPr lang="en-US"/>
        </a:p>
      </dgm:t>
    </dgm:pt>
    <dgm:pt modelId="{63233C02-828D-49E4-9354-6BF75662197B}" type="sibTrans" cxnId="{D59C55CA-63DC-4CF9-93A0-AE31E716DB13}">
      <dgm:prSet/>
      <dgm:spPr/>
      <dgm:t>
        <a:bodyPr/>
        <a:lstStyle/>
        <a:p>
          <a:endParaRPr lang="en-US"/>
        </a:p>
      </dgm:t>
    </dgm:pt>
    <dgm:pt modelId="{BBB22DAA-0785-47F1-A516-50755E68EE11}">
      <dgm:prSet/>
      <dgm:spPr/>
      <dgm:t>
        <a:bodyPr/>
        <a:lstStyle/>
        <a:p>
          <a:pPr rtl="0"/>
          <a:r>
            <a:rPr lang="en-US" dirty="0"/>
            <a:t>Abdominal tenderness or mass, for example in the right lower quadrant</a:t>
          </a:r>
          <a:endParaRPr lang="en-US" dirty="0">
            <a:latin typeface="Aptos Display" panose="020F0302020204030204"/>
          </a:endParaRPr>
        </a:p>
      </dgm:t>
    </dgm:pt>
    <dgm:pt modelId="{775A5C68-272D-4BAD-9A32-043D03967886}" type="parTrans" cxnId="{2CE2E395-711D-4E59-B2DE-AECB73786CA1}">
      <dgm:prSet/>
      <dgm:spPr/>
      <dgm:t>
        <a:bodyPr/>
        <a:lstStyle/>
        <a:p>
          <a:endParaRPr lang="en-US"/>
        </a:p>
      </dgm:t>
    </dgm:pt>
    <dgm:pt modelId="{050AF748-5B90-4300-853A-453945E7687B}" type="sibTrans" cxnId="{2CE2E395-711D-4E59-B2DE-AECB73786CA1}">
      <dgm:prSet/>
      <dgm:spPr/>
      <dgm:t>
        <a:bodyPr/>
        <a:lstStyle/>
        <a:p>
          <a:endParaRPr lang="en-US"/>
        </a:p>
      </dgm:t>
    </dgm:pt>
    <dgm:pt modelId="{F59434F6-1AA5-4917-8993-D9D870616CAE}">
      <dgm:prSet/>
      <dgm:spPr/>
      <dgm:t>
        <a:bodyPr/>
        <a:lstStyle/>
        <a:p>
          <a:r>
            <a:rPr lang="en-US" dirty="0"/>
            <a:t>Perianal pain or tenderness, anal or perianal skin tag, fissure, fistula, or abscess</a:t>
          </a:r>
        </a:p>
      </dgm:t>
    </dgm:pt>
    <dgm:pt modelId="{2C91D74D-C9D5-43BC-9772-3005D56BC3B9}" type="parTrans" cxnId="{AF44B0FA-C7B4-4857-B311-4C76D6B73241}">
      <dgm:prSet/>
      <dgm:spPr/>
      <dgm:t>
        <a:bodyPr/>
        <a:lstStyle/>
        <a:p>
          <a:endParaRPr lang="en-US"/>
        </a:p>
      </dgm:t>
    </dgm:pt>
    <dgm:pt modelId="{833BEC02-849F-47EC-B224-2F81226930FF}" type="sibTrans" cxnId="{AF44B0FA-C7B4-4857-B311-4C76D6B73241}">
      <dgm:prSet/>
      <dgm:spPr/>
      <dgm:t>
        <a:bodyPr/>
        <a:lstStyle/>
        <a:p>
          <a:endParaRPr lang="en-US"/>
        </a:p>
      </dgm:t>
    </dgm:pt>
    <dgm:pt modelId="{569089DC-6741-4172-B40C-D73CBDB64A04}">
      <dgm:prSet/>
      <dgm:spPr/>
      <dgm:t>
        <a:bodyPr/>
        <a:lstStyle/>
        <a:p>
          <a:r>
            <a:rPr lang="en-US" dirty="0"/>
            <a:t>Signs of malnutrition and malabsorption — serial weight loss or, in children, faltering growth or delayed puberty</a:t>
          </a:r>
        </a:p>
      </dgm:t>
    </dgm:pt>
    <dgm:pt modelId="{4A8A8D07-AAEE-46AC-A390-4AA78154833D}" type="parTrans" cxnId="{F4002F04-C069-4AA0-8525-80C97976CC65}">
      <dgm:prSet/>
      <dgm:spPr/>
      <dgm:t>
        <a:bodyPr/>
        <a:lstStyle/>
        <a:p>
          <a:endParaRPr lang="en-US"/>
        </a:p>
      </dgm:t>
    </dgm:pt>
    <dgm:pt modelId="{BD5E469B-102F-44FF-8C8F-C0C42556D0D1}" type="sibTrans" cxnId="{F4002F04-C069-4AA0-8525-80C97976CC65}">
      <dgm:prSet/>
      <dgm:spPr/>
      <dgm:t>
        <a:bodyPr/>
        <a:lstStyle/>
        <a:p>
          <a:endParaRPr lang="en-US"/>
        </a:p>
      </dgm:t>
    </dgm:pt>
    <dgm:pt modelId="{EE7CDC99-2DF6-498B-98CA-5EBDE0546A2D}">
      <dgm:prSet/>
      <dgm:spPr/>
      <dgm:t>
        <a:bodyPr/>
        <a:lstStyle/>
        <a:p>
          <a:r>
            <a:rPr lang="en-US" u="sng" dirty="0">
              <a:hlinkClick xmlns:r="http://schemas.openxmlformats.org/officeDocument/2006/relationships" r:id="rId1"/>
            </a:rPr>
            <a:t>Extra-intestinal manifestations</a:t>
          </a:r>
          <a:r>
            <a:rPr lang="en-US" dirty="0"/>
            <a:t>, including abnormalities of the joints, eyes, liver, and skin</a:t>
          </a:r>
        </a:p>
      </dgm:t>
    </dgm:pt>
    <dgm:pt modelId="{EB05CE65-DB94-46F0-A747-D0FBAAE0E5AF}" type="parTrans" cxnId="{C936D572-822E-4F44-B1AA-404757396AB0}">
      <dgm:prSet/>
      <dgm:spPr/>
      <dgm:t>
        <a:bodyPr/>
        <a:lstStyle/>
        <a:p>
          <a:endParaRPr lang="en-US"/>
        </a:p>
      </dgm:t>
    </dgm:pt>
    <dgm:pt modelId="{4E717FC0-0FCB-4FC7-B55C-5F2FD23C053A}" type="sibTrans" cxnId="{C936D572-822E-4F44-B1AA-404757396AB0}">
      <dgm:prSet/>
      <dgm:spPr/>
      <dgm:t>
        <a:bodyPr/>
        <a:lstStyle/>
        <a:p>
          <a:endParaRPr lang="en-US"/>
        </a:p>
      </dgm:t>
    </dgm:pt>
    <dgm:pt modelId="{547EDEA8-6FE1-461B-A38A-4CB75A7E1A7D}" type="pres">
      <dgm:prSet presAssocID="{6EC48038-7210-43FC-ABC4-1EE469A64054}" presName="linear" presStyleCnt="0">
        <dgm:presLayoutVars>
          <dgm:animLvl val="lvl"/>
          <dgm:resizeHandles val="exact"/>
        </dgm:presLayoutVars>
      </dgm:prSet>
      <dgm:spPr/>
      <dgm:t>
        <a:bodyPr/>
        <a:lstStyle/>
        <a:p>
          <a:endParaRPr lang="en-US"/>
        </a:p>
      </dgm:t>
    </dgm:pt>
    <dgm:pt modelId="{683A7924-9D6E-4BC5-A414-6724E4D9885A}" type="pres">
      <dgm:prSet presAssocID="{5F10A164-9981-4138-A4F8-FEAEDF49DACC}" presName="parentText" presStyleLbl="node1" presStyleIdx="0" presStyleCnt="5">
        <dgm:presLayoutVars>
          <dgm:chMax val="0"/>
          <dgm:bulletEnabled val="1"/>
        </dgm:presLayoutVars>
      </dgm:prSet>
      <dgm:spPr/>
      <dgm:t>
        <a:bodyPr/>
        <a:lstStyle/>
        <a:p>
          <a:endParaRPr lang="en-US"/>
        </a:p>
      </dgm:t>
    </dgm:pt>
    <dgm:pt modelId="{EF98E141-7C2F-488D-8749-B2791747298E}" type="pres">
      <dgm:prSet presAssocID="{63233C02-828D-49E4-9354-6BF75662197B}" presName="spacer" presStyleCnt="0"/>
      <dgm:spPr/>
      <dgm:t>
        <a:bodyPr/>
        <a:lstStyle/>
        <a:p>
          <a:endParaRPr lang="en-US"/>
        </a:p>
      </dgm:t>
    </dgm:pt>
    <dgm:pt modelId="{73678B5D-4CC6-4AD1-9DA9-41E5ED2B02DA}" type="pres">
      <dgm:prSet presAssocID="{BBB22DAA-0785-47F1-A516-50755E68EE11}" presName="parentText" presStyleLbl="node1" presStyleIdx="1" presStyleCnt="5">
        <dgm:presLayoutVars>
          <dgm:chMax val="0"/>
          <dgm:bulletEnabled val="1"/>
        </dgm:presLayoutVars>
      </dgm:prSet>
      <dgm:spPr/>
      <dgm:t>
        <a:bodyPr/>
        <a:lstStyle/>
        <a:p>
          <a:endParaRPr lang="en-US"/>
        </a:p>
      </dgm:t>
    </dgm:pt>
    <dgm:pt modelId="{4F67684D-0623-43DD-A692-FDD521E24C9D}" type="pres">
      <dgm:prSet presAssocID="{050AF748-5B90-4300-853A-453945E7687B}" presName="spacer" presStyleCnt="0"/>
      <dgm:spPr/>
      <dgm:t>
        <a:bodyPr/>
        <a:lstStyle/>
        <a:p>
          <a:endParaRPr lang="en-US"/>
        </a:p>
      </dgm:t>
    </dgm:pt>
    <dgm:pt modelId="{E931B458-E3A2-424D-9C57-ACC790524424}" type="pres">
      <dgm:prSet presAssocID="{F59434F6-1AA5-4917-8993-D9D870616CAE}" presName="parentText" presStyleLbl="node1" presStyleIdx="2" presStyleCnt="5">
        <dgm:presLayoutVars>
          <dgm:chMax val="0"/>
          <dgm:bulletEnabled val="1"/>
        </dgm:presLayoutVars>
      </dgm:prSet>
      <dgm:spPr/>
      <dgm:t>
        <a:bodyPr/>
        <a:lstStyle/>
        <a:p>
          <a:endParaRPr lang="en-US"/>
        </a:p>
      </dgm:t>
    </dgm:pt>
    <dgm:pt modelId="{D211F5B8-B1D3-46ED-9249-40CCF05658B3}" type="pres">
      <dgm:prSet presAssocID="{833BEC02-849F-47EC-B224-2F81226930FF}" presName="spacer" presStyleCnt="0"/>
      <dgm:spPr/>
      <dgm:t>
        <a:bodyPr/>
        <a:lstStyle/>
        <a:p>
          <a:endParaRPr lang="en-US"/>
        </a:p>
      </dgm:t>
    </dgm:pt>
    <dgm:pt modelId="{B6EEA9AE-EB5E-40DB-85CC-67AF6AA45F54}" type="pres">
      <dgm:prSet presAssocID="{569089DC-6741-4172-B40C-D73CBDB64A04}" presName="parentText" presStyleLbl="node1" presStyleIdx="3" presStyleCnt="5">
        <dgm:presLayoutVars>
          <dgm:chMax val="0"/>
          <dgm:bulletEnabled val="1"/>
        </dgm:presLayoutVars>
      </dgm:prSet>
      <dgm:spPr/>
      <dgm:t>
        <a:bodyPr/>
        <a:lstStyle/>
        <a:p>
          <a:endParaRPr lang="en-US"/>
        </a:p>
      </dgm:t>
    </dgm:pt>
    <dgm:pt modelId="{C164B57E-B65C-4EC4-866C-7BF0A3910FA4}" type="pres">
      <dgm:prSet presAssocID="{BD5E469B-102F-44FF-8C8F-C0C42556D0D1}" presName="spacer" presStyleCnt="0"/>
      <dgm:spPr/>
      <dgm:t>
        <a:bodyPr/>
        <a:lstStyle/>
        <a:p>
          <a:endParaRPr lang="en-US"/>
        </a:p>
      </dgm:t>
    </dgm:pt>
    <dgm:pt modelId="{A57A5CDD-36D4-4C91-A034-DE95099D516A}" type="pres">
      <dgm:prSet presAssocID="{EE7CDC99-2DF6-498B-98CA-5EBDE0546A2D}" presName="parentText" presStyleLbl="node1" presStyleIdx="4" presStyleCnt="5">
        <dgm:presLayoutVars>
          <dgm:chMax val="0"/>
          <dgm:bulletEnabled val="1"/>
        </dgm:presLayoutVars>
      </dgm:prSet>
      <dgm:spPr/>
      <dgm:t>
        <a:bodyPr/>
        <a:lstStyle/>
        <a:p>
          <a:endParaRPr lang="en-US"/>
        </a:p>
      </dgm:t>
    </dgm:pt>
  </dgm:ptLst>
  <dgm:cxnLst>
    <dgm:cxn modelId="{C936D572-822E-4F44-B1AA-404757396AB0}" srcId="{6EC48038-7210-43FC-ABC4-1EE469A64054}" destId="{EE7CDC99-2DF6-498B-98CA-5EBDE0546A2D}" srcOrd="4" destOrd="0" parTransId="{EB05CE65-DB94-46F0-A747-D0FBAAE0E5AF}" sibTransId="{4E717FC0-0FCB-4FC7-B55C-5F2FD23C053A}"/>
    <dgm:cxn modelId="{AF44B0FA-C7B4-4857-B311-4C76D6B73241}" srcId="{6EC48038-7210-43FC-ABC4-1EE469A64054}" destId="{F59434F6-1AA5-4917-8993-D9D870616CAE}" srcOrd="2" destOrd="0" parTransId="{2C91D74D-C9D5-43BC-9772-3005D56BC3B9}" sibTransId="{833BEC02-849F-47EC-B224-2F81226930FF}"/>
    <dgm:cxn modelId="{E01D4E04-D259-4556-91CE-7FF71063C23A}" type="presOf" srcId="{F59434F6-1AA5-4917-8993-D9D870616CAE}" destId="{E931B458-E3A2-424D-9C57-ACC790524424}" srcOrd="0" destOrd="0" presId="urn:microsoft.com/office/officeart/2005/8/layout/vList2"/>
    <dgm:cxn modelId="{7D948508-B52F-4BD2-A438-4FF374A5A616}" type="presOf" srcId="{6EC48038-7210-43FC-ABC4-1EE469A64054}" destId="{547EDEA8-6FE1-461B-A38A-4CB75A7E1A7D}" srcOrd="0" destOrd="0" presId="urn:microsoft.com/office/officeart/2005/8/layout/vList2"/>
    <dgm:cxn modelId="{F4002F04-C069-4AA0-8525-80C97976CC65}" srcId="{6EC48038-7210-43FC-ABC4-1EE469A64054}" destId="{569089DC-6741-4172-B40C-D73CBDB64A04}" srcOrd="3" destOrd="0" parTransId="{4A8A8D07-AAEE-46AC-A390-4AA78154833D}" sibTransId="{BD5E469B-102F-44FF-8C8F-C0C42556D0D1}"/>
    <dgm:cxn modelId="{05B8EF40-DCE5-451A-BF4D-77736099B934}" type="presOf" srcId="{EE7CDC99-2DF6-498B-98CA-5EBDE0546A2D}" destId="{A57A5CDD-36D4-4C91-A034-DE95099D516A}" srcOrd="0" destOrd="0" presId="urn:microsoft.com/office/officeart/2005/8/layout/vList2"/>
    <dgm:cxn modelId="{D59C55CA-63DC-4CF9-93A0-AE31E716DB13}" srcId="{6EC48038-7210-43FC-ABC4-1EE469A64054}" destId="{5F10A164-9981-4138-A4F8-FEAEDF49DACC}" srcOrd="0" destOrd="0" parTransId="{EBB690E1-4639-4AA8-BE5F-232704CFD8E3}" sibTransId="{63233C02-828D-49E4-9354-6BF75662197B}"/>
    <dgm:cxn modelId="{EECFD71F-FB5B-4E7B-A694-82F0332A2EC8}" type="presOf" srcId="{569089DC-6741-4172-B40C-D73CBDB64A04}" destId="{B6EEA9AE-EB5E-40DB-85CC-67AF6AA45F54}" srcOrd="0" destOrd="0" presId="urn:microsoft.com/office/officeart/2005/8/layout/vList2"/>
    <dgm:cxn modelId="{2CE2E395-711D-4E59-B2DE-AECB73786CA1}" srcId="{6EC48038-7210-43FC-ABC4-1EE469A64054}" destId="{BBB22DAA-0785-47F1-A516-50755E68EE11}" srcOrd="1" destOrd="0" parTransId="{775A5C68-272D-4BAD-9A32-043D03967886}" sibTransId="{050AF748-5B90-4300-853A-453945E7687B}"/>
    <dgm:cxn modelId="{01F80A39-5756-433F-A507-36850EE8051B}" type="presOf" srcId="{5F10A164-9981-4138-A4F8-FEAEDF49DACC}" destId="{683A7924-9D6E-4BC5-A414-6724E4D9885A}" srcOrd="0" destOrd="0" presId="urn:microsoft.com/office/officeart/2005/8/layout/vList2"/>
    <dgm:cxn modelId="{CBF16B0A-A60A-4911-9AA5-EF5538B65711}" type="presOf" srcId="{BBB22DAA-0785-47F1-A516-50755E68EE11}" destId="{73678B5D-4CC6-4AD1-9DA9-41E5ED2B02DA}" srcOrd="0" destOrd="0" presId="urn:microsoft.com/office/officeart/2005/8/layout/vList2"/>
    <dgm:cxn modelId="{37F7335D-68C6-40BC-9438-67360909A395}" type="presParOf" srcId="{547EDEA8-6FE1-461B-A38A-4CB75A7E1A7D}" destId="{683A7924-9D6E-4BC5-A414-6724E4D9885A}" srcOrd="0" destOrd="0" presId="urn:microsoft.com/office/officeart/2005/8/layout/vList2"/>
    <dgm:cxn modelId="{64449252-003F-42A7-8A56-348879402DD1}" type="presParOf" srcId="{547EDEA8-6FE1-461B-A38A-4CB75A7E1A7D}" destId="{EF98E141-7C2F-488D-8749-B2791747298E}" srcOrd="1" destOrd="0" presId="urn:microsoft.com/office/officeart/2005/8/layout/vList2"/>
    <dgm:cxn modelId="{F8F7CFB9-0136-4612-9BD2-28912DFCAFDD}" type="presParOf" srcId="{547EDEA8-6FE1-461B-A38A-4CB75A7E1A7D}" destId="{73678B5D-4CC6-4AD1-9DA9-41E5ED2B02DA}" srcOrd="2" destOrd="0" presId="urn:microsoft.com/office/officeart/2005/8/layout/vList2"/>
    <dgm:cxn modelId="{06E35F85-ED41-44DA-BBF8-C74061620590}" type="presParOf" srcId="{547EDEA8-6FE1-461B-A38A-4CB75A7E1A7D}" destId="{4F67684D-0623-43DD-A692-FDD521E24C9D}" srcOrd="3" destOrd="0" presId="urn:microsoft.com/office/officeart/2005/8/layout/vList2"/>
    <dgm:cxn modelId="{AE16408F-3C0B-4C8F-AB2C-9BE8795A022A}" type="presParOf" srcId="{547EDEA8-6FE1-461B-A38A-4CB75A7E1A7D}" destId="{E931B458-E3A2-424D-9C57-ACC790524424}" srcOrd="4" destOrd="0" presId="urn:microsoft.com/office/officeart/2005/8/layout/vList2"/>
    <dgm:cxn modelId="{602B7E15-162E-4A10-8ACF-03E3E2FD648B}" type="presParOf" srcId="{547EDEA8-6FE1-461B-A38A-4CB75A7E1A7D}" destId="{D211F5B8-B1D3-46ED-9249-40CCF05658B3}" srcOrd="5" destOrd="0" presId="urn:microsoft.com/office/officeart/2005/8/layout/vList2"/>
    <dgm:cxn modelId="{0A7DD002-C4D5-4389-993F-5FBC623123F8}" type="presParOf" srcId="{547EDEA8-6FE1-461B-A38A-4CB75A7E1A7D}" destId="{B6EEA9AE-EB5E-40DB-85CC-67AF6AA45F54}" srcOrd="6" destOrd="0" presId="urn:microsoft.com/office/officeart/2005/8/layout/vList2"/>
    <dgm:cxn modelId="{55081B19-F352-4093-9250-CE6C906FB0A1}" type="presParOf" srcId="{547EDEA8-6FE1-461B-A38A-4CB75A7E1A7D}" destId="{C164B57E-B65C-4EC4-866C-7BF0A3910FA4}" srcOrd="7" destOrd="0" presId="urn:microsoft.com/office/officeart/2005/8/layout/vList2"/>
    <dgm:cxn modelId="{8EE29198-A5C9-48FE-A401-1EDCCD1D6F94}" type="presParOf" srcId="{547EDEA8-6FE1-461B-A38A-4CB75A7E1A7D}" destId="{A57A5CDD-36D4-4C91-A034-DE95099D516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F0B7C9-DA5F-4D0C-86D8-E9DE65C48712}"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81D50D1A-181C-4A51-98EE-C3D3AB16015D}">
      <dgm:prSet/>
      <dgm:spPr/>
      <dgm:t>
        <a:bodyPr/>
        <a:lstStyle/>
        <a:p>
          <a:r>
            <a:rPr lang="en-US" dirty="0"/>
            <a:t>A history of recurrent urinary tract infections and passing gas or </a:t>
          </a:r>
          <a:r>
            <a:rPr lang="en-US" dirty="0" err="1"/>
            <a:t>faeces</a:t>
          </a:r>
          <a:r>
            <a:rPr lang="en-US" dirty="0"/>
            <a:t> in the urine — may suggest a fistula allowing </a:t>
          </a:r>
          <a:r>
            <a:rPr lang="en-US" dirty="0" err="1"/>
            <a:t>faecal</a:t>
          </a:r>
          <a:r>
            <a:rPr lang="en-US" dirty="0"/>
            <a:t> leakage into the bladder</a:t>
          </a:r>
        </a:p>
      </dgm:t>
    </dgm:pt>
    <dgm:pt modelId="{BBE2004B-3279-43CF-96FB-3DC176020DB2}" type="parTrans" cxnId="{6A6B8436-B17A-42D4-9C7A-D5C98B94E84F}">
      <dgm:prSet/>
      <dgm:spPr/>
      <dgm:t>
        <a:bodyPr/>
        <a:lstStyle/>
        <a:p>
          <a:endParaRPr lang="en-US"/>
        </a:p>
      </dgm:t>
    </dgm:pt>
    <dgm:pt modelId="{C207089F-4F0F-4DE3-9DCF-4CB1279ADBAE}" type="sibTrans" cxnId="{6A6B8436-B17A-42D4-9C7A-D5C98B94E84F}">
      <dgm:prSet/>
      <dgm:spPr/>
      <dgm:t>
        <a:bodyPr/>
        <a:lstStyle/>
        <a:p>
          <a:endParaRPr lang="en-US"/>
        </a:p>
      </dgm:t>
    </dgm:pt>
    <dgm:pt modelId="{C1DC53C7-F2DD-4B74-96FB-07BF00978710}">
      <dgm:prSet/>
      <dgm:spPr/>
      <dgm:t>
        <a:bodyPr/>
        <a:lstStyle/>
        <a:p>
          <a:r>
            <a:rPr lang="en-US" dirty="0"/>
            <a:t>A history of passing gas or </a:t>
          </a:r>
          <a:r>
            <a:rPr lang="en-US" dirty="0" err="1"/>
            <a:t>faeces</a:t>
          </a:r>
          <a:r>
            <a:rPr lang="en-US" dirty="0"/>
            <a:t> through the vagina — may suggest a fistula allowing </a:t>
          </a:r>
          <a:r>
            <a:rPr lang="en-US" dirty="0" err="1"/>
            <a:t>faecal</a:t>
          </a:r>
          <a:r>
            <a:rPr lang="en-US" dirty="0"/>
            <a:t> leakage into the </a:t>
          </a:r>
          <a:r>
            <a:rPr lang="en-US" dirty="0">
              <a:latin typeface="Aptos Display" panose="020F0302020204030204"/>
            </a:rPr>
            <a:t>vagina</a:t>
          </a:r>
          <a:endParaRPr lang="en-US" dirty="0"/>
        </a:p>
      </dgm:t>
    </dgm:pt>
    <dgm:pt modelId="{CE693F97-8BE1-4D41-AAA0-A20F820CBA10}" type="parTrans" cxnId="{EE64D155-87B0-4F97-9E94-3480810E5220}">
      <dgm:prSet/>
      <dgm:spPr/>
      <dgm:t>
        <a:bodyPr/>
        <a:lstStyle/>
        <a:p>
          <a:endParaRPr lang="en-US"/>
        </a:p>
      </dgm:t>
    </dgm:pt>
    <dgm:pt modelId="{72A67F5D-1AE3-43BB-86D6-0994624974DC}" type="sibTrans" cxnId="{EE64D155-87B0-4F97-9E94-3480810E5220}">
      <dgm:prSet/>
      <dgm:spPr/>
      <dgm:t>
        <a:bodyPr/>
        <a:lstStyle/>
        <a:p>
          <a:endParaRPr lang="en-US"/>
        </a:p>
      </dgm:t>
    </dgm:pt>
    <dgm:pt modelId="{400A18F1-005A-49EA-A7F3-F558CD7D3BA2}">
      <dgm:prSet/>
      <dgm:spPr/>
      <dgm:t>
        <a:bodyPr/>
        <a:lstStyle/>
        <a:p>
          <a:r>
            <a:rPr lang="en-US" dirty="0"/>
            <a:t>Perianal discharge of mucus or pus — may suggest a fistula allowing </a:t>
          </a:r>
          <a:r>
            <a:rPr lang="en-US" dirty="0" err="1"/>
            <a:t>faecal</a:t>
          </a:r>
          <a:r>
            <a:rPr lang="en-US" dirty="0"/>
            <a:t> leakage through the perianal skin</a:t>
          </a:r>
        </a:p>
      </dgm:t>
    </dgm:pt>
    <dgm:pt modelId="{EDAC4857-EDF0-44CC-A9BE-374251D7529E}" type="parTrans" cxnId="{B0C8E14D-9D4E-4DBD-A536-0A8B2FE842AA}">
      <dgm:prSet/>
      <dgm:spPr/>
      <dgm:t>
        <a:bodyPr/>
        <a:lstStyle/>
        <a:p>
          <a:endParaRPr lang="en-US"/>
        </a:p>
      </dgm:t>
    </dgm:pt>
    <dgm:pt modelId="{BCC67C62-3992-4BC9-A3D7-38BA99F1641A}" type="sibTrans" cxnId="{B0C8E14D-9D4E-4DBD-A536-0A8B2FE842AA}">
      <dgm:prSet/>
      <dgm:spPr/>
      <dgm:t>
        <a:bodyPr/>
        <a:lstStyle/>
        <a:p>
          <a:endParaRPr lang="en-US"/>
        </a:p>
      </dgm:t>
    </dgm:pt>
    <dgm:pt modelId="{4CEE2B12-CDAF-4777-8B4F-7F3A14B6A1A4}">
      <dgm:prSet/>
      <dgm:spPr/>
      <dgm:t>
        <a:bodyPr/>
        <a:lstStyle/>
        <a:p>
          <a:r>
            <a:rPr lang="en-US" dirty="0"/>
            <a:t>Partial bowel obstruction (abdominal colicky pain and distention; </a:t>
          </a:r>
          <a:r>
            <a:rPr lang="en-US" dirty="0" err="1"/>
            <a:t>diarrhoea</a:t>
          </a:r>
          <a:r>
            <a:rPr lang="en-US" dirty="0"/>
            <a:t> due to stasis of bowel contents and bacterial overgrowth) or complete bowel obstruction (severe abdominal pain, vomiting, no flatus and complete constipation) — may suggest intestinal stricture</a:t>
          </a:r>
        </a:p>
      </dgm:t>
    </dgm:pt>
    <dgm:pt modelId="{F03E8492-91D9-4811-86B5-9984FCDCF730}" type="parTrans" cxnId="{93BFEA21-FB56-455F-85B4-83285C03D59E}">
      <dgm:prSet/>
      <dgm:spPr/>
      <dgm:t>
        <a:bodyPr/>
        <a:lstStyle/>
        <a:p>
          <a:endParaRPr lang="en-US"/>
        </a:p>
      </dgm:t>
    </dgm:pt>
    <dgm:pt modelId="{AAB01BAB-648F-4989-85BA-D8189050F544}" type="sibTrans" cxnId="{93BFEA21-FB56-455F-85B4-83285C03D59E}">
      <dgm:prSet/>
      <dgm:spPr/>
      <dgm:t>
        <a:bodyPr/>
        <a:lstStyle/>
        <a:p>
          <a:endParaRPr lang="en-US"/>
        </a:p>
      </dgm:t>
    </dgm:pt>
    <dgm:pt modelId="{A87E405B-9514-4C97-A9FC-50555C8594CC}" type="pres">
      <dgm:prSet presAssocID="{15F0B7C9-DA5F-4D0C-86D8-E9DE65C48712}" presName="diagram" presStyleCnt="0">
        <dgm:presLayoutVars>
          <dgm:dir/>
          <dgm:resizeHandles val="exact"/>
        </dgm:presLayoutVars>
      </dgm:prSet>
      <dgm:spPr/>
      <dgm:t>
        <a:bodyPr/>
        <a:lstStyle/>
        <a:p>
          <a:endParaRPr lang="en-US"/>
        </a:p>
      </dgm:t>
    </dgm:pt>
    <dgm:pt modelId="{F8154621-3B79-4E9E-8DE9-2B8263452BAA}" type="pres">
      <dgm:prSet presAssocID="{81D50D1A-181C-4A51-98EE-C3D3AB16015D}" presName="node" presStyleLbl="node1" presStyleIdx="0" presStyleCnt="4">
        <dgm:presLayoutVars>
          <dgm:bulletEnabled val="1"/>
        </dgm:presLayoutVars>
      </dgm:prSet>
      <dgm:spPr/>
      <dgm:t>
        <a:bodyPr/>
        <a:lstStyle/>
        <a:p>
          <a:endParaRPr lang="en-US"/>
        </a:p>
      </dgm:t>
    </dgm:pt>
    <dgm:pt modelId="{38622EC7-1940-4D35-BDA9-52CFD31EF46A}" type="pres">
      <dgm:prSet presAssocID="{C207089F-4F0F-4DE3-9DCF-4CB1279ADBAE}" presName="sibTrans" presStyleCnt="0"/>
      <dgm:spPr/>
    </dgm:pt>
    <dgm:pt modelId="{365DFA53-2612-4781-9A42-1EC70871EB32}" type="pres">
      <dgm:prSet presAssocID="{C1DC53C7-F2DD-4B74-96FB-07BF00978710}" presName="node" presStyleLbl="node1" presStyleIdx="1" presStyleCnt="4">
        <dgm:presLayoutVars>
          <dgm:bulletEnabled val="1"/>
        </dgm:presLayoutVars>
      </dgm:prSet>
      <dgm:spPr/>
      <dgm:t>
        <a:bodyPr/>
        <a:lstStyle/>
        <a:p>
          <a:endParaRPr lang="en-US"/>
        </a:p>
      </dgm:t>
    </dgm:pt>
    <dgm:pt modelId="{462BDBD0-0705-41EB-A046-6BB804D81E88}" type="pres">
      <dgm:prSet presAssocID="{72A67F5D-1AE3-43BB-86D6-0994624974DC}" presName="sibTrans" presStyleCnt="0"/>
      <dgm:spPr/>
    </dgm:pt>
    <dgm:pt modelId="{0E3C368A-861D-43EF-8F7C-BC9937D23D55}" type="pres">
      <dgm:prSet presAssocID="{400A18F1-005A-49EA-A7F3-F558CD7D3BA2}" presName="node" presStyleLbl="node1" presStyleIdx="2" presStyleCnt="4">
        <dgm:presLayoutVars>
          <dgm:bulletEnabled val="1"/>
        </dgm:presLayoutVars>
      </dgm:prSet>
      <dgm:spPr/>
      <dgm:t>
        <a:bodyPr/>
        <a:lstStyle/>
        <a:p>
          <a:endParaRPr lang="en-US"/>
        </a:p>
      </dgm:t>
    </dgm:pt>
    <dgm:pt modelId="{57149D10-F5EE-48AE-8B71-E7E214E8ECB3}" type="pres">
      <dgm:prSet presAssocID="{BCC67C62-3992-4BC9-A3D7-38BA99F1641A}" presName="sibTrans" presStyleCnt="0"/>
      <dgm:spPr/>
    </dgm:pt>
    <dgm:pt modelId="{9D7395C3-A9FE-414B-AEE7-8B66060D8DEE}" type="pres">
      <dgm:prSet presAssocID="{4CEE2B12-CDAF-4777-8B4F-7F3A14B6A1A4}" presName="node" presStyleLbl="node1" presStyleIdx="3" presStyleCnt="4">
        <dgm:presLayoutVars>
          <dgm:bulletEnabled val="1"/>
        </dgm:presLayoutVars>
      </dgm:prSet>
      <dgm:spPr/>
      <dgm:t>
        <a:bodyPr/>
        <a:lstStyle/>
        <a:p>
          <a:endParaRPr lang="en-US"/>
        </a:p>
      </dgm:t>
    </dgm:pt>
  </dgm:ptLst>
  <dgm:cxnLst>
    <dgm:cxn modelId="{D5F10629-848D-4694-8F6D-8FBE1DBADA3B}" type="presOf" srcId="{81D50D1A-181C-4A51-98EE-C3D3AB16015D}" destId="{F8154621-3B79-4E9E-8DE9-2B8263452BAA}" srcOrd="0" destOrd="0" presId="urn:microsoft.com/office/officeart/2005/8/layout/default"/>
    <dgm:cxn modelId="{EE64D155-87B0-4F97-9E94-3480810E5220}" srcId="{15F0B7C9-DA5F-4D0C-86D8-E9DE65C48712}" destId="{C1DC53C7-F2DD-4B74-96FB-07BF00978710}" srcOrd="1" destOrd="0" parTransId="{CE693F97-8BE1-4D41-AAA0-A20F820CBA10}" sibTransId="{72A67F5D-1AE3-43BB-86D6-0994624974DC}"/>
    <dgm:cxn modelId="{6A6B8436-B17A-42D4-9C7A-D5C98B94E84F}" srcId="{15F0B7C9-DA5F-4D0C-86D8-E9DE65C48712}" destId="{81D50D1A-181C-4A51-98EE-C3D3AB16015D}" srcOrd="0" destOrd="0" parTransId="{BBE2004B-3279-43CF-96FB-3DC176020DB2}" sibTransId="{C207089F-4F0F-4DE3-9DCF-4CB1279ADBAE}"/>
    <dgm:cxn modelId="{DE7A68ED-F680-4336-A756-62CD85B15957}" type="presOf" srcId="{15F0B7C9-DA5F-4D0C-86D8-E9DE65C48712}" destId="{A87E405B-9514-4C97-A9FC-50555C8594CC}" srcOrd="0" destOrd="0" presId="urn:microsoft.com/office/officeart/2005/8/layout/default"/>
    <dgm:cxn modelId="{86318C94-6977-455C-AE9D-32C89D11F7A3}" type="presOf" srcId="{C1DC53C7-F2DD-4B74-96FB-07BF00978710}" destId="{365DFA53-2612-4781-9A42-1EC70871EB32}" srcOrd="0" destOrd="0" presId="urn:microsoft.com/office/officeart/2005/8/layout/default"/>
    <dgm:cxn modelId="{B0C8E14D-9D4E-4DBD-A536-0A8B2FE842AA}" srcId="{15F0B7C9-DA5F-4D0C-86D8-E9DE65C48712}" destId="{400A18F1-005A-49EA-A7F3-F558CD7D3BA2}" srcOrd="2" destOrd="0" parTransId="{EDAC4857-EDF0-44CC-A9BE-374251D7529E}" sibTransId="{BCC67C62-3992-4BC9-A3D7-38BA99F1641A}"/>
    <dgm:cxn modelId="{3A879EDD-5390-482E-A84B-27852848D739}" type="presOf" srcId="{4CEE2B12-CDAF-4777-8B4F-7F3A14B6A1A4}" destId="{9D7395C3-A9FE-414B-AEE7-8B66060D8DEE}" srcOrd="0" destOrd="0" presId="urn:microsoft.com/office/officeart/2005/8/layout/default"/>
    <dgm:cxn modelId="{93BFEA21-FB56-455F-85B4-83285C03D59E}" srcId="{15F0B7C9-DA5F-4D0C-86D8-E9DE65C48712}" destId="{4CEE2B12-CDAF-4777-8B4F-7F3A14B6A1A4}" srcOrd="3" destOrd="0" parTransId="{F03E8492-91D9-4811-86B5-9984FCDCF730}" sibTransId="{AAB01BAB-648F-4989-85BA-D8189050F544}"/>
    <dgm:cxn modelId="{ED12D410-0ED5-4866-A695-F6E7A0909A71}" type="presOf" srcId="{400A18F1-005A-49EA-A7F3-F558CD7D3BA2}" destId="{0E3C368A-861D-43EF-8F7C-BC9937D23D55}" srcOrd="0" destOrd="0" presId="urn:microsoft.com/office/officeart/2005/8/layout/default"/>
    <dgm:cxn modelId="{335E5B77-BF53-486A-B861-3E1F4AB2ECCD}" type="presParOf" srcId="{A87E405B-9514-4C97-A9FC-50555C8594CC}" destId="{F8154621-3B79-4E9E-8DE9-2B8263452BAA}" srcOrd="0" destOrd="0" presId="urn:microsoft.com/office/officeart/2005/8/layout/default"/>
    <dgm:cxn modelId="{A4BEAFBF-84A3-4449-BFEE-940FB9E1DAE0}" type="presParOf" srcId="{A87E405B-9514-4C97-A9FC-50555C8594CC}" destId="{38622EC7-1940-4D35-BDA9-52CFD31EF46A}" srcOrd="1" destOrd="0" presId="urn:microsoft.com/office/officeart/2005/8/layout/default"/>
    <dgm:cxn modelId="{1F906E41-B752-4E44-BFA2-204BD2461E61}" type="presParOf" srcId="{A87E405B-9514-4C97-A9FC-50555C8594CC}" destId="{365DFA53-2612-4781-9A42-1EC70871EB32}" srcOrd="2" destOrd="0" presId="urn:microsoft.com/office/officeart/2005/8/layout/default"/>
    <dgm:cxn modelId="{1FCD58CD-1F30-4C1E-8E56-BB28D51F84B1}" type="presParOf" srcId="{A87E405B-9514-4C97-A9FC-50555C8594CC}" destId="{462BDBD0-0705-41EB-A046-6BB804D81E88}" srcOrd="3" destOrd="0" presId="urn:microsoft.com/office/officeart/2005/8/layout/default"/>
    <dgm:cxn modelId="{74EFB32B-4CC9-44C9-B6C5-0EC090ECF426}" type="presParOf" srcId="{A87E405B-9514-4C97-A9FC-50555C8594CC}" destId="{0E3C368A-861D-43EF-8F7C-BC9937D23D55}" srcOrd="4" destOrd="0" presId="urn:microsoft.com/office/officeart/2005/8/layout/default"/>
    <dgm:cxn modelId="{AA5200EE-D5F4-4998-BD24-721D6AA8A17C}" type="presParOf" srcId="{A87E405B-9514-4C97-A9FC-50555C8594CC}" destId="{57149D10-F5EE-48AE-8B71-E7E214E8ECB3}" srcOrd="5" destOrd="0" presId="urn:microsoft.com/office/officeart/2005/8/layout/default"/>
    <dgm:cxn modelId="{9B579F6F-DAF1-4743-B115-960791266083}" type="presParOf" srcId="{A87E405B-9514-4C97-A9FC-50555C8594CC}" destId="{9D7395C3-A9FE-414B-AEE7-8B66060D8D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02BE8-DAAB-414C-A2B5-2955748768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812E7F9-2208-4C88-BC7D-0E83DFC9AF02}">
      <dgm:prSet/>
      <dgm:spPr>
        <a:solidFill>
          <a:srgbClr val="015EA4"/>
        </a:solidFill>
      </dgm:spPr>
      <dgm:t>
        <a:bodyPr/>
        <a:lstStyle/>
        <a:p>
          <a:r>
            <a:rPr lang="en-US" dirty="0"/>
            <a:t>Colonoscopy with histology of multiple intestinal biopsy specimens, which allows classification of disease extent and severity. Findings may include discontinuous colonic or </a:t>
          </a:r>
          <a:r>
            <a:rPr lang="en-US" dirty="0" err="1"/>
            <a:t>ileal</a:t>
          </a:r>
          <a:r>
            <a:rPr lang="en-US" dirty="0"/>
            <a:t> inflammation or ulceration, a 'cobblestone' appearance, and rectal sparing.</a:t>
          </a:r>
        </a:p>
      </dgm:t>
    </dgm:pt>
    <dgm:pt modelId="{B78FB5FD-F8F9-4DD2-8E81-99F62A7F4F17}" type="parTrans" cxnId="{9D52C41E-C2BC-4801-A31A-185F8FA6FC61}">
      <dgm:prSet/>
      <dgm:spPr/>
      <dgm:t>
        <a:bodyPr/>
        <a:lstStyle/>
        <a:p>
          <a:endParaRPr lang="en-US"/>
        </a:p>
      </dgm:t>
    </dgm:pt>
    <dgm:pt modelId="{E06DD1CB-DD56-4018-8DE1-7964994EF3A6}" type="sibTrans" cxnId="{9D52C41E-C2BC-4801-A31A-185F8FA6FC61}">
      <dgm:prSet/>
      <dgm:spPr/>
      <dgm:t>
        <a:bodyPr/>
        <a:lstStyle/>
        <a:p>
          <a:endParaRPr lang="en-US"/>
        </a:p>
      </dgm:t>
    </dgm:pt>
    <dgm:pt modelId="{862A4EA1-5CE4-451C-85A5-4C8B9F2AAC92}">
      <dgm:prSet/>
      <dgm:spPr>
        <a:solidFill>
          <a:srgbClr val="015EA4"/>
        </a:solidFill>
      </dgm:spPr>
      <dgm:t>
        <a:bodyPr/>
        <a:lstStyle/>
        <a:p>
          <a:r>
            <a:rPr lang="en-US"/>
            <a:t>Upper intestinal endoscopy for children and young people, and if there are upper gastrointestinal tract symptoms in adults.</a:t>
          </a:r>
        </a:p>
      </dgm:t>
    </dgm:pt>
    <dgm:pt modelId="{82146279-E07A-4167-B424-8EE04CF81580}" type="parTrans" cxnId="{1777FCED-D433-4DD2-A621-B95A67C80316}">
      <dgm:prSet/>
      <dgm:spPr/>
      <dgm:t>
        <a:bodyPr/>
        <a:lstStyle/>
        <a:p>
          <a:endParaRPr lang="en-US"/>
        </a:p>
      </dgm:t>
    </dgm:pt>
    <dgm:pt modelId="{2C01EE5B-0F17-447B-A135-B7A46BFB12B8}" type="sibTrans" cxnId="{1777FCED-D433-4DD2-A621-B95A67C80316}">
      <dgm:prSet/>
      <dgm:spPr/>
      <dgm:t>
        <a:bodyPr/>
        <a:lstStyle/>
        <a:p>
          <a:endParaRPr lang="en-US"/>
        </a:p>
      </dgm:t>
    </dgm:pt>
    <dgm:pt modelId="{9A30576F-568A-4B0F-80E4-AF52DD429ED1}">
      <dgm:prSet/>
      <dgm:spPr>
        <a:solidFill>
          <a:srgbClr val="015EA4"/>
        </a:solidFill>
      </dgm:spPr>
      <dgm:t>
        <a:bodyPr/>
        <a:lstStyle/>
        <a:p>
          <a:r>
            <a:rPr lang="en-US"/>
            <a:t>Magnetic resonance imaging (MRI) of the small bowel, small bowel ultrasound, or small bowel capsule endoscopy, for example in people where endoscopy and conventional imaging has been non-diagnostic.</a:t>
          </a:r>
        </a:p>
      </dgm:t>
    </dgm:pt>
    <dgm:pt modelId="{3497FD60-10C1-4531-BB7A-C88CA64CB904}" type="parTrans" cxnId="{20011450-F471-4800-AC61-50D4003CB453}">
      <dgm:prSet/>
      <dgm:spPr/>
      <dgm:t>
        <a:bodyPr/>
        <a:lstStyle/>
        <a:p>
          <a:endParaRPr lang="en-US"/>
        </a:p>
      </dgm:t>
    </dgm:pt>
    <dgm:pt modelId="{64099252-04B4-4505-BF93-8C08179B6C0E}" type="sibTrans" cxnId="{20011450-F471-4800-AC61-50D4003CB453}">
      <dgm:prSet/>
      <dgm:spPr/>
      <dgm:t>
        <a:bodyPr/>
        <a:lstStyle/>
        <a:p>
          <a:endParaRPr lang="en-US"/>
        </a:p>
      </dgm:t>
    </dgm:pt>
    <dgm:pt modelId="{3F736BD7-4B3E-442C-BDBC-BD94A7A0E58D}">
      <dgm:prSet/>
      <dgm:spPr>
        <a:solidFill>
          <a:srgbClr val="015EA4"/>
        </a:solidFill>
      </dgm:spPr>
      <dgm:t>
        <a:bodyPr/>
        <a:lstStyle/>
        <a:p>
          <a:r>
            <a:rPr lang="en-US"/>
            <a:t>Pelvic MRI to evaluate suspected perianal disease, to allow definition of the extent and location of abscesses and fistulas.</a:t>
          </a:r>
        </a:p>
      </dgm:t>
    </dgm:pt>
    <dgm:pt modelId="{B38E0753-47AD-4D3D-95CD-35DB03F2B560}" type="parTrans" cxnId="{D3B5F47A-052D-445A-84C3-C8ACC8AC6123}">
      <dgm:prSet/>
      <dgm:spPr/>
      <dgm:t>
        <a:bodyPr/>
        <a:lstStyle/>
        <a:p>
          <a:endParaRPr lang="en-US"/>
        </a:p>
      </dgm:t>
    </dgm:pt>
    <dgm:pt modelId="{B1EAC231-F040-4DE4-84B6-6AFD38A8786E}" type="sibTrans" cxnId="{D3B5F47A-052D-445A-84C3-C8ACC8AC6123}">
      <dgm:prSet/>
      <dgm:spPr/>
      <dgm:t>
        <a:bodyPr/>
        <a:lstStyle/>
        <a:p>
          <a:endParaRPr lang="en-US"/>
        </a:p>
      </dgm:t>
    </dgm:pt>
    <dgm:pt modelId="{41E00D6B-37B7-45B7-87C6-C8B669A11C7E}">
      <dgm:prSet/>
      <dgm:spPr>
        <a:solidFill>
          <a:srgbClr val="015EA4"/>
        </a:solidFill>
      </dgm:spPr>
      <dgm:t>
        <a:bodyPr/>
        <a:lstStyle/>
        <a:p>
          <a:r>
            <a:rPr lang="en-US"/>
            <a:t>Computed tomography (CT) to stage Crohn's disease and look for extraluminal complications, such as abscesses and fistulas.</a:t>
          </a:r>
        </a:p>
      </dgm:t>
    </dgm:pt>
    <dgm:pt modelId="{62F1F780-DC45-4BD2-B233-9EF7D585A2A5}" type="parTrans" cxnId="{8A0B3DEB-7AF8-44E9-A9DE-400C92971925}">
      <dgm:prSet/>
      <dgm:spPr/>
      <dgm:t>
        <a:bodyPr/>
        <a:lstStyle/>
        <a:p>
          <a:endParaRPr lang="en-US"/>
        </a:p>
      </dgm:t>
    </dgm:pt>
    <dgm:pt modelId="{A1571424-8D1E-48C7-B8A5-D46D7939214D}" type="sibTrans" cxnId="{8A0B3DEB-7AF8-44E9-A9DE-400C92971925}">
      <dgm:prSet/>
      <dgm:spPr/>
      <dgm:t>
        <a:bodyPr/>
        <a:lstStyle/>
        <a:p>
          <a:endParaRPr lang="en-US"/>
        </a:p>
      </dgm:t>
    </dgm:pt>
    <dgm:pt modelId="{00C0032E-3C7A-42D0-9876-F680B708942C}">
      <dgm:prSet/>
      <dgm:spPr>
        <a:solidFill>
          <a:srgbClr val="015EA4"/>
        </a:solidFill>
      </dgm:spPr>
      <dgm:t>
        <a:bodyPr/>
        <a:lstStyle/>
        <a:p>
          <a:r>
            <a:rPr lang="en-US"/>
            <a:t>Abdominal ultrasound to assess bowel thickness and dilatation (suggesting obstruction), abscesses, fistulas, and strictures.</a:t>
          </a:r>
        </a:p>
      </dgm:t>
    </dgm:pt>
    <dgm:pt modelId="{93694D2F-6950-4DF3-94C9-96F3526395DB}" type="parTrans" cxnId="{791FCD8D-C0A0-4C64-A57E-7F834793ECAC}">
      <dgm:prSet/>
      <dgm:spPr/>
      <dgm:t>
        <a:bodyPr/>
        <a:lstStyle/>
        <a:p>
          <a:endParaRPr lang="en-US"/>
        </a:p>
      </dgm:t>
    </dgm:pt>
    <dgm:pt modelId="{8F5336E6-E5BC-48E8-B394-7CE4E70C3C8C}" type="sibTrans" cxnId="{791FCD8D-C0A0-4C64-A57E-7F834793ECAC}">
      <dgm:prSet/>
      <dgm:spPr/>
      <dgm:t>
        <a:bodyPr/>
        <a:lstStyle/>
        <a:p>
          <a:endParaRPr lang="en-US"/>
        </a:p>
      </dgm:t>
    </dgm:pt>
    <dgm:pt modelId="{8E825602-F211-443C-8FAC-9462A56FDECF}">
      <dgm:prSet/>
      <dgm:spPr>
        <a:solidFill>
          <a:srgbClr val="015EA4"/>
        </a:solidFill>
      </dgm:spPr>
      <dgm:t>
        <a:bodyPr/>
        <a:lstStyle/>
        <a:p>
          <a:r>
            <a:rPr lang="en-US"/>
            <a:t>Plain abdominal X-rays to identify small bowel or colonic dilatation, which may indicate obstruction</a:t>
          </a:r>
        </a:p>
      </dgm:t>
    </dgm:pt>
    <dgm:pt modelId="{06DF5EA5-6BD2-47CD-AAB6-7EA9AE68752F}" type="parTrans" cxnId="{BFA60D1F-5C05-4565-98E2-BD5BB27FE38A}">
      <dgm:prSet/>
      <dgm:spPr/>
      <dgm:t>
        <a:bodyPr/>
        <a:lstStyle/>
        <a:p>
          <a:endParaRPr lang="en-US"/>
        </a:p>
      </dgm:t>
    </dgm:pt>
    <dgm:pt modelId="{216EE612-B4D3-44A5-A2BD-DC7D81E6BCB6}" type="sibTrans" cxnId="{BFA60D1F-5C05-4565-98E2-BD5BB27FE38A}">
      <dgm:prSet/>
      <dgm:spPr/>
      <dgm:t>
        <a:bodyPr/>
        <a:lstStyle/>
        <a:p>
          <a:endParaRPr lang="en-US"/>
        </a:p>
      </dgm:t>
    </dgm:pt>
    <dgm:pt modelId="{BB34A02A-1034-440E-A771-B2BB946A5749}" type="pres">
      <dgm:prSet presAssocID="{7B402BE8-DAAB-414C-A2B5-295574876849}" presName="diagram" presStyleCnt="0">
        <dgm:presLayoutVars>
          <dgm:dir/>
          <dgm:resizeHandles val="exact"/>
        </dgm:presLayoutVars>
      </dgm:prSet>
      <dgm:spPr/>
      <dgm:t>
        <a:bodyPr/>
        <a:lstStyle/>
        <a:p>
          <a:endParaRPr lang="en-US"/>
        </a:p>
      </dgm:t>
    </dgm:pt>
    <dgm:pt modelId="{60DCD165-C146-47EB-974B-A4DC500DA2B3}" type="pres">
      <dgm:prSet presAssocID="{7812E7F9-2208-4C88-BC7D-0E83DFC9AF02}" presName="node" presStyleLbl="node1" presStyleIdx="0" presStyleCnt="7" custLinFactNeighborX="-1696">
        <dgm:presLayoutVars>
          <dgm:bulletEnabled val="1"/>
        </dgm:presLayoutVars>
      </dgm:prSet>
      <dgm:spPr/>
      <dgm:t>
        <a:bodyPr/>
        <a:lstStyle/>
        <a:p>
          <a:endParaRPr lang="en-US"/>
        </a:p>
      </dgm:t>
    </dgm:pt>
    <dgm:pt modelId="{81F99BC8-E9D1-4330-9652-35F53CE82050}" type="pres">
      <dgm:prSet presAssocID="{E06DD1CB-DD56-4018-8DE1-7964994EF3A6}" presName="sibTrans" presStyleCnt="0"/>
      <dgm:spPr/>
    </dgm:pt>
    <dgm:pt modelId="{0B993677-8DC9-402B-86BD-4FCB575B8BE0}" type="pres">
      <dgm:prSet presAssocID="{862A4EA1-5CE4-451C-85A5-4C8B9F2AAC92}" presName="node" presStyleLbl="node1" presStyleIdx="1" presStyleCnt="7" custLinFactNeighborX="-1696">
        <dgm:presLayoutVars>
          <dgm:bulletEnabled val="1"/>
        </dgm:presLayoutVars>
      </dgm:prSet>
      <dgm:spPr/>
      <dgm:t>
        <a:bodyPr/>
        <a:lstStyle/>
        <a:p>
          <a:endParaRPr lang="en-US"/>
        </a:p>
      </dgm:t>
    </dgm:pt>
    <dgm:pt modelId="{9054FD49-0AEC-4B41-ABB6-B29996DBAFFD}" type="pres">
      <dgm:prSet presAssocID="{2C01EE5B-0F17-447B-A135-B7A46BFB12B8}" presName="sibTrans" presStyleCnt="0"/>
      <dgm:spPr/>
    </dgm:pt>
    <dgm:pt modelId="{90533663-DE50-496F-8837-949196B1F781}" type="pres">
      <dgm:prSet presAssocID="{9A30576F-568A-4B0F-80E4-AF52DD429ED1}" presName="node" presStyleLbl="node1" presStyleIdx="2" presStyleCnt="7" custLinFactNeighborX="-1696">
        <dgm:presLayoutVars>
          <dgm:bulletEnabled val="1"/>
        </dgm:presLayoutVars>
      </dgm:prSet>
      <dgm:spPr/>
      <dgm:t>
        <a:bodyPr/>
        <a:lstStyle/>
        <a:p>
          <a:endParaRPr lang="en-US"/>
        </a:p>
      </dgm:t>
    </dgm:pt>
    <dgm:pt modelId="{241E28DC-4B24-4CA2-B80C-DF3810A2A390}" type="pres">
      <dgm:prSet presAssocID="{64099252-04B4-4505-BF93-8C08179B6C0E}" presName="sibTrans" presStyleCnt="0"/>
      <dgm:spPr/>
    </dgm:pt>
    <dgm:pt modelId="{82FAABE6-1D4A-4CB4-BFC4-E11BF2DEF1EF}" type="pres">
      <dgm:prSet presAssocID="{3F736BD7-4B3E-442C-BDBC-BD94A7A0E58D}" presName="node" presStyleLbl="node1" presStyleIdx="3" presStyleCnt="7" custLinFactNeighborX="-1696">
        <dgm:presLayoutVars>
          <dgm:bulletEnabled val="1"/>
        </dgm:presLayoutVars>
      </dgm:prSet>
      <dgm:spPr/>
      <dgm:t>
        <a:bodyPr/>
        <a:lstStyle/>
        <a:p>
          <a:endParaRPr lang="en-US"/>
        </a:p>
      </dgm:t>
    </dgm:pt>
    <dgm:pt modelId="{D425457D-8D15-4967-A0E3-E2F61EF2EB25}" type="pres">
      <dgm:prSet presAssocID="{B1EAC231-F040-4DE4-84B6-6AFD38A8786E}" presName="sibTrans" presStyleCnt="0"/>
      <dgm:spPr/>
    </dgm:pt>
    <dgm:pt modelId="{F2ED419B-C23D-4270-90B8-251E5B4B4502}" type="pres">
      <dgm:prSet presAssocID="{41E00D6B-37B7-45B7-87C6-C8B669A11C7E}" presName="node" presStyleLbl="node1" presStyleIdx="4" presStyleCnt="7" custLinFactNeighborX="-1696">
        <dgm:presLayoutVars>
          <dgm:bulletEnabled val="1"/>
        </dgm:presLayoutVars>
      </dgm:prSet>
      <dgm:spPr/>
      <dgm:t>
        <a:bodyPr/>
        <a:lstStyle/>
        <a:p>
          <a:endParaRPr lang="en-US"/>
        </a:p>
      </dgm:t>
    </dgm:pt>
    <dgm:pt modelId="{7A4D3262-6B3D-437C-982C-D85002E2B118}" type="pres">
      <dgm:prSet presAssocID="{A1571424-8D1E-48C7-B8A5-D46D7939214D}" presName="sibTrans" presStyleCnt="0"/>
      <dgm:spPr/>
    </dgm:pt>
    <dgm:pt modelId="{E9F88599-96C3-4A25-B1C8-C677D2AD022E}" type="pres">
      <dgm:prSet presAssocID="{00C0032E-3C7A-42D0-9876-F680B708942C}" presName="node" presStyleLbl="node1" presStyleIdx="5" presStyleCnt="7" custLinFactNeighborX="-1696">
        <dgm:presLayoutVars>
          <dgm:bulletEnabled val="1"/>
        </dgm:presLayoutVars>
      </dgm:prSet>
      <dgm:spPr/>
      <dgm:t>
        <a:bodyPr/>
        <a:lstStyle/>
        <a:p>
          <a:endParaRPr lang="en-US"/>
        </a:p>
      </dgm:t>
    </dgm:pt>
    <dgm:pt modelId="{9DF10165-D9F6-45F7-894B-04AE3669E132}" type="pres">
      <dgm:prSet presAssocID="{8F5336E6-E5BC-48E8-B394-7CE4E70C3C8C}" presName="sibTrans" presStyleCnt="0"/>
      <dgm:spPr/>
    </dgm:pt>
    <dgm:pt modelId="{050822A0-410A-4347-9B7F-95C3B181AA09}" type="pres">
      <dgm:prSet presAssocID="{8E825602-F211-443C-8FAC-9462A56FDECF}" presName="node" presStyleLbl="node1" presStyleIdx="6" presStyleCnt="7">
        <dgm:presLayoutVars>
          <dgm:bulletEnabled val="1"/>
        </dgm:presLayoutVars>
      </dgm:prSet>
      <dgm:spPr/>
      <dgm:t>
        <a:bodyPr/>
        <a:lstStyle/>
        <a:p>
          <a:endParaRPr lang="en-US"/>
        </a:p>
      </dgm:t>
    </dgm:pt>
  </dgm:ptLst>
  <dgm:cxnLst>
    <dgm:cxn modelId="{9D52C41E-C2BC-4801-A31A-185F8FA6FC61}" srcId="{7B402BE8-DAAB-414C-A2B5-295574876849}" destId="{7812E7F9-2208-4C88-BC7D-0E83DFC9AF02}" srcOrd="0" destOrd="0" parTransId="{B78FB5FD-F8F9-4DD2-8E81-99F62A7F4F17}" sibTransId="{E06DD1CB-DD56-4018-8DE1-7964994EF3A6}"/>
    <dgm:cxn modelId="{DE564A77-B39B-43C8-BADF-69AD0A33C3BE}" type="presOf" srcId="{41E00D6B-37B7-45B7-87C6-C8B669A11C7E}" destId="{F2ED419B-C23D-4270-90B8-251E5B4B4502}" srcOrd="0" destOrd="0" presId="urn:microsoft.com/office/officeart/2005/8/layout/default"/>
    <dgm:cxn modelId="{BFA60D1F-5C05-4565-98E2-BD5BB27FE38A}" srcId="{7B402BE8-DAAB-414C-A2B5-295574876849}" destId="{8E825602-F211-443C-8FAC-9462A56FDECF}" srcOrd="6" destOrd="0" parTransId="{06DF5EA5-6BD2-47CD-AAB6-7EA9AE68752F}" sibTransId="{216EE612-B4D3-44A5-A2BD-DC7D81E6BCB6}"/>
    <dgm:cxn modelId="{20011450-F471-4800-AC61-50D4003CB453}" srcId="{7B402BE8-DAAB-414C-A2B5-295574876849}" destId="{9A30576F-568A-4B0F-80E4-AF52DD429ED1}" srcOrd="2" destOrd="0" parTransId="{3497FD60-10C1-4531-BB7A-C88CA64CB904}" sibTransId="{64099252-04B4-4505-BF93-8C08179B6C0E}"/>
    <dgm:cxn modelId="{D3B5F47A-052D-445A-84C3-C8ACC8AC6123}" srcId="{7B402BE8-DAAB-414C-A2B5-295574876849}" destId="{3F736BD7-4B3E-442C-BDBC-BD94A7A0E58D}" srcOrd="3" destOrd="0" parTransId="{B38E0753-47AD-4D3D-95CD-35DB03F2B560}" sibTransId="{B1EAC231-F040-4DE4-84B6-6AFD38A8786E}"/>
    <dgm:cxn modelId="{791FCD8D-C0A0-4C64-A57E-7F834793ECAC}" srcId="{7B402BE8-DAAB-414C-A2B5-295574876849}" destId="{00C0032E-3C7A-42D0-9876-F680B708942C}" srcOrd="5" destOrd="0" parTransId="{93694D2F-6950-4DF3-94C9-96F3526395DB}" sibTransId="{8F5336E6-E5BC-48E8-B394-7CE4E70C3C8C}"/>
    <dgm:cxn modelId="{75C4B153-E527-4E05-B093-074B081B4E97}" type="presOf" srcId="{00C0032E-3C7A-42D0-9876-F680B708942C}" destId="{E9F88599-96C3-4A25-B1C8-C677D2AD022E}" srcOrd="0" destOrd="0" presId="urn:microsoft.com/office/officeart/2005/8/layout/default"/>
    <dgm:cxn modelId="{16101CE3-6E36-463E-AA51-E1030A79735D}" type="presOf" srcId="{8E825602-F211-443C-8FAC-9462A56FDECF}" destId="{050822A0-410A-4347-9B7F-95C3B181AA09}" srcOrd="0" destOrd="0" presId="urn:microsoft.com/office/officeart/2005/8/layout/default"/>
    <dgm:cxn modelId="{A127EBC9-6D0D-4685-96CF-FDA179A642FE}" type="presOf" srcId="{3F736BD7-4B3E-442C-BDBC-BD94A7A0E58D}" destId="{82FAABE6-1D4A-4CB4-BFC4-E11BF2DEF1EF}" srcOrd="0" destOrd="0" presId="urn:microsoft.com/office/officeart/2005/8/layout/default"/>
    <dgm:cxn modelId="{1777FCED-D433-4DD2-A621-B95A67C80316}" srcId="{7B402BE8-DAAB-414C-A2B5-295574876849}" destId="{862A4EA1-5CE4-451C-85A5-4C8B9F2AAC92}" srcOrd="1" destOrd="0" parTransId="{82146279-E07A-4167-B424-8EE04CF81580}" sibTransId="{2C01EE5B-0F17-447B-A135-B7A46BFB12B8}"/>
    <dgm:cxn modelId="{30A42D99-C13C-4777-A334-C5EBC500BDB1}" type="presOf" srcId="{862A4EA1-5CE4-451C-85A5-4C8B9F2AAC92}" destId="{0B993677-8DC9-402B-86BD-4FCB575B8BE0}" srcOrd="0" destOrd="0" presId="urn:microsoft.com/office/officeart/2005/8/layout/default"/>
    <dgm:cxn modelId="{4FD66207-4F5E-45B6-AC32-5B477172E64D}" type="presOf" srcId="{7B402BE8-DAAB-414C-A2B5-295574876849}" destId="{BB34A02A-1034-440E-A771-B2BB946A5749}" srcOrd="0" destOrd="0" presId="urn:microsoft.com/office/officeart/2005/8/layout/default"/>
    <dgm:cxn modelId="{3B610889-7074-46E4-BFED-8E4259869293}" type="presOf" srcId="{9A30576F-568A-4B0F-80E4-AF52DD429ED1}" destId="{90533663-DE50-496F-8837-949196B1F781}" srcOrd="0" destOrd="0" presId="urn:microsoft.com/office/officeart/2005/8/layout/default"/>
    <dgm:cxn modelId="{FC35D143-93F4-4A1C-B79C-7F4AD598A100}" type="presOf" srcId="{7812E7F9-2208-4C88-BC7D-0E83DFC9AF02}" destId="{60DCD165-C146-47EB-974B-A4DC500DA2B3}" srcOrd="0" destOrd="0" presId="urn:microsoft.com/office/officeart/2005/8/layout/default"/>
    <dgm:cxn modelId="{8A0B3DEB-7AF8-44E9-A9DE-400C92971925}" srcId="{7B402BE8-DAAB-414C-A2B5-295574876849}" destId="{41E00D6B-37B7-45B7-87C6-C8B669A11C7E}" srcOrd="4" destOrd="0" parTransId="{62F1F780-DC45-4BD2-B233-9EF7D585A2A5}" sibTransId="{A1571424-8D1E-48C7-B8A5-D46D7939214D}"/>
    <dgm:cxn modelId="{61EA9BCA-B7B2-4848-82A7-4AC35C76B6C4}" type="presParOf" srcId="{BB34A02A-1034-440E-A771-B2BB946A5749}" destId="{60DCD165-C146-47EB-974B-A4DC500DA2B3}" srcOrd="0" destOrd="0" presId="urn:microsoft.com/office/officeart/2005/8/layout/default"/>
    <dgm:cxn modelId="{39DFD802-ACA7-4E7B-8564-ACEC0C0FC7D0}" type="presParOf" srcId="{BB34A02A-1034-440E-A771-B2BB946A5749}" destId="{81F99BC8-E9D1-4330-9652-35F53CE82050}" srcOrd="1" destOrd="0" presId="urn:microsoft.com/office/officeart/2005/8/layout/default"/>
    <dgm:cxn modelId="{0ABBBBC3-7B9B-40A8-A1D4-DDE4ABEEFA33}" type="presParOf" srcId="{BB34A02A-1034-440E-A771-B2BB946A5749}" destId="{0B993677-8DC9-402B-86BD-4FCB575B8BE0}" srcOrd="2" destOrd="0" presId="urn:microsoft.com/office/officeart/2005/8/layout/default"/>
    <dgm:cxn modelId="{AF9D132B-F7CD-4CB3-B4B0-819AB89E962F}" type="presParOf" srcId="{BB34A02A-1034-440E-A771-B2BB946A5749}" destId="{9054FD49-0AEC-4B41-ABB6-B29996DBAFFD}" srcOrd="3" destOrd="0" presId="urn:microsoft.com/office/officeart/2005/8/layout/default"/>
    <dgm:cxn modelId="{F8F708F9-BC9E-40A2-9A36-BD7072019597}" type="presParOf" srcId="{BB34A02A-1034-440E-A771-B2BB946A5749}" destId="{90533663-DE50-496F-8837-949196B1F781}" srcOrd="4" destOrd="0" presId="urn:microsoft.com/office/officeart/2005/8/layout/default"/>
    <dgm:cxn modelId="{EE7A8737-3748-4535-86A6-78DB31BEFD10}" type="presParOf" srcId="{BB34A02A-1034-440E-A771-B2BB946A5749}" destId="{241E28DC-4B24-4CA2-B80C-DF3810A2A390}" srcOrd="5" destOrd="0" presId="urn:microsoft.com/office/officeart/2005/8/layout/default"/>
    <dgm:cxn modelId="{01F05D2E-9FCA-49E6-84C9-5D3DD602D543}" type="presParOf" srcId="{BB34A02A-1034-440E-A771-B2BB946A5749}" destId="{82FAABE6-1D4A-4CB4-BFC4-E11BF2DEF1EF}" srcOrd="6" destOrd="0" presId="urn:microsoft.com/office/officeart/2005/8/layout/default"/>
    <dgm:cxn modelId="{B7EE5056-E621-4556-AE61-345075EB396C}" type="presParOf" srcId="{BB34A02A-1034-440E-A771-B2BB946A5749}" destId="{D425457D-8D15-4967-A0E3-E2F61EF2EB25}" srcOrd="7" destOrd="0" presId="urn:microsoft.com/office/officeart/2005/8/layout/default"/>
    <dgm:cxn modelId="{2B83B766-BF89-44D9-A4AE-EEBF8ED2EB44}" type="presParOf" srcId="{BB34A02A-1034-440E-A771-B2BB946A5749}" destId="{F2ED419B-C23D-4270-90B8-251E5B4B4502}" srcOrd="8" destOrd="0" presId="urn:microsoft.com/office/officeart/2005/8/layout/default"/>
    <dgm:cxn modelId="{43316F7D-6F8A-4649-8444-109583CDE0C8}" type="presParOf" srcId="{BB34A02A-1034-440E-A771-B2BB946A5749}" destId="{7A4D3262-6B3D-437C-982C-D85002E2B118}" srcOrd="9" destOrd="0" presId="urn:microsoft.com/office/officeart/2005/8/layout/default"/>
    <dgm:cxn modelId="{68BBD117-CA13-4E90-B079-1D6C099100BE}" type="presParOf" srcId="{BB34A02A-1034-440E-A771-B2BB946A5749}" destId="{E9F88599-96C3-4A25-B1C8-C677D2AD022E}" srcOrd="10" destOrd="0" presId="urn:microsoft.com/office/officeart/2005/8/layout/default"/>
    <dgm:cxn modelId="{E57050B7-19DC-4941-BEAA-D2EA66205BFD}" type="presParOf" srcId="{BB34A02A-1034-440E-A771-B2BB946A5749}" destId="{9DF10165-D9F6-45F7-894B-04AE3669E132}" srcOrd="11" destOrd="0" presId="urn:microsoft.com/office/officeart/2005/8/layout/default"/>
    <dgm:cxn modelId="{551C7DB7-7F1B-48C9-A757-B8DCD581B8BC}" type="presParOf" srcId="{BB34A02A-1034-440E-A771-B2BB946A5749}" destId="{050822A0-410A-4347-9B7F-95C3B181AA0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24226A-BC63-43D4-AD04-8A933F8BD7D3}"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1DD2F4EB-5543-4383-B625-E77E9017860B}">
      <dgm:prSet custT="1"/>
      <dgm:spPr/>
      <dgm:t>
        <a:bodyPr/>
        <a:lstStyle/>
        <a:p>
          <a:pPr>
            <a:lnSpc>
              <a:spcPct val="100000"/>
            </a:lnSpc>
          </a:pPr>
          <a:r>
            <a:rPr lang="en-US" sz="1400" b="1" dirty="0"/>
            <a:t>Encourage the person to stop smoking,</a:t>
          </a:r>
          <a:r>
            <a:rPr lang="en-US" sz="1400" dirty="0"/>
            <a:t> if needed and appropriate, as this may reduce the risk of relapse. See the CKS topic on </a:t>
          </a:r>
          <a:r>
            <a:rPr lang="en-US" sz="1400" u="sng" dirty="0">
              <a:hlinkClick xmlns:r="http://schemas.openxmlformats.org/officeDocument/2006/relationships" r:id="rId1"/>
            </a:rPr>
            <a:t>Smoking cessation</a:t>
          </a:r>
          <a:r>
            <a:rPr lang="en-US" sz="1400" dirty="0"/>
            <a:t> for more </a:t>
          </a:r>
          <a:r>
            <a:rPr lang="en-US" sz="1400" dirty="0" smtClean="0"/>
            <a:t>information. The </a:t>
          </a:r>
          <a:r>
            <a:rPr lang="en-US" sz="1400" dirty="0"/>
            <a:t>Crohn's and Colitis UK patient information sheet </a:t>
          </a:r>
          <a:r>
            <a:rPr lang="en-US" sz="1400" u="sng" dirty="0">
              <a:hlinkClick xmlns:r="http://schemas.openxmlformats.org/officeDocument/2006/relationships" r:id="rId2"/>
            </a:rPr>
            <a:t>Smoking and IBD</a:t>
          </a:r>
          <a:r>
            <a:rPr lang="en-US" sz="1400" dirty="0"/>
            <a:t> has some useful information.</a:t>
          </a:r>
        </a:p>
      </dgm:t>
    </dgm:pt>
    <dgm:pt modelId="{023F6DB7-A5F0-4247-BAA5-97922222D574}" type="parTrans" cxnId="{7F54DB5C-B5C1-4388-9831-EEEF6D599DC5}">
      <dgm:prSet/>
      <dgm:spPr/>
      <dgm:t>
        <a:bodyPr/>
        <a:lstStyle/>
        <a:p>
          <a:endParaRPr lang="en-US"/>
        </a:p>
      </dgm:t>
    </dgm:pt>
    <dgm:pt modelId="{6CD6F892-8AC2-4972-9F02-DCE44E9BDCB5}" type="sibTrans" cxnId="{7F54DB5C-B5C1-4388-9831-EEEF6D599DC5}">
      <dgm:prSet/>
      <dgm:spPr/>
      <dgm:t>
        <a:bodyPr/>
        <a:lstStyle/>
        <a:p>
          <a:pPr>
            <a:lnSpc>
              <a:spcPct val="100000"/>
            </a:lnSpc>
          </a:pPr>
          <a:endParaRPr lang="en-US"/>
        </a:p>
      </dgm:t>
    </dgm:pt>
    <dgm:pt modelId="{6EC5C92D-5386-4ACB-A115-8DD0AD2391BC}">
      <dgm:prSet custT="1"/>
      <dgm:spPr/>
      <dgm:t>
        <a:bodyPr/>
        <a:lstStyle/>
        <a:p>
          <a:pPr>
            <a:lnSpc>
              <a:spcPct val="100000"/>
            </a:lnSpc>
          </a:pPr>
          <a:r>
            <a:rPr lang="en-US" sz="1400" b="1" dirty="0"/>
            <a:t>Assess the person's risk of osteoporosis,</a:t>
          </a:r>
          <a:r>
            <a:rPr lang="en-US" sz="1400" dirty="0"/>
            <a:t> including dietary calcium intake, and extent of Crohn's disease and history of small bowel resection, and manage appropriately. See the CKS topic on </a:t>
          </a:r>
          <a:r>
            <a:rPr lang="en-US" sz="1400" u="sng" dirty="0">
              <a:hlinkClick xmlns:r="http://schemas.openxmlformats.org/officeDocument/2006/relationships" r:id="rId3"/>
            </a:rPr>
            <a:t>Osteoporosis - prevention of fragility fractures</a:t>
          </a:r>
          <a:r>
            <a:rPr lang="en-US" sz="1400" dirty="0"/>
            <a:t> for more </a:t>
          </a:r>
          <a:r>
            <a:rPr lang="en-US" sz="1400" dirty="0" err="1"/>
            <a:t>information.The</a:t>
          </a:r>
          <a:r>
            <a:rPr lang="en-US" sz="1400" dirty="0"/>
            <a:t> Crohn's and Colitis UK patient information sheet </a:t>
          </a:r>
          <a:r>
            <a:rPr lang="en-US" sz="1400" u="sng" dirty="0">
              <a:hlinkClick xmlns:r="http://schemas.openxmlformats.org/officeDocument/2006/relationships" r:id="rId4"/>
            </a:rPr>
            <a:t>Bones and IBD</a:t>
          </a:r>
          <a:r>
            <a:rPr lang="en-US" sz="1400" dirty="0"/>
            <a:t> has some useful information.</a:t>
          </a:r>
        </a:p>
      </dgm:t>
    </dgm:pt>
    <dgm:pt modelId="{B3259E32-8147-4F81-8C4F-8DB289DF7AEB}" type="parTrans" cxnId="{9714C972-1777-470E-8150-4254BBE6E25E}">
      <dgm:prSet/>
      <dgm:spPr/>
      <dgm:t>
        <a:bodyPr/>
        <a:lstStyle/>
        <a:p>
          <a:endParaRPr lang="en-US"/>
        </a:p>
      </dgm:t>
    </dgm:pt>
    <dgm:pt modelId="{D0AF4B5A-B77D-46C6-9801-23E5EFB4599A}" type="sibTrans" cxnId="{9714C972-1777-470E-8150-4254BBE6E25E}">
      <dgm:prSet/>
      <dgm:spPr/>
      <dgm:t>
        <a:bodyPr/>
        <a:lstStyle/>
        <a:p>
          <a:pPr>
            <a:lnSpc>
              <a:spcPct val="100000"/>
            </a:lnSpc>
          </a:pPr>
          <a:endParaRPr lang="en-US"/>
        </a:p>
      </dgm:t>
    </dgm:pt>
    <dgm:pt modelId="{F3DCD630-25E3-458B-AC58-CFE14CC24133}">
      <dgm:prSet custT="1"/>
      <dgm:spPr/>
      <dgm:t>
        <a:bodyPr/>
        <a:lstStyle/>
        <a:p>
          <a:pPr>
            <a:lnSpc>
              <a:spcPct val="100000"/>
            </a:lnSpc>
          </a:pPr>
          <a:r>
            <a:rPr lang="en-US" sz="1400" b="1" dirty="0"/>
            <a:t>Ensure that the person has follow-up arranged with a gastroenterology specialist, if needed, and encourage the person to attend appointments regularly.</a:t>
          </a:r>
          <a:endParaRPr lang="en-US" sz="1400" dirty="0"/>
        </a:p>
      </dgm:t>
    </dgm:pt>
    <dgm:pt modelId="{350C4531-9C59-4408-9905-40137B9F0AD7}" type="parTrans" cxnId="{3FB6B7C2-E3A2-4770-ADDC-8E74459B69A0}">
      <dgm:prSet/>
      <dgm:spPr/>
      <dgm:t>
        <a:bodyPr/>
        <a:lstStyle/>
        <a:p>
          <a:endParaRPr lang="en-US"/>
        </a:p>
      </dgm:t>
    </dgm:pt>
    <dgm:pt modelId="{85B7C848-B5DB-47FF-A950-9A0AF3FE1432}" type="sibTrans" cxnId="{3FB6B7C2-E3A2-4770-ADDC-8E74459B69A0}">
      <dgm:prSet/>
      <dgm:spPr/>
      <dgm:t>
        <a:bodyPr/>
        <a:lstStyle/>
        <a:p>
          <a:pPr>
            <a:lnSpc>
              <a:spcPct val="100000"/>
            </a:lnSpc>
          </a:pPr>
          <a:endParaRPr lang="en-US"/>
        </a:p>
      </dgm:t>
    </dgm:pt>
    <dgm:pt modelId="{D3191377-6B35-4341-9A2A-8C7BE4234737}">
      <dgm:prSet custT="1"/>
      <dgm:spPr/>
      <dgm:t>
        <a:bodyPr/>
        <a:lstStyle/>
        <a:p>
          <a:pPr>
            <a:lnSpc>
              <a:spcPct val="100000"/>
            </a:lnSpc>
          </a:pPr>
          <a:r>
            <a:rPr lang="en-US" sz="1400" b="1" dirty="0"/>
            <a:t>Ensure the person is aware of the need for colorectal cancer surveillance and has colonoscopy screening</a:t>
          </a:r>
          <a:r>
            <a:rPr lang="en-US" sz="1400" dirty="0"/>
            <a:t> arranged by the specialist team if symptoms started 10 years ago and there is Crohn's colitis affecting more than one segment of colon. The frequency of subsequent monitoring is a specialist decision, depending on the severity and duration of colitis, presence of co-morbid conditions, and the appearances at </a:t>
          </a:r>
          <a:r>
            <a:rPr lang="en-US" sz="1400" dirty="0" err="1"/>
            <a:t>colonoscopy.The</a:t>
          </a:r>
          <a:r>
            <a:rPr lang="en-US" sz="1400" dirty="0"/>
            <a:t> Crohn's and Colitis UK patient information sheet </a:t>
          </a:r>
          <a:r>
            <a:rPr lang="en-US" sz="1400" dirty="0">
              <a:hlinkClick xmlns:r="http://schemas.openxmlformats.org/officeDocument/2006/relationships" r:id="rId5"/>
            </a:rPr>
            <a:t>Bowel cancer and IBD</a:t>
          </a:r>
          <a:r>
            <a:rPr lang="en-US" sz="1400" dirty="0"/>
            <a:t> has some useful information.</a:t>
          </a:r>
        </a:p>
      </dgm:t>
    </dgm:pt>
    <dgm:pt modelId="{7DF3DF41-9CA5-4075-8699-369EC484D38E}" type="parTrans" cxnId="{A547BFD6-41C2-42E3-845A-9A55C6B61DCF}">
      <dgm:prSet/>
      <dgm:spPr/>
      <dgm:t>
        <a:bodyPr/>
        <a:lstStyle/>
        <a:p>
          <a:endParaRPr lang="en-US"/>
        </a:p>
      </dgm:t>
    </dgm:pt>
    <dgm:pt modelId="{738481E3-A8C9-499A-B837-D4687F4E7198}" type="sibTrans" cxnId="{A547BFD6-41C2-42E3-845A-9A55C6B61DCF}">
      <dgm:prSet/>
      <dgm:spPr/>
      <dgm:t>
        <a:bodyPr/>
        <a:lstStyle/>
        <a:p>
          <a:endParaRPr lang="en-US"/>
        </a:p>
      </dgm:t>
    </dgm:pt>
    <dgm:pt modelId="{31559ED5-68E6-4519-A398-E1B7748CE88A}" type="pres">
      <dgm:prSet presAssocID="{DC24226A-BC63-43D4-AD04-8A933F8BD7D3}" presName="root" presStyleCnt="0">
        <dgm:presLayoutVars>
          <dgm:dir/>
          <dgm:resizeHandles val="exact"/>
        </dgm:presLayoutVars>
      </dgm:prSet>
      <dgm:spPr/>
      <dgm:t>
        <a:bodyPr/>
        <a:lstStyle/>
        <a:p>
          <a:endParaRPr lang="en-US"/>
        </a:p>
      </dgm:t>
    </dgm:pt>
    <dgm:pt modelId="{3B86BC50-A401-405A-B389-E4092A125F3B}" type="pres">
      <dgm:prSet presAssocID="{DC24226A-BC63-43D4-AD04-8A933F8BD7D3}" presName="container" presStyleCnt="0">
        <dgm:presLayoutVars>
          <dgm:dir/>
          <dgm:resizeHandles val="exact"/>
        </dgm:presLayoutVars>
      </dgm:prSet>
      <dgm:spPr/>
    </dgm:pt>
    <dgm:pt modelId="{25B92777-3D74-41EF-A72F-03C790390057}" type="pres">
      <dgm:prSet presAssocID="{1DD2F4EB-5543-4383-B625-E77E9017860B}" presName="compNode" presStyleCnt="0"/>
      <dgm:spPr/>
    </dgm:pt>
    <dgm:pt modelId="{7AEDE2C9-8D13-4532-9A3D-91988BB20319}" type="pres">
      <dgm:prSet presAssocID="{1DD2F4EB-5543-4383-B625-E77E9017860B}" presName="iconBgRect" presStyleLbl="bgShp" presStyleIdx="0" presStyleCnt="4"/>
      <dgm:spPr/>
    </dgm:pt>
    <dgm:pt modelId="{0534BF0B-70C6-47F1-BA3B-28ABAE20DA52}" type="pres">
      <dgm:prSet presAssocID="{1DD2F4EB-5543-4383-B625-E77E9017860B}" presName="iconRect" presStyleLbl="node1" presStyleIdx="0" presStyleCnt="4"/>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t>
        <a:bodyPr/>
        <a:lstStyle/>
        <a:p>
          <a:endParaRPr lang="en-US"/>
        </a:p>
      </dgm:t>
      <dgm:extLst>
        <a:ext uri="{E40237B7-FDA0-4F09-8148-C483321AD2D9}">
          <dgm14:cNvPr xmlns:dgm14="http://schemas.microsoft.com/office/drawing/2010/diagram" id="0" name="" descr="Smoking"/>
        </a:ext>
      </dgm:extLst>
    </dgm:pt>
    <dgm:pt modelId="{EECA6077-3EB7-43C8-AD52-9DE18C05E4CE}" type="pres">
      <dgm:prSet presAssocID="{1DD2F4EB-5543-4383-B625-E77E9017860B}" presName="spaceRect" presStyleCnt="0"/>
      <dgm:spPr/>
    </dgm:pt>
    <dgm:pt modelId="{B63BB358-6F01-4162-9B1F-8EF0284EB9C4}" type="pres">
      <dgm:prSet presAssocID="{1DD2F4EB-5543-4383-B625-E77E9017860B}" presName="textRect" presStyleLbl="revTx" presStyleIdx="0" presStyleCnt="4" custScaleX="96920">
        <dgm:presLayoutVars>
          <dgm:chMax val="1"/>
          <dgm:chPref val="1"/>
        </dgm:presLayoutVars>
      </dgm:prSet>
      <dgm:spPr/>
      <dgm:t>
        <a:bodyPr/>
        <a:lstStyle/>
        <a:p>
          <a:endParaRPr lang="en-US"/>
        </a:p>
      </dgm:t>
    </dgm:pt>
    <dgm:pt modelId="{FC3B4060-9D34-4729-A5F4-35DDE0372F37}" type="pres">
      <dgm:prSet presAssocID="{6CD6F892-8AC2-4972-9F02-DCE44E9BDCB5}" presName="sibTrans" presStyleLbl="sibTrans2D1" presStyleIdx="0" presStyleCnt="0"/>
      <dgm:spPr/>
      <dgm:t>
        <a:bodyPr/>
        <a:lstStyle/>
        <a:p>
          <a:endParaRPr lang="en-US"/>
        </a:p>
      </dgm:t>
    </dgm:pt>
    <dgm:pt modelId="{B157D8C1-CC19-446B-B0F3-61C0FCB3AA85}" type="pres">
      <dgm:prSet presAssocID="{6EC5C92D-5386-4ACB-A115-8DD0AD2391BC}" presName="compNode" presStyleCnt="0"/>
      <dgm:spPr/>
    </dgm:pt>
    <dgm:pt modelId="{EC7C07E4-AF47-4D9B-8431-DB41504C3FD4}" type="pres">
      <dgm:prSet presAssocID="{6EC5C92D-5386-4ACB-A115-8DD0AD2391BC}" presName="iconBgRect" presStyleLbl="bgShp" presStyleIdx="1" presStyleCnt="4"/>
      <dgm:spPr/>
    </dgm:pt>
    <dgm:pt modelId="{1D2D5125-798B-4BB6-948E-217D131174EE}" type="pres">
      <dgm:prSet presAssocID="{6EC5C92D-5386-4ACB-A115-8DD0AD2391BC}" presName="iconRect" presStyleLbl="node1" presStyleIdx="1" presStyleCnt="4"/>
      <dgm:spPr>
        <a:blipFill>
          <a:blip xmlns:r="http://schemas.openxmlformats.org/officeDocument/2006/relationships" r:embed="rId8">
            <a:extLs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Bone with solid fill"/>
        </a:ext>
      </dgm:extLst>
    </dgm:pt>
    <dgm:pt modelId="{1FF2D270-F8D9-4D3C-83F8-DD74027489C7}" type="pres">
      <dgm:prSet presAssocID="{6EC5C92D-5386-4ACB-A115-8DD0AD2391BC}" presName="spaceRect" presStyleCnt="0"/>
      <dgm:spPr/>
    </dgm:pt>
    <dgm:pt modelId="{A2C81BC6-2E8F-41BF-B4E1-E6FE1A4AD523}" type="pres">
      <dgm:prSet presAssocID="{6EC5C92D-5386-4ACB-A115-8DD0AD2391BC}" presName="textRect" presStyleLbl="revTx" presStyleIdx="1" presStyleCnt="4" custScaleX="116159" custLinFactNeighborX="11639" custLinFactNeighborY="2671">
        <dgm:presLayoutVars>
          <dgm:chMax val="1"/>
          <dgm:chPref val="1"/>
        </dgm:presLayoutVars>
      </dgm:prSet>
      <dgm:spPr/>
      <dgm:t>
        <a:bodyPr/>
        <a:lstStyle/>
        <a:p>
          <a:endParaRPr lang="en-US"/>
        </a:p>
      </dgm:t>
    </dgm:pt>
    <dgm:pt modelId="{5E7E05A9-5DF5-481F-8087-58CC74BA348E}" type="pres">
      <dgm:prSet presAssocID="{D0AF4B5A-B77D-46C6-9801-23E5EFB4599A}" presName="sibTrans" presStyleLbl="sibTrans2D1" presStyleIdx="0" presStyleCnt="0"/>
      <dgm:spPr/>
      <dgm:t>
        <a:bodyPr/>
        <a:lstStyle/>
        <a:p>
          <a:endParaRPr lang="en-US"/>
        </a:p>
      </dgm:t>
    </dgm:pt>
    <dgm:pt modelId="{F8788C08-198E-47CE-8C89-E72DB7C2E007}" type="pres">
      <dgm:prSet presAssocID="{F3DCD630-25E3-458B-AC58-CFE14CC24133}" presName="compNode" presStyleCnt="0"/>
      <dgm:spPr/>
    </dgm:pt>
    <dgm:pt modelId="{5D27710F-D6A7-4C61-B5EC-FB2584318203}" type="pres">
      <dgm:prSet presAssocID="{F3DCD630-25E3-458B-AC58-CFE14CC24133}" presName="iconBgRect" presStyleLbl="bgShp" presStyleIdx="2" presStyleCnt="4" custLinFactNeighborY="-27330"/>
      <dgm:spPr/>
    </dgm:pt>
    <dgm:pt modelId="{6A6F2F62-EEA5-422B-90C9-8F81F18F94F8}" type="pres">
      <dgm:prSet presAssocID="{F3DCD630-25E3-458B-AC58-CFE14CC24133}" presName="iconRect" presStyleLbl="node1" presStyleIdx="2" presStyleCnt="4" custLinFactNeighborY="-47136"/>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F140158C-B9FB-4E88-86B5-3FA204860F8D}" type="pres">
      <dgm:prSet presAssocID="{F3DCD630-25E3-458B-AC58-CFE14CC24133}" presName="spaceRect" presStyleCnt="0"/>
      <dgm:spPr/>
    </dgm:pt>
    <dgm:pt modelId="{99F0337D-B11A-45F5-A8C6-983EC6C29A92}" type="pres">
      <dgm:prSet presAssocID="{F3DCD630-25E3-458B-AC58-CFE14CC24133}" presName="textRect" presStyleLbl="revTx" presStyleIdx="2" presStyleCnt="4" custLinFactNeighborY="-27330">
        <dgm:presLayoutVars>
          <dgm:chMax val="1"/>
          <dgm:chPref val="1"/>
        </dgm:presLayoutVars>
      </dgm:prSet>
      <dgm:spPr/>
      <dgm:t>
        <a:bodyPr/>
        <a:lstStyle/>
        <a:p>
          <a:endParaRPr lang="en-US"/>
        </a:p>
      </dgm:t>
    </dgm:pt>
    <dgm:pt modelId="{25643ED3-283D-411E-B5A6-3E84F494EA15}" type="pres">
      <dgm:prSet presAssocID="{85B7C848-B5DB-47FF-A950-9A0AF3FE1432}" presName="sibTrans" presStyleLbl="sibTrans2D1" presStyleIdx="0" presStyleCnt="0"/>
      <dgm:spPr/>
      <dgm:t>
        <a:bodyPr/>
        <a:lstStyle/>
        <a:p>
          <a:endParaRPr lang="en-US"/>
        </a:p>
      </dgm:t>
    </dgm:pt>
    <dgm:pt modelId="{19995001-8F59-4A75-8F92-B25D70215CBC}" type="pres">
      <dgm:prSet presAssocID="{D3191377-6B35-4341-9A2A-8C7BE4234737}" presName="compNode" presStyleCnt="0"/>
      <dgm:spPr/>
    </dgm:pt>
    <dgm:pt modelId="{A2510C19-7036-409D-B03C-D85ED5646C9B}" type="pres">
      <dgm:prSet presAssocID="{D3191377-6B35-4341-9A2A-8C7BE4234737}" presName="iconBgRect" presStyleLbl="bgShp" presStyleIdx="3" presStyleCnt="4"/>
      <dgm:spPr/>
    </dgm:pt>
    <dgm:pt modelId="{1901A4FA-9073-473A-A1AB-F5640B2CDB8E}" type="pres">
      <dgm:prSet presAssocID="{D3191377-6B35-4341-9A2A-8C7BE4234737}" presName="iconRect" presStyleLbl="node1" presStyleIdx="3" presStyleCnt="4"/>
      <dgm:spPr>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792A5D44-3A7F-499F-B71E-566F3041B6E4}" type="pres">
      <dgm:prSet presAssocID="{D3191377-6B35-4341-9A2A-8C7BE4234737}" presName="spaceRect" presStyleCnt="0"/>
      <dgm:spPr/>
    </dgm:pt>
    <dgm:pt modelId="{78CC432E-FA67-4CD0-B899-23F8F541E48A}" type="pres">
      <dgm:prSet presAssocID="{D3191377-6B35-4341-9A2A-8C7BE4234737}" presName="textRect" presStyleLbl="revTx" presStyleIdx="3" presStyleCnt="4" custScaleX="119015" custLinFactNeighborX="20903" custLinFactNeighborY="40672">
        <dgm:presLayoutVars>
          <dgm:chMax val="1"/>
          <dgm:chPref val="1"/>
        </dgm:presLayoutVars>
      </dgm:prSet>
      <dgm:spPr/>
      <dgm:t>
        <a:bodyPr/>
        <a:lstStyle/>
        <a:p>
          <a:endParaRPr lang="en-US"/>
        </a:p>
      </dgm:t>
    </dgm:pt>
  </dgm:ptLst>
  <dgm:cxnLst>
    <dgm:cxn modelId="{A547BFD6-41C2-42E3-845A-9A55C6B61DCF}" srcId="{DC24226A-BC63-43D4-AD04-8A933F8BD7D3}" destId="{D3191377-6B35-4341-9A2A-8C7BE4234737}" srcOrd="3" destOrd="0" parTransId="{7DF3DF41-9CA5-4075-8699-369EC484D38E}" sibTransId="{738481E3-A8C9-499A-B837-D4687F4E7198}"/>
    <dgm:cxn modelId="{9714C972-1777-470E-8150-4254BBE6E25E}" srcId="{DC24226A-BC63-43D4-AD04-8A933F8BD7D3}" destId="{6EC5C92D-5386-4ACB-A115-8DD0AD2391BC}" srcOrd="1" destOrd="0" parTransId="{B3259E32-8147-4F81-8C4F-8DB289DF7AEB}" sibTransId="{D0AF4B5A-B77D-46C6-9801-23E5EFB4599A}"/>
    <dgm:cxn modelId="{7F54DB5C-B5C1-4388-9831-EEEF6D599DC5}" srcId="{DC24226A-BC63-43D4-AD04-8A933F8BD7D3}" destId="{1DD2F4EB-5543-4383-B625-E77E9017860B}" srcOrd="0" destOrd="0" parTransId="{023F6DB7-A5F0-4247-BAA5-97922222D574}" sibTransId="{6CD6F892-8AC2-4972-9F02-DCE44E9BDCB5}"/>
    <dgm:cxn modelId="{3FB6B7C2-E3A2-4770-ADDC-8E74459B69A0}" srcId="{DC24226A-BC63-43D4-AD04-8A933F8BD7D3}" destId="{F3DCD630-25E3-458B-AC58-CFE14CC24133}" srcOrd="2" destOrd="0" parTransId="{350C4531-9C59-4408-9905-40137B9F0AD7}" sibTransId="{85B7C848-B5DB-47FF-A950-9A0AF3FE1432}"/>
    <dgm:cxn modelId="{8FE40DB7-C017-40B7-BFC4-100742F9A92A}" type="presOf" srcId="{85B7C848-B5DB-47FF-A950-9A0AF3FE1432}" destId="{25643ED3-283D-411E-B5A6-3E84F494EA15}" srcOrd="0" destOrd="0" presId="urn:microsoft.com/office/officeart/2018/2/layout/IconCircleList"/>
    <dgm:cxn modelId="{62F30588-306D-4C13-9192-F111B098D47C}" type="presOf" srcId="{1DD2F4EB-5543-4383-B625-E77E9017860B}" destId="{B63BB358-6F01-4162-9B1F-8EF0284EB9C4}" srcOrd="0" destOrd="0" presId="urn:microsoft.com/office/officeart/2018/2/layout/IconCircleList"/>
    <dgm:cxn modelId="{B36146A6-51B3-4243-92EA-38A37938BFED}" type="presOf" srcId="{F3DCD630-25E3-458B-AC58-CFE14CC24133}" destId="{99F0337D-B11A-45F5-A8C6-983EC6C29A92}" srcOrd="0" destOrd="0" presId="urn:microsoft.com/office/officeart/2018/2/layout/IconCircleList"/>
    <dgm:cxn modelId="{B1904026-2A2A-472B-BDFE-92C30F7A3D52}" type="presOf" srcId="{D3191377-6B35-4341-9A2A-8C7BE4234737}" destId="{78CC432E-FA67-4CD0-B899-23F8F541E48A}" srcOrd="0" destOrd="0" presId="urn:microsoft.com/office/officeart/2018/2/layout/IconCircleList"/>
    <dgm:cxn modelId="{36C2B0F2-3BDD-479D-A59C-F386CAB6E74D}" type="presOf" srcId="{D0AF4B5A-B77D-46C6-9801-23E5EFB4599A}" destId="{5E7E05A9-5DF5-481F-8087-58CC74BA348E}" srcOrd="0" destOrd="0" presId="urn:microsoft.com/office/officeart/2018/2/layout/IconCircleList"/>
    <dgm:cxn modelId="{A6761FD2-70D0-400E-8B50-A209C2D505A4}" type="presOf" srcId="{6CD6F892-8AC2-4972-9F02-DCE44E9BDCB5}" destId="{FC3B4060-9D34-4729-A5F4-35DDE0372F37}" srcOrd="0" destOrd="0" presId="urn:microsoft.com/office/officeart/2018/2/layout/IconCircleList"/>
    <dgm:cxn modelId="{AC3451C1-AE6E-4C86-99A2-CB0565E002E6}" type="presOf" srcId="{6EC5C92D-5386-4ACB-A115-8DD0AD2391BC}" destId="{A2C81BC6-2E8F-41BF-B4E1-E6FE1A4AD523}" srcOrd="0" destOrd="0" presId="urn:microsoft.com/office/officeart/2018/2/layout/IconCircleList"/>
    <dgm:cxn modelId="{1CE50AB6-3F00-41F2-BB07-760AFC1AA448}" type="presOf" srcId="{DC24226A-BC63-43D4-AD04-8A933F8BD7D3}" destId="{31559ED5-68E6-4519-A398-E1B7748CE88A}" srcOrd="0" destOrd="0" presId="urn:microsoft.com/office/officeart/2018/2/layout/IconCircleList"/>
    <dgm:cxn modelId="{3BACECFF-1F5B-4B5A-AC5B-09381E971772}" type="presParOf" srcId="{31559ED5-68E6-4519-A398-E1B7748CE88A}" destId="{3B86BC50-A401-405A-B389-E4092A125F3B}" srcOrd="0" destOrd="0" presId="urn:microsoft.com/office/officeart/2018/2/layout/IconCircleList"/>
    <dgm:cxn modelId="{BFAB563B-4B84-4C9E-B2BB-9BBA01C89353}" type="presParOf" srcId="{3B86BC50-A401-405A-B389-E4092A125F3B}" destId="{25B92777-3D74-41EF-A72F-03C790390057}" srcOrd="0" destOrd="0" presId="urn:microsoft.com/office/officeart/2018/2/layout/IconCircleList"/>
    <dgm:cxn modelId="{9F7B65DF-5E3C-4A18-8C72-1D4E3273A2FD}" type="presParOf" srcId="{25B92777-3D74-41EF-A72F-03C790390057}" destId="{7AEDE2C9-8D13-4532-9A3D-91988BB20319}" srcOrd="0" destOrd="0" presId="urn:microsoft.com/office/officeart/2018/2/layout/IconCircleList"/>
    <dgm:cxn modelId="{1BED53FD-E977-4E02-92A6-7FAC12BF051E}" type="presParOf" srcId="{25B92777-3D74-41EF-A72F-03C790390057}" destId="{0534BF0B-70C6-47F1-BA3B-28ABAE20DA52}" srcOrd="1" destOrd="0" presId="urn:microsoft.com/office/officeart/2018/2/layout/IconCircleList"/>
    <dgm:cxn modelId="{51821E2B-8730-4FC5-860F-D1D14683A0DD}" type="presParOf" srcId="{25B92777-3D74-41EF-A72F-03C790390057}" destId="{EECA6077-3EB7-43C8-AD52-9DE18C05E4CE}" srcOrd="2" destOrd="0" presId="urn:microsoft.com/office/officeart/2018/2/layout/IconCircleList"/>
    <dgm:cxn modelId="{EE9B9753-B82A-4A56-BA4E-478AEFD797EC}" type="presParOf" srcId="{25B92777-3D74-41EF-A72F-03C790390057}" destId="{B63BB358-6F01-4162-9B1F-8EF0284EB9C4}" srcOrd="3" destOrd="0" presId="urn:microsoft.com/office/officeart/2018/2/layout/IconCircleList"/>
    <dgm:cxn modelId="{7F5B8ED3-A08C-4C3C-A112-3F7C76F8B545}" type="presParOf" srcId="{3B86BC50-A401-405A-B389-E4092A125F3B}" destId="{FC3B4060-9D34-4729-A5F4-35DDE0372F37}" srcOrd="1" destOrd="0" presId="urn:microsoft.com/office/officeart/2018/2/layout/IconCircleList"/>
    <dgm:cxn modelId="{D5B23A35-6EF6-4CD3-9C62-6FF67567A5DD}" type="presParOf" srcId="{3B86BC50-A401-405A-B389-E4092A125F3B}" destId="{B157D8C1-CC19-446B-B0F3-61C0FCB3AA85}" srcOrd="2" destOrd="0" presId="urn:microsoft.com/office/officeart/2018/2/layout/IconCircleList"/>
    <dgm:cxn modelId="{83B64FEB-8140-4D31-8E5A-8D10CA49DBC8}" type="presParOf" srcId="{B157D8C1-CC19-446B-B0F3-61C0FCB3AA85}" destId="{EC7C07E4-AF47-4D9B-8431-DB41504C3FD4}" srcOrd="0" destOrd="0" presId="urn:microsoft.com/office/officeart/2018/2/layout/IconCircleList"/>
    <dgm:cxn modelId="{EC662A44-1572-498B-8875-D97988EF85FD}" type="presParOf" srcId="{B157D8C1-CC19-446B-B0F3-61C0FCB3AA85}" destId="{1D2D5125-798B-4BB6-948E-217D131174EE}" srcOrd="1" destOrd="0" presId="urn:microsoft.com/office/officeart/2018/2/layout/IconCircleList"/>
    <dgm:cxn modelId="{0496C7F9-E956-42C2-9942-C39C2DD152F4}" type="presParOf" srcId="{B157D8C1-CC19-446B-B0F3-61C0FCB3AA85}" destId="{1FF2D270-F8D9-4D3C-83F8-DD74027489C7}" srcOrd="2" destOrd="0" presId="urn:microsoft.com/office/officeart/2018/2/layout/IconCircleList"/>
    <dgm:cxn modelId="{10DF43B2-B84D-46B7-A0C0-0E6AAD4C7EF8}" type="presParOf" srcId="{B157D8C1-CC19-446B-B0F3-61C0FCB3AA85}" destId="{A2C81BC6-2E8F-41BF-B4E1-E6FE1A4AD523}" srcOrd="3" destOrd="0" presId="urn:microsoft.com/office/officeart/2018/2/layout/IconCircleList"/>
    <dgm:cxn modelId="{7DAE18CB-9641-4E72-9A8B-FB4AA2236211}" type="presParOf" srcId="{3B86BC50-A401-405A-B389-E4092A125F3B}" destId="{5E7E05A9-5DF5-481F-8087-58CC74BA348E}" srcOrd="3" destOrd="0" presId="urn:microsoft.com/office/officeart/2018/2/layout/IconCircleList"/>
    <dgm:cxn modelId="{8331A999-BF83-47C7-AD47-11EFB86797B9}" type="presParOf" srcId="{3B86BC50-A401-405A-B389-E4092A125F3B}" destId="{F8788C08-198E-47CE-8C89-E72DB7C2E007}" srcOrd="4" destOrd="0" presId="urn:microsoft.com/office/officeart/2018/2/layout/IconCircleList"/>
    <dgm:cxn modelId="{00F53A13-00EE-45D4-98D5-5152C754839C}" type="presParOf" srcId="{F8788C08-198E-47CE-8C89-E72DB7C2E007}" destId="{5D27710F-D6A7-4C61-B5EC-FB2584318203}" srcOrd="0" destOrd="0" presId="urn:microsoft.com/office/officeart/2018/2/layout/IconCircleList"/>
    <dgm:cxn modelId="{728AEB23-98D6-4F6F-B7E4-90CD60BE138B}" type="presParOf" srcId="{F8788C08-198E-47CE-8C89-E72DB7C2E007}" destId="{6A6F2F62-EEA5-422B-90C9-8F81F18F94F8}" srcOrd="1" destOrd="0" presId="urn:microsoft.com/office/officeart/2018/2/layout/IconCircleList"/>
    <dgm:cxn modelId="{FAD0EADB-0917-4D78-A571-5D972D24CFD1}" type="presParOf" srcId="{F8788C08-198E-47CE-8C89-E72DB7C2E007}" destId="{F140158C-B9FB-4E88-86B5-3FA204860F8D}" srcOrd="2" destOrd="0" presId="urn:microsoft.com/office/officeart/2018/2/layout/IconCircleList"/>
    <dgm:cxn modelId="{7AFB9315-405A-4D8C-9423-7F9BDF971A5E}" type="presParOf" srcId="{F8788C08-198E-47CE-8C89-E72DB7C2E007}" destId="{99F0337D-B11A-45F5-A8C6-983EC6C29A92}" srcOrd="3" destOrd="0" presId="urn:microsoft.com/office/officeart/2018/2/layout/IconCircleList"/>
    <dgm:cxn modelId="{6F91A38C-BB99-4C9E-A07A-B039D388D7DB}" type="presParOf" srcId="{3B86BC50-A401-405A-B389-E4092A125F3B}" destId="{25643ED3-283D-411E-B5A6-3E84F494EA15}" srcOrd="5" destOrd="0" presId="urn:microsoft.com/office/officeart/2018/2/layout/IconCircleList"/>
    <dgm:cxn modelId="{49DE3045-9700-49DF-B33F-E29BFF275D1F}" type="presParOf" srcId="{3B86BC50-A401-405A-B389-E4092A125F3B}" destId="{19995001-8F59-4A75-8F92-B25D70215CBC}" srcOrd="6" destOrd="0" presId="urn:microsoft.com/office/officeart/2018/2/layout/IconCircleList"/>
    <dgm:cxn modelId="{8A6D7EE6-2116-4381-B7BA-4C8D86619233}" type="presParOf" srcId="{19995001-8F59-4A75-8F92-B25D70215CBC}" destId="{A2510C19-7036-409D-B03C-D85ED5646C9B}" srcOrd="0" destOrd="0" presId="urn:microsoft.com/office/officeart/2018/2/layout/IconCircleList"/>
    <dgm:cxn modelId="{A3727B16-077E-4D91-B085-52CAE538C74C}" type="presParOf" srcId="{19995001-8F59-4A75-8F92-B25D70215CBC}" destId="{1901A4FA-9073-473A-A1AB-F5640B2CDB8E}" srcOrd="1" destOrd="0" presId="urn:microsoft.com/office/officeart/2018/2/layout/IconCircleList"/>
    <dgm:cxn modelId="{79088127-CAAD-49EF-974B-4F20A6A7DB84}" type="presParOf" srcId="{19995001-8F59-4A75-8F92-B25D70215CBC}" destId="{792A5D44-3A7F-499F-B71E-566F3041B6E4}" srcOrd="2" destOrd="0" presId="urn:microsoft.com/office/officeart/2018/2/layout/IconCircleList"/>
    <dgm:cxn modelId="{54521097-6F51-42B7-BD80-059D90F462D3}" type="presParOf" srcId="{19995001-8F59-4A75-8F92-B25D70215CBC}" destId="{78CC432E-FA67-4CD0-B899-23F8F541E48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194053-074A-410E-B3BD-1C970B6F3D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2CD6500-05CF-408F-8C8A-1EB7D95B6377}">
      <dgm:prSet/>
      <dgm:spPr>
        <a:solidFill>
          <a:srgbClr val="015EA4"/>
        </a:solidFill>
      </dgm:spPr>
      <dgm:t>
        <a:bodyPr/>
        <a:lstStyle/>
        <a:p>
          <a:r>
            <a:rPr lang="en-US" dirty="0"/>
            <a:t>Identify the underlying cause for abdominal or perianal pain, wherever possible, to allow appropriate management.</a:t>
          </a:r>
        </a:p>
      </dgm:t>
    </dgm:pt>
    <dgm:pt modelId="{144D8691-73F4-4342-9C34-28FB28F67158}" type="parTrans" cxnId="{6D7AB1FA-C203-4D94-9FF8-5AB84F6D703E}">
      <dgm:prSet/>
      <dgm:spPr/>
      <dgm:t>
        <a:bodyPr/>
        <a:lstStyle/>
        <a:p>
          <a:endParaRPr lang="en-US"/>
        </a:p>
      </dgm:t>
    </dgm:pt>
    <dgm:pt modelId="{3E76D9AF-65C7-49B8-8E2B-72F22B16C769}" type="sibTrans" cxnId="{6D7AB1FA-C203-4D94-9FF8-5AB84F6D703E}">
      <dgm:prSet/>
      <dgm:spPr/>
      <dgm:t>
        <a:bodyPr/>
        <a:lstStyle/>
        <a:p>
          <a:endParaRPr lang="en-US"/>
        </a:p>
      </dgm:t>
    </dgm:pt>
    <dgm:pt modelId="{600C56C9-507B-4376-96AC-836A5D868B77}">
      <dgm:prSet/>
      <dgm:spPr/>
      <dgm:t>
        <a:bodyPr/>
        <a:lstStyle/>
        <a:p>
          <a:r>
            <a:rPr lang="en-US"/>
            <a:t>Persistent severe pain may indicate poor disease control or complications, such as pending perforation.</a:t>
          </a:r>
        </a:p>
      </dgm:t>
    </dgm:pt>
    <dgm:pt modelId="{BAC35109-DD1B-4475-8D4A-C4E137F8458A}" type="parTrans" cxnId="{06C99F8E-8DC7-4CE0-87F2-05752C6352F3}">
      <dgm:prSet/>
      <dgm:spPr/>
      <dgm:t>
        <a:bodyPr/>
        <a:lstStyle/>
        <a:p>
          <a:endParaRPr lang="en-US"/>
        </a:p>
      </dgm:t>
    </dgm:pt>
    <dgm:pt modelId="{51907905-1EF3-4C1A-BCB1-242271218FDC}" type="sibTrans" cxnId="{06C99F8E-8DC7-4CE0-87F2-05752C6352F3}">
      <dgm:prSet/>
      <dgm:spPr/>
      <dgm:t>
        <a:bodyPr/>
        <a:lstStyle/>
        <a:p>
          <a:endParaRPr lang="en-US"/>
        </a:p>
      </dgm:t>
    </dgm:pt>
    <dgm:pt modelId="{C6222F9D-12D3-4AD4-9033-1A231DEAF813}">
      <dgm:prSet/>
      <dgm:spPr/>
      <dgm:t>
        <a:bodyPr/>
        <a:lstStyle/>
        <a:p>
          <a:r>
            <a:rPr lang="en-US"/>
            <a:t>If a person has Crohn's disease with suspected perianal sepsis or fistula, arrange urgent hospital admission for examination under anaesthesia to consider whether surgical drainage is needed.</a:t>
          </a:r>
        </a:p>
      </dgm:t>
    </dgm:pt>
    <dgm:pt modelId="{BFC5D490-31B0-44E2-84B1-03FAE2CD3A2C}" type="parTrans" cxnId="{DB5122FE-1801-41BB-B048-E768C2B91BA2}">
      <dgm:prSet/>
      <dgm:spPr/>
      <dgm:t>
        <a:bodyPr/>
        <a:lstStyle/>
        <a:p>
          <a:endParaRPr lang="en-US"/>
        </a:p>
      </dgm:t>
    </dgm:pt>
    <dgm:pt modelId="{0DB6273A-E13B-4F5A-9F73-2D6650C5FD84}" type="sibTrans" cxnId="{DB5122FE-1801-41BB-B048-E768C2B91BA2}">
      <dgm:prSet/>
      <dgm:spPr/>
      <dgm:t>
        <a:bodyPr/>
        <a:lstStyle/>
        <a:p>
          <a:endParaRPr lang="en-US"/>
        </a:p>
      </dgm:t>
    </dgm:pt>
    <dgm:pt modelId="{6AB8EE4E-017D-4798-97B8-D87C1DCF2E97}">
      <dgm:prSet/>
      <dgm:spPr>
        <a:solidFill>
          <a:srgbClr val="015EA4"/>
        </a:solidFill>
      </dgm:spPr>
      <dgm:t>
        <a:bodyPr/>
        <a:lstStyle/>
        <a:p>
          <a:r>
            <a:rPr lang="en-US"/>
            <a:t>Offer analgesia to help relieve symptoms.</a:t>
          </a:r>
        </a:p>
      </dgm:t>
    </dgm:pt>
    <dgm:pt modelId="{76B3C85C-BB51-44D6-A112-D403F4870361}" type="parTrans" cxnId="{F9175A3A-25C4-4F19-A95A-EAD416EA70DE}">
      <dgm:prSet/>
      <dgm:spPr/>
      <dgm:t>
        <a:bodyPr/>
        <a:lstStyle/>
        <a:p>
          <a:endParaRPr lang="en-US"/>
        </a:p>
      </dgm:t>
    </dgm:pt>
    <dgm:pt modelId="{B3DD8E63-68C2-4410-B95D-A125F19BA8AA}" type="sibTrans" cxnId="{F9175A3A-25C4-4F19-A95A-EAD416EA70DE}">
      <dgm:prSet/>
      <dgm:spPr/>
      <dgm:t>
        <a:bodyPr/>
        <a:lstStyle/>
        <a:p>
          <a:endParaRPr lang="en-US"/>
        </a:p>
      </dgm:t>
    </dgm:pt>
    <dgm:pt modelId="{F2C55478-43DE-4655-ACB9-695F8D2EA978}">
      <dgm:prSet/>
      <dgm:spPr/>
      <dgm:t>
        <a:bodyPr/>
        <a:lstStyle/>
        <a:p>
          <a:r>
            <a:rPr lang="en-US" dirty="0"/>
            <a:t>Consider paracetamol first-line. Opiates may be needed for additional symptom relief. See the CKS topic on </a:t>
          </a:r>
          <a:r>
            <a:rPr lang="en-US" u="sng" dirty="0">
              <a:hlinkClick xmlns:r="http://schemas.openxmlformats.org/officeDocument/2006/relationships" r:id="rId1"/>
            </a:rPr>
            <a:t>Analgesia - mild-to-moderate pain</a:t>
          </a:r>
          <a:r>
            <a:rPr lang="en-US" dirty="0"/>
            <a:t> for more information.</a:t>
          </a:r>
        </a:p>
      </dgm:t>
    </dgm:pt>
    <dgm:pt modelId="{50312E5D-88AA-4A25-BABE-3A68215881FA}" type="parTrans" cxnId="{4223D939-0763-48C0-BBA6-F52D3A07DFEF}">
      <dgm:prSet/>
      <dgm:spPr/>
      <dgm:t>
        <a:bodyPr/>
        <a:lstStyle/>
        <a:p>
          <a:endParaRPr lang="en-US"/>
        </a:p>
      </dgm:t>
    </dgm:pt>
    <dgm:pt modelId="{B89F0AFA-DEE4-4550-A72C-7DF75F36ED13}" type="sibTrans" cxnId="{4223D939-0763-48C0-BBA6-F52D3A07DFEF}">
      <dgm:prSet/>
      <dgm:spPr/>
      <dgm:t>
        <a:bodyPr/>
        <a:lstStyle/>
        <a:p>
          <a:endParaRPr lang="en-US"/>
        </a:p>
      </dgm:t>
    </dgm:pt>
    <dgm:pt modelId="{F6ADE2CD-B6DC-4E83-BB46-ECD50913ECFA}">
      <dgm:prSet/>
      <dgm:spPr/>
      <dgm:t>
        <a:bodyPr/>
        <a:lstStyle/>
        <a:p>
          <a:r>
            <a:rPr lang="en-US" dirty="0"/>
            <a:t>Advise the person to avoid nonsteroidal anti-inflammatory drugs (NSAIDs) wherever possible, as they may aggravate Crohn's disease.</a:t>
          </a:r>
        </a:p>
      </dgm:t>
    </dgm:pt>
    <dgm:pt modelId="{A117A052-CC3D-4719-8FBA-DDF4C05A0C1F}" type="parTrans" cxnId="{1F9A56FE-EDEB-4844-A8E3-54A96ADF4290}">
      <dgm:prSet/>
      <dgm:spPr/>
      <dgm:t>
        <a:bodyPr/>
        <a:lstStyle/>
        <a:p>
          <a:endParaRPr lang="en-US"/>
        </a:p>
      </dgm:t>
    </dgm:pt>
    <dgm:pt modelId="{9BB27FC8-7940-4B4D-93C1-0F747869F497}" type="sibTrans" cxnId="{1F9A56FE-EDEB-4844-A8E3-54A96ADF4290}">
      <dgm:prSet/>
      <dgm:spPr/>
      <dgm:t>
        <a:bodyPr/>
        <a:lstStyle/>
        <a:p>
          <a:endParaRPr lang="en-US"/>
        </a:p>
      </dgm:t>
    </dgm:pt>
    <dgm:pt modelId="{BCDAFB99-A7C3-47C8-B051-BF58BD431F7E}">
      <dgm:prSet/>
      <dgm:spPr>
        <a:solidFill>
          <a:srgbClr val="015EA4"/>
        </a:solidFill>
      </dgm:spPr>
      <dgm:t>
        <a:bodyPr/>
        <a:lstStyle/>
        <a:p>
          <a:r>
            <a:rPr lang="en-US" dirty="0"/>
            <a:t>If pain is not effectively controlled with optimal analgesia in primary </a:t>
          </a:r>
          <a:r>
            <a:rPr lang="en-US" dirty="0" smtClean="0"/>
            <a:t>care</a:t>
          </a:r>
          <a:endParaRPr lang="en-US" dirty="0"/>
        </a:p>
      </dgm:t>
    </dgm:pt>
    <dgm:pt modelId="{FA9CCB67-73CB-4C3B-9184-F7AC4A87730F}" type="parTrans" cxnId="{93C80BB2-5597-40A7-ADAD-E8DBEDE27654}">
      <dgm:prSet/>
      <dgm:spPr/>
      <dgm:t>
        <a:bodyPr/>
        <a:lstStyle/>
        <a:p>
          <a:endParaRPr lang="en-US"/>
        </a:p>
      </dgm:t>
    </dgm:pt>
    <dgm:pt modelId="{A4418FF3-2AF4-4BBA-A763-88CFA81430A8}" type="sibTrans" cxnId="{93C80BB2-5597-40A7-ADAD-E8DBEDE27654}">
      <dgm:prSet/>
      <dgm:spPr/>
      <dgm:t>
        <a:bodyPr/>
        <a:lstStyle/>
        <a:p>
          <a:endParaRPr lang="en-US"/>
        </a:p>
      </dgm:t>
    </dgm:pt>
    <dgm:pt modelId="{CEFC255D-BAEE-4426-92F8-413D9F7A18F0}" type="pres">
      <dgm:prSet presAssocID="{EF194053-074A-410E-B3BD-1C970B6F3D65}" presName="Name0" presStyleCnt="0">
        <dgm:presLayoutVars>
          <dgm:dir/>
          <dgm:animLvl val="lvl"/>
          <dgm:resizeHandles val="exact"/>
        </dgm:presLayoutVars>
      </dgm:prSet>
      <dgm:spPr/>
      <dgm:t>
        <a:bodyPr/>
        <a:lstStyle/>
        <a:p>
          <a:endParaRPr lang="en-US"/>
        </a:p>
      </dgm:t>
    </dgm:pt>
    <dgm:pt modelId="{D4816583-DC1B-42D9-AF9D-4EBE6D29262F}" type="pres">
      <dgm:prSet presAssocID="{E2CD6500-05CF-408F-8C8A-1EB7D95B6377}" presName="composite" presStyleCnt="0"/>
      <dgm:spPr/>
      <dgm:t>
        <a:bodyPr/>
        <a:lstStyle/>
        <a:p>
          <a:endParaRPr lang="en-US"/>
        </a:p>
      </dgm:t>
    </dgm:pt>
    <dgm:pt modelId="{AF523C27-F40E-4356-B58F-C042D63E7722}" type="pres">
      <dgm:prSet presAssocID="{E2CD6500-05CF-408F-8C8A-1EB7D95B6377}" presName="parTx" presStyleLbl="alignNode1" presStyleIdx="0" presStyleCnt="3">
        <dgm:presLayoutVars>
          <dgm:chMax val="0"/>
          <dgm:chPref val="0"/>
          <dgm:bulletEnabled val="1"/>
        </dgm:presLayoutVars>
      </dgm:prSet>
      <dgm:spPr/>
      <dgm:t>
        <a:bodyPr/>
        <a:lstStyle/>
        <a:p>
          <a:endParaRPr lang="en-US"/>
        </a:p>
      </dgm:t>
    </dgm:pt>
    <dgm:pt modelId="{D7DAE514-3904-4F3D-BF8B-67287B254838}" type="pres">
      <dgm:prSet presAssocID="{E2CD6500-05CF-408F-8C8A-1EB7D95B6377}" presName="desTx" presStyleLbl="alignAccFollowNode1" presStyleIdx="0" presStyleCnt="3">
        <dgm:presLayoutVars>
          <dgm:bulletEnabled val="1"/>
        </dgm:presLayoutVars>
      </dgm:prSet>
      <dgm:spPr/>
      <dgm:t>
        <a:bodyPr/>
        <a:lstStyle/>
        <a:p>
          <a:endParaRPr lang="en-US"/>
        </a:p>
      </dgm:t>
    </dgm:pt>
    <dgm:pt modelId="{F2BDC89D-C289-4AEC-9D4E-D095033D9EFA}" type="pres">
      <dgm:prSet presAssocID="{3E76D9AF-65C7-49B8-8E2B-72F22B16C769}" presName="space" presStyleCnt="0"/>
      <dgm:spPr/>
      <dgm:t>
        <a:bodyPr/>
        <a:lstStyle/>
        <a:p>
          <a:endParaRPr lang="en-US"/>
        </a:p>
      </dgm:t>
    </dgm:pt>
    <dgm:pt modelId="{BF813557-2318-4334-BECB-691CFCD5BE2D}" type="pres">
      <dgm:prSet presAssocID="{6AB8EE4E-017D-4798-97B8-D87C1DCF2E97}" presName="composite" presStyleCnt="0"/>
      <dgm:spPr/>
      <dgm:t>
        <a:bodyPr/>
        <a:lstStyle/>
        <a:p>
          <a:endParaRPr lang="en-US"/>
        </a:p>
      </dgm:t>
    </dgm:pt>
    <dgm:pt modelId="{891626CB-C4EA-4946-8EDC-E3019C1F116D}" type="pres">
      <dgm:prSet presAssocID="{6AB8EE4E-017D-4798-97B8-D87C1DCF2E97}" presName="parTx" presStyleLbl="alignNode1" presStyleIdx="1" presStyleCnt="3">
        <dgm:presLayoutVars>
          <dgm:chMax val="0"/>
          <dgm:chPref val="0"/>
          <dgm:bulletEnabled val="1"/>
        </dgm:presLayoutVars>
      </dgm:prSet>
      <dgm:spPr/>
      <dgm:t>
        <a:bodyPr/>
        <a:lstStyle/>
        <a:p>
          <a:endParaRPr lang="en-US"/>
        </a:p>
      </dgm:t>
    </dgm:pt>
    <dgm:pt modelId="{3653909B-D239-47D2-AF66-4698791328BB}" type="pres">
      <dgm:prSet presAssocID="{6AB8EE4E-017D-4798-97B8-D87C1DCF2E97}" presName="desTx" presStyleLbl="alignAccFollowNode1" presStyleIdx="1" presStyleCnt="3">
        <dgm:presLayoutVars>
          <dgm:bulletEnabled val="1"/>
        </dgm:presLayoutVars>
      </dgm:prSet>
      <dgm:spPr/>
      <dgm:t>
        <a:bodyPr/>
        <a:lstStyle/>
        <a:p>
          <a:endParaRPr lang="en-US"/>
        </a:p>
      </dgm:t>
    </dgm:pt>
    <dgm:pt modelId="{09F3DD3C-8314-4418-873D-76471BBF8824}" type="pres">
      <dgm:prSet presAssocID="{B3DD8E63-68C2-4410-B95D-A125F19BA8AA}" presName="space" presStyleCnt="0"/>
      <dgm:spPr/>
      <dgm:t>
        <a:bodyPr/>
        <a:lstStyle/>
        <a:p>
          <a:endParaRPr lang="en-US"/>
        </a:p>
      </dgm:t>
    </dgm:pt>
    <dgm:pt modelId="{6685CB1D-E784-4118-B42E-E2F910F931FD}" type="pres">
      <dgm:prSet presAssocID="{BCDAFB99-A7C3-47C8-B051-BF58BD431F7E}" presName="composite" presStyleCnt="0"/>
      <dgm:spPr/>
      <dgm:t>
        <a:bodyPr/>
        <a:lstStyle/>
        <a:p>
          <a:endParaRPr lang="en-US"/>
        </a:p>
      </dgm:t>
    </dgm:pt>
    <dgm:pt modelId="{98F69EED-8798-4F86-A2CB-AF73907DC6B8}" type="pres">
      <dgm:prSet presAssocID="{BCDAFB99-A7C3-47C8-B051-BF58BD431F7E}" presName="parTx" presStyleLbl="alignNode1" presStyleIdx="2" presStyleCnt="3">
        <dgm:presLayoutVars>
          <dgm:chMax val="0"/>
          <dgm:chPref val="0"/>
          <dgm:bulletEnabled val="1"/>
        </dgm:presLayoutVars>
      </dgm:prSet>
      <dgm:spPr/>
      <dgm:t>
        <a:bodyPr/>
        <a:lstStyle/>
        <a:p>
          <a:endParaRPr lang="en-US"/>
        </a:p>
      </dgm:t>
    </dgm:pt>
    <dgm:pt modelId="{CFBDE3AF-42B4-4BAB-AC88-A4D9693D86C6}" type="pres">
      <dgm:prSet presAssocID="{BCDAFB99-A7C3-47C8-B051-BF58BD431F7E}" presName="desTx" presStyleLbl="alignAccFollowNode1" presStyleIdx="2" presStyleCnt="3">
        <dgm:presLayoutVars>
          <dgm:bulletEnabled val="1"/>
        </dgm:presLayoutVars>
      </dgm:prSet>
      <dgm:spPr/>
      <dgm:t>
        <a:bodyPr/>
        <a:lstStyle/>
        <a:p>
          <a:endParaRPr lang="en-US"/>
        </a:p>
      </dgm:t>
    </dgm:pt>
  </dgm:ptLst>
  <dgm:cxnLst>
    <dgm:cxn modelId="{F9175A3A-25C4-4F19-A95A-EAD416EA70DE}" srcId="{EF194053-074A-410E-B3BD-1C970B6F3D65}" destId="{6AB8EE4E-017D-4798-97B8-D87C1DCF2E97}" srcOrd="1" destOrd="0" parTransId="{76B3C85C-BB51-44D6-A112-D403F4870361}" sibTransId="{B3DD8E63-68C2-4410-B95D-A125F19BA8AA}"/>
    <dgm:cxn modelId="{B5BB3D40-0D90-4D65-B6BB-A4DFEB1893BB}" type="presOf" srcId="{C6222F9D-12D3-4AD4-9033-1A231DEAF813}" destId="{D7DAE514-3904-4F3D-BF8B-67287B254838}" srcOrd="0" destOrd="1" presId="urn:microsoft.com/office/officeart/2005/8/layout/hList1"/>
    <dgm:cxn modelId="{5A94352D-3AB8-4F67-B852-A7B39C354BE1}" type="presOf" srcId="{F2C55478-43DE-4655-ACB9-695F8D2EA978}" destId="{3653909B-D239-47D2-AF66-4698791328BB}" srcOrd="0" destOrd="0" presId="urn:microsoft.com/office/officeart/2005/8/layout/hList1"/>
    <dgm:cxn modelId="{1F9A56FE-EDEB-4844-A8E3-54A96ADF4290}" srcId="{6AB8EE4E-017D-4798-97B8-D87C1DCF2E97}" destId="{F6ADE2CD-B6DC-4E83-BB46-ECD50913ECFA}" srcOrd="1" destOrd="0" parTransId="{A117A052-CC3D-4719-8FBA-DDF4C05A0C1F}" sibTransId="{9BB27FC8-7940-4B4D-93C1-0F747869F497}"/>
    <dgm:cxn modelId="{93C80BB2-5597-40A7-ADAD-E8DBEDE27654}" srcId="{EF194053-074A-410E-B3BD-1C970B6F3D65}" destId="{BCDAFB99-A7C3-47C8-B051-BF58BD431F7E}" srcOrd="2" destOrd="0" parTransId="{FA9CCB67-73CB-4C3B-9184-F7AC4A87730F}" sibTransId="{A4418FF3-2AF4-4BBA-A763-88CFA81430A8}"/>
    <dgm:cxn modelId="{4EB566FD-EA3E-4681-AA8F-7F42E748AB6C}" type="presOf" srcId="{F6ADE2CD-B6DC-4E83-BB46-ECD50913ECFA}" destId="{3653909B-D239-47D2-AF66-4698791328BB}" srcOrd="0" destOrd="1" presId="urn:microsoft.com/office/officeart/2005/8/layout/hList1"/>
    <dgm:cxn modelId="{0AA9A44B-8B35-46A7-A7F6-CD2472ABFB07}" type="presOf" srcId="{EF194053-074A-410E-B3BD-1C970B6F3D65}" destId="{CEFC255D-BAEE-4426-92F8-413D9F7A18F0}" srcOrd="0" destOrd="0" presId="urn:microsoft.com/office/officeart/2005/8/layout/hList1"/>
    <dgm:cxn modelId="{D205841F-D0C9-4057-8D33-56A63F16F537}" type="presOf" srcId="{E2CD6500-05CF-408F-8C8A-1EB7D95B6377}" destId="{AF523C27-F40E-4356-B58F-C042D63E7722}" srcOrd="0" destOrd="0" presId="urn:microsoft.com/office/officeart/2005/8/layout/hList1"/>
    <dgm:cxn modelId="{06C99F8E-8DC7-4CE0-87F2-05752C6352F3}" srcId="{E2CD6500-05CF-408F-8C8A-1EB7D95B6377}" destId="{600C56C9-507B-4376-96AC-836A5D868B77}" srcOrd="0" destOrd="0" parTransId="{BAC35109-DD1B-4475-8D4A-C4E137F8458A}" sibTransId="{51907905-1EF3-4C1A-BCB1-242271218FDC}"/>
    <dgm:cxn modelId="{0153375D-C545-41CD-A129-0814FD2FC070}" type="presOf" srcId="{600C56C9-507B-4376-96AC-836A5D868B77}" destId="{D7DAE514-3904-4F3D-BF8B-67287B254838}" srcOrd="0" destOrd="0" presId="urn:microsoft.com/office/officeart/2005/8/layout/hList1"/>
    <dgm:cxn modelId="{DB5122FE-1801-41BB-B048-E768C2B91BA2}" srcId="{E2CD6500-05CF-408F-8C8A-1EB7D95B6377}" destId="{C6222F9D-12D3-4AD4-9033-1A231DEAF813}" srcOrd="1" destOrd="0" parTransId="{BFC5D490-31B0-44E2-84B1-03FAE2CD3A2C}" sibTransId="{0DB6273A-E13B-4F5A-9F73-2D6650C5FD84}"/>
    <dgm:cxn modelId="{F3DB77B7-491E-44E3-A5CF-1F048AC736CB}" type="presOf" srcId="{BCDAFB99-A7C3-47C8-B051-BF58BD431F7E}" destId="{98F69EED-8798-4F86-A2CB-AF73907DC6B8}" srcOrd="0" destOrd="0" presId="urn:microsoft.com/office/officeart/2005/8/layout/hList1"/>
    <dgm:cxn modelId="{76E46FA4-3B80-474D-8191-FA49C31CA02B}" type="presOf" srcId="{6AB8EE4E-017D-4798-97B8-D87C1DCF2E97}" destId="{891626CB-C4EA-4946-8EDC-E3019C1F116D}" srcOrd="0" destOrd="0" presId="urn:microsoft.com/office/officeart/2005/8/layout/hList1"/>
    <dgm:cxn modelId="{6D7AB1FA-C203-4D94-9FF8-5AB84F6D703E}" srcId="{EF194053-074A-410E-B3BD-1C970B6F3D65}" destId="{E2CD6500-05CF-408F-8C8A-1EB7D95B6377}" srcOrd="0" destOrd="0" parTransId="{144D8691-73F4-4342-9C34-28FB28F67158}" sibTransId="{3E76D9AF-65C7-49B8-8E2B-72F22B16C769}"/>
    <dgm:cxn modelId="{4223D939-0763-48C0-BBA6-F52D3A07DFEF}" srcId="{6AB8EE4E-017D-4798-97B8-D87C1DCF2E97}" destId="{F2C55478-43DE-4655-ACB9-695F8D2EA978}" srcOrd="0" destOrd="0" parTransId="{50312E5D-88AA-4A25-BABE-3A68215881FA}" sibTransId="{B89F0AFA-DEE4-4550-A72C-7DF75F36ED13}"/>
    <dgm:cxn modelId="{FE7DA61E-F13A-45F9-873B-88182532C06F}" type="presParOf" srcId="{CEFC255D-BAEE-4426-92F8-413D9F7A18F0}" destId="{D4816583-DC1B-42D9-AF9D-4EBE6D29262F}" srcOrd="0" destOrd="0" presId="urn:microsoft.com/office/officeart/2005/8/layout/hList1"/>
    <dgm:cxn modelId="{307D639F-EAEB-4ABF-B21F-CB30C94B618E}" type="presParOf" srcId="{D4816583-DC1B-42D9-AF9D-4EBE6D29262F}" destId="{AF523C27-F40E-4356-B58F-C042D63E7722}" srcOrd="0" destOrd="0" presId="urn:microsoft.com/office/officeart/2005/8/layout/hList1"/>
    <dgm:cxn modelId="{362F34D5-0A2B-4BFF-9C29-1B2B792C012B}" type="presParOf" srcId="{D4816583-DC1B-42D9-AF9D-4EBE6D29262F}" destId="{D7DAE514-3904-4F3D-BF8B-67287B254838}" srcOrd="1" destOrd="0" presId="urn:microsoft.com/office/officeart/2005/8/layout/hList1"/>
    <dgm:cxn modelId="{074222FD-07A0-408B-8401-0EDBE453500E}" type="presParOf" srcId="{CEFC255D-BAEE-4426-92F8-413D9F7A18F0}" destId="{F2BDC89D-C289-4AEC-9D4E-D095033D9EFA}" srcOrd="1" destOrd="0" presId="urn:microsoft.com/office/officeart/2005/8/layout/hList1"/>
    <dgm:cxn modelId="{75FED267-CB73-4479-9A06-348E0CD851E9}" type="presParOf" srcId="{CEFC255D-BAEE-4426-92F8-413D9F7A18F0}" destId="{BF813557-2318-4334-BECB-691CFCD5BE2D}" srcOrd="2" destOrd="0" presId="urn:microsoft.com/office/officeart/2005/8/layout/hList1"/>
    <dgm:cxn modelId="{5BAA4B3B-DDB1-4E34-B7E7-ECB7FA7F9A90}" type="presParOf" srcId="{BF813557-2318-4334-BECB-691CFCD5BE2D}" destId="{891626CB-C4EA-4946-8EDC-E3019C1F116D}" srcOrd="0" destOrd="0" presId="urn:microsoft.com/office/officeart/2005/8/layout/hList1"/>
    <dgm:cxn modelId="{FB43D8E5-2654-4053-99EB-3AA7DAC0F947}" type="presParOf" srcId="{BF813557-2318-4334-BECB-691CFCD5BE2D}" destId="{3653909B-D239-47D2-AF66-4698791328BB}" srcOrd="1" destOrd="0" presId="urn:microsoft.com/office/officeart/2005/8/layout/hList1"/>
    <dgm:cxn modelId="{D37CDB9F-1807-4FD9-9C1C-2D47321E31E0}" type="presParOf" srcId="{CEFC255D-BAEE-4426-92F8-413D9F7A18F0}" destId="{09F3DD3C-8314-4418-873D-76471BBF8824}" srcOrd="3" destOrd="0" presId="urn:microsoft.com/office/officeart/2005/8/layout/hList1"/>
    <dgm:cxn modelId="{E0C01E51-208C-4616-8576-BE30BA6D66B1}" type="presParOf" srcId="{CEFC255D-BAEE-4426-92F8-413D9F7A18F0}" destId="{6685CB1D-E784-4118-B42E-E2F910F931FD}" srcOrd="4" destOrd="0" presId="urn:microsoft.com/office/officeart/2005/8/layout/hList1"/>
    <dgm:cxn modelId="{EEB5643D-A456-4701-879A-9C5B89E2A3FC}" type="presParOf" srcId="{6685CB1D-E784-4118-B42E-E2F910F931FD}" destId="{98F69EED-8798-4F86-A2CB-AF73907DC6B8}" srcOrd="0" destOrd="0" presId="urn:microsoft.com/office/officeart/2005/8/layout/hList1"/>
    <dgm:cxn modelId="{33373878-FB20-4FF3-B37A-0DF67D6F98F5}" type="presParOf" srcId="{6685CB1D-E784-4118-B42E-E2F910F931FD}" destId="{CFBDE3AF-42B4-4BAB-AC88-A4D9693D86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896794-79F7-4714-867F-1F45363655E4}" type="doc">
      <dgm:prSet loTypeId="urn:microsoft.com/office/officeart/2005/8/layout/matrix2" loCatId="matrix" qsTypeId="urn:microsoft.com/office/officeart/2005/8/quickstyle/simple1" qsCatId="simple" csTypeId="urn:microsoft.com/office/officeart/2005/8/colors/colorful5" csCatId="colorful"/>
      <dgm:spPr/>
      <dgm:t>
        <a:bodyPr/>
        <a:lstStyle/>
        <a:p>
          <a:endParaRPr lang="en-US"/>
        </a:p>
      </dgm:t>
    </dgm:pt>
    <dgm:pt modelId="{823AD187-37DE-4243-AE3E-7DE074130DA2}">
      <dgm:prSet/>
      <dgm:spPr/>
      <dgm:t>
        <a:bodyPr/>
        <a:lstStyle/>
        <a:p>
          <a:r>
            <a:rPr lang="en-US" baseline="30000"/>
            <a:t>Crohn's disease is a chronic, relapsing-remitting, non-infectious inflammatory disease which can affect any part of the gastrointestinal tract</a:t>
          </a:r>
          <a:endParaRPr lang="en-US"/>
        </a:p>
      </dgm:t>
    </dgm:pt>
    <dgm:pt modelId="{AC494764-E118-479B-9076-FE9124758163}" type="parTrans" cxnId="{2BAF3EC8-15CE-4099-A560-950B7BDBFCC4}">
      <dgm:prSet/>
      <dgm:spPr/>
      <dgm:t>
        <a:bodyPr/>
        <a:lstStyle/>
        <a:p>
          <a:endParaRPr lang="en-US"/>
        </a:p>
      </dgm:t>
    </dgm:pt>
    <dgm:pt modelId="{B1299CD9-2C2D-404F-A07F-A5FCCF5879E9}" type="sibTrans" cxnId="{2BAF3EC8-15CE-4099-A560-950B7BDBFCC4}">
      <dgm:prSet/>
      <dgm:spPr/>
      <dgm:t>
        <a:bodyPr/>
        <a:lstStyle/>
        <a:p>
          <a:endParaRPr lang="en-US"/>
        </a:p>
      </dgm:t>
    </dgm:pt>
    <dgm:pt modelId="{CFC10E57-4422-4E14-BC95-6052E40B2A6B}">
      <dgm:prSet/>
      <dgm:spPr/>
      <dgm:t>
        <a:bodyPr/>
        <a:lstStyle/>
        <a:p>
          <a:r>
            <a:rPr lang="en-US" baseline="30000"/>
            <a:t>Most of the treatment and management takes place in secondary care</a:t>
          </a:r>
          <a:endParaRPr lang="en-US"/>
        </a:p>
      </dgm:t>
    </dgm:pt>
    <dgm:pt modelId="{A48C25EB-C5D9-4830-8C56-C52148AAE83F}" type="parTrans" cxnId="{A9F313F6-11E4-4781-B5CE-71847B1495B6}">
      <dgm:prSet/>
      <dgm:spPr/>
      <dgm:t>
        <a:bodyPr/>
        <a:lstStyle/>
        <a:p>
          <a:endParaRPr lang="en-US"/>
        </a:p>
      </dgm:t>
    </dgm:pt>
    <dgm:pt modelId="{AF5C07DE-0E24-4877-BD4D-981932E18813}" type="sibTrans" cxnId="{A9F313F6-11E4-4781-B5CE-71847B1495B6}">
      <dgm:prSet/>
      <dgm:spPr/>
      <dgm:t>
        <a:bodyPr/>
        <a:lstStyle/>
        <a:p>
          <a:endParaRPr lang="en-US"/>
        </a:p>
      </dgm:t>
    </dgm:pt>
    <dgm:pt modelId="{32ADA194-6CE8-4CD3-864E-6B1327EB930A}">
      <dgm:prSet/>
      <dgm:spPr/>
      <dgm:t>
        <a:bodyPr/>
        <a:lstStyle/>
        <a:p>
          <a:r>
            <a:rPr lang="en-US" baseline="30000"/>
            <a:t>It is important that primary care recognise symptoms and signs</a:t>
          </a:r>
          <a:endParaRPr lang="en-US"/>
        </a:p>
      </dgm:t>
    </dgm:pt>
    <dgm:pt modelId="{DE98695E-1D2D-45A1-9D52-7D844D08D3F1}" type="parTrans" cxnId="{BB63E320-74F9-4E13-AE0E-387C88C0FE10}">
      <dgm:prSet/>
      <dgm:spPr/>
      <dgm:t>
        <a:bodyPr/>
        <a:lstStyle/>
        <a:p>
          <a:endParaRPr lang="en-US"/>
        </a:p>
      </dgm:t>
    </dgm:pt>
    <dgm:pt modelId="{1E819572-7AE6-4BED-BACC-70018EBA1F0D}" type="sibTrans" cxnId="{BB63E320-74F9-4E13-AE0E-387C88C0FE10}">
      <dgm:prSet/>
      <dgm:spPr/>
      <dgm:t>
        <a:bodyPr/>
        <a:lstStyle/>
        <a:p>
          <a:endParaRPr lang="en-US"/>
        </a:p>
      </dgm:t>
    </dgm:pt>
    <dgm:pt modelId="{93415838-29A2-4EB5-A2D0-7200A84B510B}">
      <dgm:prSet/>
      <dgm:spPr/>
      <dgm:t>
        <a:bodyPr/>
        <a:lstStyle/>
        <a:p>
          <a:r>
            <a:rPr lang="en-US" baseline="30000"/>
            <a:t>It is important that primary care recognise deteriorating symptoms and when hospital admission may be required</a:t>
          </a:r>
          <a:endParaRPr lang="en-US"/>
        </a:p>
      </dgm:t>
    </dgm:pt>
    <dgm:pt modelId="{4D230598-56C4-460A-8571-53920B9924F6}" type="parTrans" cxnId="{2B5B0AE2-4C8B-413A-8742-8F5169405FC6}">
      <dgm:prSet/>
      <dgm:spPr/>
      <dgm:t>
        <a:bodyPr/>
        <a:lstStyle/>
        <a:p>
          <a:endParaRPr lang="en-US"/>
        </a:p>
      </dgm:t>
    </dgm:pt>
    <dgm:pt modelId="{7C76C607-3EDC-41B1-B9DC-1F19AB0AD651}" type="sibTrans" cxnId="{2B5B0AE2-4C8B-413A-8742-8F5169405FC6}">
      <dgm:prSet/>
      <dgm:spPr/>
      <dgm:t>
        <a:bodyPr/>
        <a:lstStyle/>
        <a:p>
          <a:endParaRPr lang="en-US"/>
        </a:p>
      </dgm:t>
    </dgm:pt>
    <dgm:pt modelId="{F6CF1C3E-4036-4F97-A7F3-4ED4A5021BCE}" type="pres">
      <dgm:prSet presAssocID="{E7896794-79F7-4714-867F-1F45363655E4}" presName="matrix" presStyleCnt="0">
        <dgm:presLayoutVars>
          <dgm:chMax val="1"/>
          <dgm:dir/>
          <dgm:resizeHandles val="exact"/>
        </dgm:presLayoutVars>
      </dgm:prSet>
      <dgm:spPr/>
      <dgm:t>
        <a:bodyPr/>
        <a:lstStyle/>
        <a:p>
          <a:endParaRPr lang="en-US"/>
        </a:p>
      </dgm:t>
    </dgm:pt>
    <dgm:pt modelId="{F7E8AD5B-C48F-4A13-B6E2-896E1BBA0F6A}" type="pres">
      <dgm:prSet presAssocID="{E7896794-79F7-4714-867F-1F45363655E4}" presName="axisShape" presStyleLbl="bgShp" presStyleIdx="0" presStyleCnt="1"/>
      <dgm:spPr/>
    </dgm:pt>
    <dgm:pt modelId="{745B33C4-583E-4C3A-855A-BE840698C2F3}" type="pres">
      <dgm:prSet presAssocID="{E7896794-79F7-4714-867F-1F45363655E4}" presName="rect1" presStyleLbl="node1" presStyleIdx="0" presStyleCnt="4">
        <dgm:presLayoutVars>
          <dgm:chMax val="0"/>
          <dgm:chPref val="0"/>
          <dgm:bulletEnabled val="1"/>
        </dgm:presLayoutVars>
      </dgm:prSet>
      <dgm:spPr/>
      <dgm:t>
        <a:bodyPr/>
        <a:lstStyle/>
        <a:p>
          <a:endParaRPr lang="en-US"/>
        </a:p>
      </dgm:t>
    </dgm:pt>
    <dgm:pt modelId="{D30FFB8E-7271-43C4-89BC-69E186C82144}" type="pres">
      <dgm:prSet presAssocID="{E7896794-79F7-4714-867F-1F45363655E4}" presName="rect2" presStyleLbl="node1" presStyleIdx="1" presStyleCnt="4">
        <dgm:presLayoutVars>
          <dgm:chMax val="0"/>
          <dgm:chPref val="0"/>
          <dgm:bulletEnabled val="1"/>
        </dgm:presLayoutVars>
      </dgm:prSet>
      <dgm:spPr/>
      <dgm:t>
        <a:bodyPr/>
        <a:lstStyle/>
        <a:p>
          <a:endParaRPr lang="en-US"/>
        </a:p>
      </dgm:t>
    </dgm:pt>
    <dgm:pt modelId="{557ABDA8-CD17-40CB-9A78-81CBC0F62DB0}" type="pres">
      <dgm:prSet presAssocID="{E7896794-79F7-4714-867F-1F45363655E4}" presName="rect3" presStyleLbl="node1" presStyleIdx="2" presStyleCnt="4">
        <dgm:presLayoutVars>
          <dgm:chMax val="0"/>
          <dgm:chPref val="0"/>
          <dgm:bulletEnabled val="1"/>
        </dgm:presLayoutVars>
      </dgm:prSet>
      <dgm:spPr/>
      <dgm:t>
        <a:bodyPr/>
        <a:lstStyle/>
        <a:p>
          <a:endParaRPr lang="en-US"/>
        </a:p>
      </dgm:t>
    </dgm:pt>
    <dgm:pt modelId="{07E8C527-014D-4542-B28B-53F642EE776D}" type="pres">
      <dgm:prSet presAssocID="{E7896794-79F7-4714-867F-1F45363655E4}" presName="rect4" presStyleLbl="node1" presStyleIdx="3" presStyleCnt="4">
        <dgm:presLayoutVars>
          <dgm:chMax val="0"/>
          <dgm:chPref val="0"/>
          <dgm:bulletEnabled val="1"/>
        </dgm:presLayoutVars>
      </dgm:prSet>
      <dgm:spPr/>
      <dgm:t>
        <a:bodyPr/>
        <a:lstStyle/>
        <a:p>
          <a:endParaRPr lang="en-US"/>
        </a:p>
      </dgm:t>
    </dgm:pt>
  </dgm:ptLst>
  <dgm:cxnLst>
    <dgm:cxn modelId="{A9F313F6-11E4-4781-B5CE-71847B1495B6}" srcId="{E7896794-79F7-4714-867F-1F45363655E4}" destId="{CFC10E57-4422-4E14-BC95-6052E40B2A6B}" srcOrd="1" destOrd="0" parTransId="{A48C25EB-C5D9-4830-8C56-C52148AAE83F}" sibTransId="{AF5C07DE-0E24-4877-BD4D-981932E18813}"/>
    <dgm:cxn modelId="{2BAF3EC8-15CE-4099-A560-950B7BDBFCC4}" srcId="{E7896794-79F7-4714-867F-1F45363655E4}" destId="{823AD187-37DE-4243-AE3E-7DE074130DA2}" srcOrd="0" destOrd="0" parTransId="{AC494764-E118-479B-9076-FE9124758163}" sibTransId="{B1299CD9-2C2D-404F-A07F-A5FCCF5879E9}"/>
    <dgm:cxn modelId="{65E9A603-CA25-4BAA-BCAE-D79B565C49F7}" type="presOf" srcId="{93415838-29A2-4EB5-A2D0-7200A84B510B}" destId="{07E8C527-014D-4542-B28B-53F642EE776D}" srcOrd="0" destOrd="0" presId="urn:microsoft.com/office/officeart/2005/8/layout/matrix2"/>
    <dgm:cxn modelId="{2B5B0AE2-4C8B-413A-8742-8F5169405FC6}" srcId="{E7896794-79F7-4714-867F-1F45363655E4}" destId="{93415838-29A2-4EB5-A2D0-7200A84B510B}" srcOrd="3" destOrd="0" parTransId="{4D230598-56C4-460A-8571-53920B9924F6}" sibTransId="{7C76C607-3EDC-41B1-B9DC-1F19AB0AD651}"/>
    <dgm:cxn modelId="{D3EAABA9-A3FA-4BAD-84CA-5D073C7BE935}" type="presOf" srcId="{32ADA194-6CE8-4CD3-864E-6B1327EB930A}" destId="{557ABDA8-CD17-40CB-9A78-81CBC0F62DB0}" srcOrd="0" destOrd="0" presId="urn:microsoft.com/office/officeart/2005/8/layout/matrix2"/>
    <dgm:cxn modelId="{2D1A9439-0CCB-458C-A695-F1AB3F0DC4EE}" type="presOf" srcId="{CFC10E57-4422-4E14-BC95-6052E40B2A6B}" destId="{D30FFB8E-7271-43C4-89BC-69E186C82144}" srcOrd="0" destOrd="0" presId="urn:microsoft.com/office/officeart/2005/8/layout/matrix2"/>
    <dgm:cxn modelId="{BB63E320-74F9-4E13-AE0E-387C88C0FE10}" srcId="{E7896794-79F7-4714-867F-1F45363655E4}" destId="{32ADA194-6CE8-4CD3-864E-6B1327EB930A}" srcOrd="2" destOrd="0" parTransId="{DE98695E-1D2D-45A1-9D52-7D844D08D3F1}" sibTransId="{1E819572-7AE6-4BED-BACC-70018EBA1F0D}"/>
    <dgm:cxn modelId="{47CEC375-B3E1-4FFC-AC37-5A923026DF53}" type="presOf" srcId="{823AD187-37DE-4243-AE3E-7DE074130DA2}" destId="{745B33C4-583E-4C3A-855A-BE840698C2F3}" srcOrd="0" destOrd="0" presId="urn:microsoft.com/office/officeart/2005/8/layout/matrix2"/>
    <dgm:cxn modelId="{00AE5464-8C23-4B28-861F-ABF791EBFEE4}" type="presOf" srcId="{E7896794-79F7-4714-867F-1F45363655E4}" destId="{F6CF1C3E-4036-4F97-A7F3-4ED4A5021BCE}" srcOrd="0" destOrd="0" presId="urn:microsoft.com/office/officeart/2005/8/layout/matrix2"/>
    <dgm:cxn modelId="{E5CDAC8E-6306-401D-B0D8-5FC87E38C481}" type="presParOf" srcId="{F6CF1C3E-4036-4F97-A7F3-4ED4A5021BCE}" destId="{F7E8AD5B-C48F-4A13-B6E2-896E1BBA0F6A}" srcOrd="0" destOrd="0" presId="urn:microsoft.com/office/officeart/2005/8/layout/matrix2"/>
    <dgm:cxn modelId="{C640CEA5-CE70-4FA3-99E4-31F0EBB32F57}" type="presParOf" srcId="{F6CF1C3E-4036-4F97-A7F3-4ED4A5021BCE}" destId="{745B33C4-583E-4C3A-855A-BE840698C2F3}" srcOrd="1" destOrd="0" presId="urn:microsoft.com/office/officeart/2005/8/layout/matrix2"/>
    <dgm:cxn modelId="{BC0F8081-F05D-4D70-8BDA-89A9C950A8B9}" type="presParOf" srcId="{F6CF1C3E-4036-4F97-A7F3-4ED4A5021BCE}" destId="{D30FFB8E-7271-43C4-89BC-69E186C82144}" srcOrd="2" destOrd="0" presId="urn:microsoft.com/office/officeart/2005/8/layout/matrix2"/>
    <dgm:cxn modelId="{89CCEBDE-DD2E-4D8C-96B9-22C3433504DD}" type="presParOf" srcId="{F6CF1C3E-4036-4F97-A7F3-4ED4A5021BCE}" destId="{557ABDA8-CD17-40CB-9A78-81CBC0F62DB0}" srcOrd="3" destOrd="0" presId="urn:microsoft.com/office/officeart/2005/8/layout/matrix2"/>
    <dgm:cxn modelId="{5914A13B-8D14-41AD-A163-62152636A4D7}" type="presParOf" srcId="{F6CF1C3E-4036-4F97-A7F3-4ED4A5021BCE}" destId="{07E8C527-014D-4542-B28B-53F642EE776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BC0A1-4087-4A35-BF71-BB0A30E08EE6}">
      <dsp:nvSpPr>
        <dsp:cNvPr id="0" name=""/>
        <dsp:cNvSpPr/>
      </dsp:nvSpPr>
      <dsp:spPr>
        <a:xfrm>
          <a:off x="0" y="84158"/>
          <a:ext cx="10515600" cy="656370"/>
        </a:xfrm>
        <a:prstGeom prst="round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Crohn's disease is a chronic, relapsing-remitting, non-infectious inflammatory disease of the gastrointestinal tract</a:t>
          </a:r>
        </a:p>
      </dsp:txBody>
      <dsp:txXfrm>
        <a:off x="32041" y="116199"/>
        <a:ext cx="10451518" cy="592288"/>
      </dsp:txXfrm>
    </dsp:sp>
    <dsp:sp modelId="{21200724-1BC0-4FB3-BF61-E606ACEAEEF3}">
      <dsp:nvSpPr>
        <dsp:cNvPr id="0" name=""/>
        <dsp:cNvSpPr/>
      </dsp:nvSpPr>
      <dsp:spPr>
        <a:xfrm>
          <a:off x="0" y="789489"/>
          <a:ext cx="10515600" cy="656370"/>
        </a:xfrm>
        <a:prstGeom prst="round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The inflammation involves discrete parts of the gastrointestinal tract, anywhere from the mouth to the anus</a:t>
          </a:r>
        </a:p>
      </dsp:txBody>
      <dsp:txXfrm>
        <a:off x="32041" y="821530"/>
        <a:ext cx="10451518" cy="592288"/>
      </dsp:txXfrm>
    </dsp:sp>
    <dsp:sp modelId="{B6BCDC30-6B83-439A-980A-532A71B27813}">
      <dsp:nvSpPr>
        <dsp:cNvPr id="0" name=""/>
        <dsp:cNvSpPr/>
      </dsp:nvSpPr>
      <dsp:spPr>
        <a:xfrm>
          <a:off x="0" y="1494819"/>
          <a:ext cx="10515600" cy="656370"/>
        </a:xfrm>
        <a:prstGeom prst="round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The full thickness of the intestinal wall is inflamed</a:t>
          </a:r>
        </a:p>
      </dsp:txBody>
      <dsp:txXfrm>
        <a:off x="32041" y="1526860"/>
        <a:ext cx="10451518" cy="592288"/>
      </dsp:txXfrm>
    </dsp:sp>
    <dsp:sp modelId="{EF62600C-6893-4049-BE38-3C26BD3179C2}">
      <dsp:nvSpPr>
        <dsp:cNvPr id="0" name=""/>
        <dsp:cNvSpPr/>
      </dsp:nvSpPr>
      <dsp:spPr>
        <a:xfrm>
          <a:off x="0" y="2200149"/>
          <a:ext cx="10515600" cy="656370"/>
        </a:xfrm>
        <a:prstGeom prst="round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Extra-intestinal manifestations, including abnormalities of the joints, eyes, liver, and skin, have been reported in more than 6% of people with Crohn's disease, especially people with colonic Crohn’s disease</a:t>
          </a:r>
        </a:p>
      </dsp:txBody>
      <dsp:txXfrm>
        <a:off x="32041" y="2232190"/>
        <a:ext cx="10451518" cy="592288"/>
      </dsp:txXfrm>
    </dsp:sp>
    <dsp:sp modelId="{A2866022-6211-42F5-9582-4876900C2C70}">
      <dsp:nvSpPr>
        <dsp:cNvPr id="0" name=""/>
        <dsp:cNvSpPr/>
      </dsp:nvSpPr>
      <dsp:spPr>
        <a:xfrm>
          <a:off x="0" y="2905479"/>
          <a:ext cx="10515600" cy="656370"/>
        </a:xfrm>
        <a:prstGeom prst="round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Crohn's disease is thought to be an immune-mediated condition caused by environmental triggering events in genetically susceptible people.</a:t>
          </a:r>
        </a:p>
      </dsp:txBody>
      <dsp:txXfrm>
        <a:off x="32041" y="2937520"/>
        <a:ext cx="10451518" cy="592288"/>
      </dsp:txXfrm>
    </dsp:sp>
    <dsp:sp modelId="{BF1ECE60-258F-4E92-8282-0F0AE2FA7A20}">
      <dsp:nvSpPr>
        <dsp:cNvPr id="0" name=""/>
        <dsp:cNvSpPr/>
      </dsp:nvSpPr>
      <dsp:spPr>
        <a:xfrm>
          <a:off x="0" y="3610809"/>
          <a:ext cx="10515600" cy="656370"/>
        </a:xfrm>
        <a:prstGeom prst="round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Risk factors include a family history of inflammatory bowel disease, smoking, previous infectious gastroenteritis, and drugs such as nonsteroidal anti-inflammatory drugs (NSAIDs)</a:t>
          </a:r>
        </a:p>
      </dsp:txBody>
      <dsp:txXfrm>
        <a:off x="32041" y="3642850"/>
        <a:ext cx="10451518" cy="59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A7924-9D6E-4BC5-A414-6724E4D9885A}">
      <dsp:nvSpPr>
        <dsp:cNvPr id="0" name=""/>
        <dsp:cNvSpPr/>
      </dsp:nvSpPr>
      <dsp:spPr>
        <a:xfrm>
          <a:off x="0" y="75192"/>
          <a:ext cx="8680938" cy="79180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Pallor, clubbing, aphthous mouth ulcers</a:t>
          </a:r>
        </a:p>
      </dsp:txBody>
      <dsp:txXfrm>
        <a:off x="38653" y="113845"/>
        <a:ext cx="8603632" cy="714500"/>
      </dsp:txXfrm>
    </dsp:sp>
    <dsp:sp modelId="{73678B5D-4CC6-4AD1-9DA9-41E5ED2B02DA}">
      <dsp:nvSpPr>
        <dsp:cNvPr id="0" name=""/>
        <dsp:cNvSpPr/>
      </dsp:nvSpPr>
      <dsp:spPr>
        <a:xfrm>
          <a:off x="0" y="927479"/>
          <a:ext cx="8680938" cy="791806"/>
        </a:xfrm>
        <a:prstGeom prst="roundRect">
          <a:avLst/>
        </a:prstGeom>
        <a:solidFill>
          <a:schemeClr val="accent1">
            <a:shade val="50000"/>
            <a:hueOff val="133703"/>
            <a:satOff val="3582"/>
            <a:lumOff val="157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a:t>Abdominal tenderness or mass, for example in the right lower quadrant</a:t>
          </a:r>
          <a:endParaRPr lang="en-US" sz="2100" kern="1200" dirty="0">
            <a:latin typeface="Aptos Display" panose="020F0302020204030204"/>
          </a:endParaRPr>
        </a:p>
      </dsp:txBody>
      <dsp:txXfrm>
        <a:off x="38653" y="966132"/>
        <a:ext cx="8603632" cy="714500"/>
      </dsp:txXfrm>
    </dsp:sp>
    <dsp:sp modelId="{E931B458-E3A2-424D-9C57-ACC790524424}">
      <dsp:nvSpPr>
        <dsp:cNvPr id="0" name=""/>
        <dsp:cNvSpPr/>
      </dsp:nvSpPr>
      <dsp:spPr>
        <a:xfrm>
          <a:off x="0" y="1779765"/>
          <a:ext cx="8680938" cy="791806"/>
        </a:xfrm>
        <a:prstGeom prst="roundRect">
          <a:avLst/>
        </a:prstGeom>
        <a:solidFill>
          <a:schemeClr val="accent1">
            <a:shade val="50000"/>
            <a:hueOff val="267407"/>
            <a:satOff val="7164"/>
            <a:lumOff val="315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Perianal pain or tenderness, anal or perianal skin tag, fissure, fistula, or abscess</a:t>
          </a:r>
        </a:p>
      </dsp:txBody>
      <dsp:txXfrm>
        <a:off x="38653" y="1818418"/>
        <a:ext cx="8603632" cy="714500"/>
      </dsp:txXfrm>
    </dsp:sp>
    <dsp:sp modelId="{B6EEA9AE-EB5E-40DB-85CC-67AF6AA45F54}">
      <dsp:nvSpPr>
        <dsp:cNvPr id="0" name=""/>
        <dsp:cNvSpPr/>
      </dsp:nvSpPr>
      <dsp:spPr>
        <a:xfrm>
          <a:off x="0" y="2632052"/>
          <a:ext cx="8680938" cy="791806"/>
        </a:xfrm>
        <a:prstGeom prst="roundRect">
          <a:avLst/>
        </a:prstGeom>
        <a:solidFill>
          <a:schemeClr val="accent1">
            <a:shade val="50000"/>
            <a:hueOff val="267407"/>
            <a:satOff val="7164"/>
            <a:lumOff val="315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Signs of malnutrition and malabsorption — serial weight loss or, in children, faltering growth or delayed puberty</a:t>
          </a:r>
        </a:p>
      </dsp:txBody>
      <dsp:txXfrm>
        <a:off x="38653" y="2670705"/>
        <a:ext cx="8603632" cy="714500"/>
      </dsp:txXfrm>
    </dsp:sp>
    <dsp:sp modelId="{A57A5CDD-36D4-4C91-A034-DE95099D516A}">
      <dsp:nvSpPr>
        <dsp:cNvPr id="0" name=""/>
        <dsp:cNvSpPr/>
      </dsp:nvSpPr>
      <dsp:spPr>
        <a:xfrm>
          <a:off x="0" y="3484338"/>
          <a:ext cx="8680938" cy="791806"/>
        </a:xfrm>
        <a:prstGeom prst="roundRect">
          <a:avLst/>
        </a:prstGeom>
        <a:solidFill>
          <a:schemeClr val="accent1">
            <a:shade val="50000"/>
            <a:hueOff val="133703"/>
            <a:satOff val="3582"/>
            <a:lumOff val="157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u="sng" kern="1200" dirty="0">
              <a:hlinkClick xmlns:r="http://schemas.openxmlformats.org/officeDocument/2006/relationships" r:id="rId1"/>
            </a:rPr>
            <a:t>Extra-intestinal manifestations</a:t>
          </a:r>
          <a:r>
            <a:rPr lang="en-US" sz="2100" kern="1200" dirty="0"/>
            <a:t>, including abnormalities of the joints, eyes, liver, and skin</a:t>
          </a:r>
        </a:p>
      </dsp:txBody>
      <dsp:txXfrm>
        <a:off x="38653" y="3522991"/>
        <a:ext cx="8603632" cy="71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54621-3B79-4E9E-8DE9-2B8263452BAA}">
      <dsp:nvSpPr>
        <dsp:cNvPr id="0" name=""/>
        <dsp:cNvSpPr/>
      </dsp:nvSpPr>
      <dsp:spPr>
        <a:xfrm>
          <a:off x="1841956" y="1000"/>
          <a:ext cx="3621623" cy="217297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 history of recurrent urinary tract infections and passing gas or </a:t>
          </a:r>
          <a:r>
            <a:rPr lang="en-US" sz="1700" kern="1200" dirty="0" err="1"/>
            <a:t>faeces</a:t>
          </a:r>
          <a:r>
            <a:rPr lang="en-US" sz="1700" kern="1200" dirty="0"/>
            <a:t> in the urine — may suggest a fistula allowing </a:t>
          </a:r>
          <a:r>
            <a:rPr lang="en-US" sz="1700" kern="1200" dirty="0" err="1"/>
            <a:t>faecal</a:t>
          </a:r>
          <a:r>
            <a:rPr lang="en-US" sz="1700" kern="1200" dirty="0"/>
            <a:t> leakage into the bladder</a:t>
          </a:r>
        </a:p>
      </dsp:txBody>
      <dsp:txXfrm>
        <a:off x="1841956" y="1000"/>
        <a:ext cx="3621623" cy="2172974"/>
      </dsp:txXfrm>
    </dsp:sp>
    <dsp:sp modelId="{365DFA53-2612-4781-9A42-1EC70871EB32}">
      <dsp:nvSpPr>
        <dsp:cNvPr id="0" name=""/>
        <dsp:cNvSpPr/>
      </dsp:nvSpPr>
      <dsp:spPr>
        <a:xfrm>
          <a:off x="5825742" y="1000"/>
          <a:ext cx="3621623" cy="2172974"/>
        </a:xfrm>
        <a:prstGeom prst="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 history of passing gas or </a:t>
          </a:r>
          <a:r>
            <a:rPr lang="en-US" sz="1700" kern="1200" dirty="0" err="1"/>
            <a:t>faeces</a:t>
          </a:r>
          <a:r>
            <a:rPr lang="en-US" sz="1700" kern="1200" dirty="0"/>
            <a:t> through the vagina — may suggest a fistula allowing </a:t>
          </a:r>
          <a:r>
            <a:rPr lang="en-US" sz="1700" kern="1200" dirty="0" err="1"/>
            <a:t>faecal</a:t>
          </a:r>
          <a:r>
            <a:rPr lang="en-US" sz="1700" kern="1200" dirty="0"/>
            <a:t> leakage into the </a:t>
          </a:r>
          <a:r>
            <a:rPr lang="en-US" sz="1700" kern="1200" dirty="0">
              <a:latin typeface="Aptos Display" panose="020F0302020204030204"/>
            </a:rPr>
            <a:t>vagina</a:t>
          </a:r>
          <a:endParaRPr lang="en-US" sz="1700" kern="1200" dirty="0"/>
        </a:p>
      </dsp:txBody>
      <dsp:txXfrm>
        <a:off x="5825742" y="1000"/>
        <a:ext cx="3621623" cy="2172974"/>
      </dsp:txXfrm>
    </dsp:sp>
    <dsp:sp modelId="{0E3C368A-861D-43EF-8F7C-BC9937D23D55}">
      <dsp:nvSpPr>
        <dsp:cNvPr id="0" name=""/>
        <dsp:cNvSpPr/>
      </dsp:nvSpPr>
      <dsp:spPr>
        <a:xfrm>
          <a:off x="1841956" y="2536137"/>
          <a:ext cx="3621623" cy="2172974"/>
        </a:xfrm>
        <a:prstGeom prst="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Perianal discharge of mucus or pus — may suggest a fistula allowing </a:t>
          </a:r>
          <a:r>
            <a:rPr lang="en-US" sz="1700" kern="1200" dirty="0" err="1"/>
            <a:t>faecal</a:t>
          </a:r>
          <a:r>
            <a:rPr lang="en-US" sz="1700" kern="1200" dirty="0"/>
            <a:t> leakage through the perianal skin</a:t>
          </a:r>
        </a:p>
      </dsp:txBody>
      <dsp:txXfrm>
        <a:off x="1841956" y="2536137"/>
        <a:ext cx="3621623" cy="2172974"/>
      </dsp:txXfrm>
    </dsp:sp>
    <dsp:sp modelId="{9D7395C3-A9FE-414B-AEE7-8B66060D8DEE}">
      <dsp:nvSpPr>
        <dsp:cNvPr id="0" name=""/>
        <dsp:cNvSpPr/>
      </dsp:nvSpPr>
      <dsp:spPr>
        <a:xfrm>
          <a:off x="5825742" y="2536137"/>
          <a:ext cx="3621623" cy="2172974"/>
        </a:xfrm>
        <a:prstGeom prst="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Partial bowel obstruction (abdominal colicky pain and distention; </a:t>
          </a:r>
          <a:r>
            <a:rPr lang="en-US" sz="1700" kern="1200" dirty="0" err="1"/>
            <a:t>diarrhoea</a:t>
          </a:r>
          <a:r>
            <a:rPr lang="en-US" sz="1700" kern="1200" dirty="0"/>
            <a:t> due to stasis of bowel contents and bacterial overgrowth) or complete bowel obstruction (severe abdominal pain, vomiting, no flatus and complete constipation) — may suggest intestinal stricture</a:t>
          </a:r>
        </a:p>
      </dsp:txBody>
      <dsp:txXfrm>
        <a:off x="5825742" y="2536137"/>
        <a:ext cx="3621623" cy="2172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CD165-C146-47EB-974B-A4DC500DA2B3}">
      <dsp:nvSpPr>
        <dsp:cNvPr id="0" name=""/>
        <dsp:cNvSpPr/>
      </dsp:nvSpPr>
      <dsp:spPr>
        <a:xfrm>
          <a:off x="0" y="728702"/>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Colonoscopy with histology of multiple intestinal biopsy specimens, which allows classification of disease extent and severity. Findings may include discontinuous colonic or </a:t>
          </a:r>
          <a:r>
            <a:rPr lang="en-US" sz="1300" kern="1200" dirty="0" err="1"/>
            <a:t>ileal</a:t>
          </a:r>
          <a:r>
            <a:rPr lang="en-US" sz="1300" kern="1200" dirty="0"/>
            <a:t> inflammation or ulceration, a 'cobblestone' appearance, and rectal sparing.</a:t>
          </a:r>
        </a:p>
      </dsp:txBody>
      <dsp:txXfrm>
        <a:off x="0" y="728702"/>
        <a:ext cx="2765569" cy="1659341"/>
      </dsp:txXfrm>
    </dsp:sp>
    <dsp:sp modelId="{0B993677-8DC9-402B-86BD-4FCB575B8BE0}">
      <dsp:nvSpPr>
        <dsp:cNvPr id="0" name=""/>
        <dsp:cNvSpPr/>
      </dsp:nvSpPr>
      <dsp:spPr>
        <a:xfrm>
          <a:off x="2998708" y="728702"/>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Upper intestinal endoscopy for children and young people, and if there are upper gastrointestinal tract symptoms in adults.</a:t>
          </a:r>
        </a:p>
      </dsp:txBody>
      <dsp:txXfrm>
        <a:off x="2998708" y="728702"/>
        <a:ext cx="2765569" cy="1659341"/>
      </dsp:txXfrm>
    </dsp:sp>
    <dsp:sp modelId="{90533663-DE50-496F-8837-949196B1F781}">
      <dsp:nvSpPr>
        <dsp:cNvPr id="0" name=""/>
        <dsp:cNvSpPr/>
      </dsp:nvSpPr>
      <dsp:spPr>
        <a:xfrm>
          <a:off x="6040835" y="728702"/>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Magnetic resonance imaging (MRI) of the small bowel, small bowel ultrasound, or small bowel capsule endoscopy, for example in people where endoscopy and conventional imaging has been non-diagnostic.</a:t>
          </a:r>
        </a:p>
      </dsp:txBody>
      <dsp:txXfrm>
        <a:off x="6040835" y="728702"/>
        <a:ext cx="2765569" cy="1659341"/>
      </dsp:txXfrm>
    </dsp:sp>
    <dsp:sp modelId="{82FAABE6-1D4A-4CB4-BFC4-E11BF2DEF1EF}">
      <dsp:nvSpPr>
        <dsp:cNvPr id="0" name=""/>
        <dsp:cNvSpPr/>
      </dsp:nvSpPr>
      <dsp:spPr>
        <a:xfrm>
          <a:off x="9082962" y="728702"/>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Pelvic MRI to evaluate suspected perianal disease, to allow definition of the extent and location of abscesses and fistulas.</a:t>
          </a:r>
        </a:p>
      </dsp:txBody>
      <dsp:txXfrm>
        <a:off x="9082962" y="728702"/>
        <a:ext cx="2765569" cy="1659341"/>
      </dsp:txXfrm>
    </dsp:sp>
    <dsp:sp modelId="{F2ED419B-C23D-4270-90B8-251E5B4B4502}">
      <dsp:nvSpPr>
        <dsp:cNvPr id="0" name=""/>
        <dsp:cNvSpPr/>
      </dsp:nvSpPr>
      <dsp:spPr>
        <a:xfrm>
          <a:off x="1477645" y="2664601"/>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Computed tomography (CT) to stage Crohn's disease and look for extraluminal complications, such as abscesses and fistulas.</a:t>
          </a:r>
        </a:p>
      </dsp:txBody>
      <dsp:txXfrm>
        <a:off x="1477645" y="2664601"/>
        <a:ext cx="2765569" cy="1659341"/>
      </dsp:txXfrm>
    </dsp:sp>
    <dsp:sp modelId="{E9F88599-96C3-4A25-B1C8-C677D2AD022E}">
      <dsp:nvSpPr>
        <dsp:cNvPr id="0" name=""/>
        <dsp:cNvSpPr/>
      </dsp:nvSpPr>
      <dsp:spPr>
        <a:xfrm>
          <a:off x="4519772" y="2664601"/>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Abdominal ultrasound to assess bowel thickness and dilatation (suggesting obstruction), abscesses, fistulas, and strictures.</a:t>
          </a:r>
        </a:p>
      </dsp:txBody>
      <dsp:txXfrm>
        <a:off x="4519772" y="2664601"/>
        <a:ext cx="2765569" cy="1659341"/>
      </dsp:txXfrm>
    </dsp:sp>
    <dsp:sp modelId="{050822A0-410A-4347-9B7F-95C3B181AA09}">
      <dsp:nvSpPr>
        <dsp:cNvPr id="0" name=""/>
        <dsp:cNvSpPr/>
      </dsp:nvSpPr>
      <dsp:spPr>
        <a:xfrm>
          <a:off x="7608803" y="2664601"/>
          <a:ext cx="2765569" cy="1659341"/>
        </a:xfrm>
        <a:prstGeom prst="rect">
          <a:avLst/>
        </a:prstGeom>
        <a:solidFill>
          <a:srgbClr val="015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Plain abdominal X-rays to identify small bowel or colonic dilatation, which may indicate obstruction</a:t>
          </a:r>
        </a:p>
      </dsp:txBody>
      <dsp:txXfrm>
        <a:off x="7608803" y="2664601"/>
        <a:ext cx="2765569" cy="1659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DE2C9-8D13-4532-9A3D-91988BB20319}">
      <dsp:nvSpPr>
        <dsp:cNvPr id="0" name=""/>
        <dsp:cNvSpPr/>
      </dsp:nvSpPr>
      <dsp:spPr>
        <a:xfrm>
          <a:off x="128486" y="36802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4BF0B-70C6-47F1-BA3B-28ABAE20DA52}">
      <dsp:nvSpPr>
        <dsp:cNvPr id="0" name=""/>
        <dsp:cNvSpPr/>
      </dsp:nvSpPr>
      <dsp:spPr>
        <a:xfrm>
          <a:off x="416603" y="656145"/>
          <a:ext cx="795751" cy="7957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BB358-6F01-4162-9B1F-8EF0284EB9C4}">
      <dsp:nvSpPr>
        <dsp:cNvPr id="0" name=""/>
        <dsp:cNvSpPr/>
      </dsp:nvSpPr>
      <dsp:spPr>
        <a:xfrm>
          <a:off x="1844271" y="368029"/>
          <a:ext cx="3134358"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Encourage the person to stop smoking,</a:t>
          </a:r>
          <a:r>
            <a:rPr lang="en-US" sz="1400" kern="1200" dirty="0"/>
            <a:t> if needed and appropriate, as this may reduce the risk of relapse. See the CKS topic on </a:t>
          </a:r>
          <a:r>
            <a:rPr lang="en-US" sz="1400" u="sng" kern="1200" dirty="0">
              <a:hlinkClick xmlns:r="http://schemas.openxmlformats.org/officeDocument/2006/relationships" r:id="rId8"/>
            </a:rPr>
            <a:t>Smoking cessation</a:t>
          </a:r>
          <a:r>
            <a:rPr lang="en-US" sz="1400" kern="1200" dirty="0"/>
            <a:t> for more </a:t>
          </a:r>
          <a:r>
            <a:rPr lang="en-US" sz="1400" kern="1200" dirty="0" smtClean="0"/>
            <a:t>information. The </a:t>
          </a:r>
          <a:r>
            <a:rPr lang="en-US" sz="1400" kern="1200" dirty="0"/>
            <a:t>Crohn's and Colitis UK patient information sheet </a:t>
          </a:r>
          <a:r>
            <a:rPr lang="en-US" sz="1400" u="sng" kern="1200" dirty="0">
              <a:hlinkClick xmlns:r="http://schemas.openxmlformats.org/officeDocument/2006/relationships" r:id="rId9"/>
            </a:rPr>
            <a:t>Smoking and IBD</a:t>
          </a:r>
          <a:r>
            <a:rPr lang="en-US" sz="1400" kern="1200" dirty="0"/>
            <a:t> has some useful information.</a:t>
          </a:r>
        </a:p>
      </dsp:txBody>
      <dsp:txXfrm>
        <a:off x="1844271" y="368029"/>
        <a:ext cx="3134358" cy="1371985"/>
      </dsp:txXfrm>
    </dsp:sp>
    <dsp:sp modelId="{EC7C07E4-AF47-4D9B-8431-DB41504C3FD4}">
      <dsp:nvSpPr>
        <dsp:cNvPr id="0" name=""/>
        <dsp:cNvSpPr/>
      </dsp:nvSpPr>
      <dsp:spPr>
        <a:xfrm>
          <a:off x="5542123" y="36802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D5125-798B-4BB6-948E-217D131174EE}">
      <dsp:nvSpPr>
        <dsp:cNvPr id="0" name=""/>
        <dsp:cNvSpPr/>
      </dsp:nvSpPr>
      <dsp:spPr>
        <a:xfrm>
          <a:off x="5830240" y="656145"/>
          <a:ext cx="795751" cy="795751"/>
        </a:xfrm>
        <a:prstGeom prst="rect">
          <a:avLst/>
        </a:prstGeom>
        <a:blipFill>
          <a:blip xmlns:r="http://schemas.openxmlformats.org/officeDocument/2006/relationships" r:embed="rId10">
            <a:extLst>
              <a:ext uri="{96DAC541-7B7A-43D3-8B79-37D633B846F1}">
                <asvg:svgBlip xmlns:asvg="http://schemas.microsoft.com/office/drawing/2016/SVG/main" xmlns=""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C81BC6-2E8F-41BF-B4E1-E6FE1A4AD523}">
      <dsp:nvSpPr>
        <dsp:cNvPr id="0" name=""/>
        <dsp:cNvSpPr/>
      </dsp:nvSpPr>
      <dsp:spPr>
        <a:xfrm>
          <a:off x="7171287" y="404674"/>
          <a:ext cx="3756541"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Assess the person's risk of osteoporosis,</a:t>
          </a:r>
          <a:r>
            <a:rPr lang="en-US" sz="1400" kern="1200" dirty="0"/>
            <a:t> including dietary calcium intake, and extent of Crohn's disease and history of small bowel resection, and manage appropriately. See the CKS topic on </a:t>
          </a:r>
          <a:r>
            <a:rPr lang="en-US" sz="1400" u="sng" kern="1200" dirty="0">
              <a:hlinkClick xmlns:r="http://schemas.openxmlformats.org/officeDocument/2006/relationships" r:id="rId12"/>
            </a:rPr>
            <a:t>Osteoporosis - prevention of fragility fractures</a:t>
          </a:r>
          <a:r>
            <a:rPr lang="en-US" sz="1400" kern="1200" dirty="0"/>
            <a:t> for more </a:t>
          </a:r>
          <a:r>
            <a:rPr lang="en-US" sz="1400" kern="1200" dirty="0" err="1"/>
            <a:t>information.The</a:t>
          </a:r>
          <a:r>
            <a:rPr lang="en-US" sz="1400" kern="1200" dirty="0"/>
            <a:t> Crohn's and Colitis UK patient information sheet </a:t>
          </a:r>
          <a:r>
            <a:rPr lang="en-US" sz="1400" u="sng" kern="1200" dirty="0">
              <a:hlinkClick xmlns:r="http://schemas.openxmlformats.org/officeDocument/2006/relationships" r:id="rId13"/>
            </a:rPr>
            <a:t>Bones and IBD</a:t>
          </a:r>
          <a:r>
            <a:rPr lang="en-US" sz="1400" kern="1200" dirty="0"/>
            <a:t> has some useful information.</a:t>
          </a:r>
        </a:p>
      </dsp:txBody>
      <dsp:txXfrm>
        <a:off x="7171287" y="404674"/>
        <a:ext cx="3756541" cy="1371985"/>
      </dsp:txXfrm>
    </dsp:sp>
    <dsp:sp modelId="{5D27710F-D6A7-4C61-B5EC-FB2584318203}">
      <dsp:nvSpPr>
        <dsp:cNvPr id="0" name=""/>
        <dsp:cNvSpPr/>
      </dsp:nvSpPr>
      <dsp:spPr>
        <a:xfrm>
          <a:off x="128486" y="2077827"/>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F2F62-EEA5-422B-90C9-8F81F18F94F8}">
      <dsp:nvSpPr>
        <dsp:cNvPr id="0" name=""/>
        <dsp:cNvSpPr/>
      </dsp:nvSpPr>
      <dsp:spPr>
        <a:xfrm>
          <a:off x="416603" y="2365822"/>
          <a:ext cx="795751" cy="795751"/>
        </a:xfrm>
        <a:prstGeom prst="rect">
          <a:avLst/>
        </a:prstGeom>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F0337D-B11A-45F5-A8C6-983EC6C29A92}">
      <dsp:nvSpPr>
        <dsp:cNvPr id="0" name=""/>
        <dsp:cNvSpPr/>
      </dsp:nvSpPr>
      <dsp:spPr>
        <a:xfrm>
          <a:off x="1794468" y="207782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Ensure that the person has follow-up arranged with a gastroenterology specialist, if needed, and encourage the person to attend appointments regularly.</a:t>
          </a:r>
          <a:endParaRPr lang="en-US" sz="1400" kern="1200" dirty="0"/>
        </a:p>
      </dsp:txBody>
      <dsp:txXfrm>
        <a:off x="1794468" y="2077827"/>
        <a:ext cx="3233964" cy="1371985"/>
      </dsp:txXfrm>
    </dsp:sp>
    <dsp:sp modelId="{A2510C19-7036-409D-B03C-D85ED5646C9B}">
      <dsp:nvSpPr>
        <dsp:cNvPr id="0" name=""/>
        <dsp:cNvSpPr/>
      </dsp:nvSpPr>
      <dsp:spPr>
        <a:xfrm>
          <a:off x="5591926" y="2452790"/>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1A4FA-9073-473A-A1AB-F5640B2CDB8E}">
      <dsp:nvSpPr>
        <dsp:cNvPr id="0" name=""/>
        <dsp:cNvSpPr/>
      </dsp:nvSpPr>
      <dsp:spPr>
        <a:xfrm>
          <a:off x="5880043" y="2740907"/>
          <a:ext cx="795751" cy="795751"/>
        </a:xfrm>
        <a:prstGeom prst="rect">
          <a:avLst/>
        </a:prstGeom>
        <a:blipFill>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C432E-FA67-4CD0-B899-23F8F541E48A}">
      <dsp:nvSpPr>
        <dsp:cNvPr id="0" name=""/>
        <dsp:cNvSpPr/>
      </dsp:nvSpPr>
      <dsp:spPr>
        <a:xfrm>
          <a:off x="7078925" y="2820819"/>
          <a:ext cx="3848903"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Ensure the person is aware of the need for colorectal cancer surveillance and has colonoscopy screening</a:t>
          </a:r>
          <a:r>
            <a:rPr lang="en-US" sz="1400" kern="1200" dirty="0"/>
            <a:t> arranged by the specialist team if symptoms started 10 years ago and there is Crohn's colitis affecting more than one segment of colon. The frequency of subsequent monitoring is a specialist decision, depending on the severity and duration of colitis, presence of co-morbid conditions, and the appearances at </a:t>
          </a:r>
          <a:r>
            <a:rPr lang="en-US" sz="1400" kern="1200" dirty="0" err="1"/>
            <a:t>colonoscopy.The</a:t>
          </a:r>
          <a:r>
            <a:rPr lang="en-US" sz="1400" kern="1200" dirty="0"/>
            <a:t> Crohn's and Colitis UK patient information sheet </a:t>
          </a:r>
          <a:r>
            <a:rPr lang="en-US" sz="1400" kern="1200" dirty="0">
              <a:hlinkClick xmlns:r="http://schemas.openxmlformats.org/officeDocument/2006/relationships" r:id="rId18"/>
            </a:rPr>
            <a:t>Bowel cancer and IBD</a:t>
          </a:r>
          <a:r>
            <a:rPr lang="en-US" sz="1400" kern="1200" dirty="0"/>
            <a:t> has some useful information.</a:t>
          </a:r>
        </a:p>
      </dsp:txBody>
      <dsp:txXfrm>
        <a:off x="7078925" y="2820819"/>
        <a:ext cx="3848903" cy="1371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23C27-F40E-4356-B58F-C042D63E7722}">
      <dsp:nvSpPr>
        <dsp:cNvPr id="0" name=""/>
        <dsp:cNvSpPr/>
      </dsp:nvSpPr>
      <dsp:spPr>
        <a:xfrm>
          <a:off x="3286" y="72012"/>
          <a:ext cx="3203971" cy="1034092"/>
        </a:xfrm>
        <a:prstGeom prst="rect">
          <a:avLst/>
        </a:prstGeom>
        <a:solidFill>
          <a:srgbClr val="015E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a:t>Identify the underlying cause for abdominal or perianal pain, wherever possible, to allow appropriate management.</a:t>
          </a:r>
        </a:p>
      </dsp:txBody>
      <dsp:txXfrm>
        <a:off x="3286" y="72012"/>
        <a:ext cx="3203971" cy="1034092"/>
      </dsp:txXfrm>
    </dsp:sp>
    <dsp:sp modelId="{D7DAE514-3904-4F3D-BF8B-67287B254838}">
      <dsp:nvSpPr>
        <dsp:cNvPr id="0" name=""/>
        <dsp:cNvSpPr/>
      </dsp:nvSpPr>
      <dsp:spPr>
        <a:xfrm>
          <a:off x="3286" y="1106105"/>
          <a:ext cx="3203971" cy="3173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Persistent severe pain may indicate poor disease control or complications, such as pending perforation.</a:t>
          </a:r>
        </a:p>
        <a:p>
          <a:pPr marL="171450" lvl="1" indent="-171450" algn="l" defTabSz="755650">
            <a:lnSpc>
              <a:spcPct val="90000"/>
            </a:lnSpc>
            <a:spcBef>
              <a:spcPct val="0"/>
            </a:spcBef>
            <a:spcAft>
              <a:spcPct val="15000"/>
            </a:spcAft>
            <a:buChar char="••"/>
          </a:pPr>
          <a:r>
            <a:rPr lang="en-US" sz="1700" kern="1200"/>
            <a:t>If a person has Crohn's disease with suspected perianal sepsis or fistula, arrange urgent hospital admission for examination under anaesthesia to consider whether surgical drainage is needed.</a:t>
          </a:r>
        </a:p>
      </dsp:txBody>
      <dsp:txXfrm>
        <a:off x="3286" y="1106105"/>
        <a:ext cx="3203971" cy="3173220"/>
      </dsp:txXfrm>
    </dsp:sp>
    <dsp:sp modelId="{891626CB-C4EA-4946-8EDC-E3019C1F116D}">
      <dsp:nvSpPr>
        <dsp:cNvPr id="0" name=""/>
        <dsp:cNvSpPr/>
      </dsp:nvSpPr>
      <dsp:spPr>
        <a:xfrm>
          <a:off x="3655814" y="72012"/>
          <a:ext cx="3203971" cy="1034092"/>
        </a:xfrm>
        <a:prstGeom prst="rect">
          <a:avLst/>
        </a:prstGeom>
        <a:solidFill>
          <a:srgbClr val="015E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a:t>Offer analgesia to help relieve symptoms.</a:t>
          </a:r>
        </a:p>
      </dsp:txBody>
      <dsp:txXfrm>
        <a:off x="3655814" y="72012"/>
        <a:ext cx="3203971" cy="1034092"/>
      </dsp:txXfrm>
    </dsp:sp>
    <dsp:sp modelId="{3653909B-D239-47D2-AF66-4698791328BB}">
      <dsp:nvSpPr>
        <dsp:cNvPr id="0" name=""/>
        <dsp:cNvSpPr/>
      </dsp:nvSpPr>
      <dsp:spPr>
        <a:xfrm>
          <a:off x="3655814" y="1106105"/>
          <a:ext cx="3203971" cy="3173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Consider paracetamol first-line. Opiates may be needed for additional symptom relief. See the CKS topic on </a:t>
          </a:r>
          <a:r>
            <a:rPr lang="en-US" sz="1700" u="sng" kern="1200" dirty="0">
              <a:hlinkClick xmlns:r="http://schemas.openxmlformats.org/officeDocument/2006/relationships" r:id="rId1"/>
            </a:rPr>
            <a:t>Analgesia - mild-to-moderate pain</a:t>
          </a:r>
          <a:r>
            <a:rPr lang="en-US" sz="1700" kern="1200" dirty="0"/>
            <a:t> for more information.</a:t>
          </a:r>
        </a:p>
        <a:p>
          <a:pPr marL="171450" lvl="1" indent="-171450" algn="l" defTabSz="755650">
            <a:lnSpc>
              <a:spcPct val="90000"/>
            </a:lnSpc>
            <a:spcBef>
              <a:spcPct val="0"/>
            </a:spcBef>
            <a:spcAft>
              <a:spcPct val="15000"/>
            </a:spcAft>
            <a:buChar char="••"/>
          </a:pPr>
          <a:r>
            <a:rPr lang="en-US" sz="1700" kern="1200" dirty="0"/>
            <a:t>Advise the person to avoid nonsteroidal anti-inflammatory drugs (NSAIDs) wherever possible, as they may aggravate Crohn's disease.</a:t>
          </a:r>
        </a:p>
      </dsp:txBody>
      <dsp:txXfrm>
        <a:off x="3655814" y="1106105"/>
        <a:ext cx="3203971" cy="3173220"/>
      </dsp:txXfrm>
    </dsp:sp>
    <dsp:sp modelId="{98F69EED-8798-4F86-A2CB-AF73907DC6B8}">
      <dsp:nvSpPr>
        <dsp:cNvPr id="0" name=""/>
        <dsp:cNvSpPr/>
      </dsp:nvSpPr>
      <dsp:spPr>
        <a:xfrm>
          <a:off x="7308342" y="72012"/>
          <a:ext cx="3203971" cy="1034092"/>
        </a:xfrm>
        <a:prstGeom prst="rect">
          <a:avLst/>
        </a:prstGeom>
        <a:solidFill>
          <a:srgbClr val="015E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a:t>If pain is not effectively controlled with optimal analgesia in primary </a:t>
          </a:r>
          <a:r>
            <a:rPr lang="en-US" sz="1700" kern="1200" dirty="0" smtClean="0"/>
            <a:t>care</a:t>
          </a:r>
          <a:endParaRPr lang="en-US" sz="1700" kern="1200" dirty="0"/>
        </a:p>
      </dsp:txBody>
      <dsp:txXfrm>
        <a:off x="7308342" y="72012"/>
        <a:ext cx="3203971" cy="1034092"/>
      </dsp:txXfrm>
    </dsp:sp>
    <dsp:sp modelId="{CFBDE3AF-42B4-4BAB-AC88-A4D9693D86C6}">
      <dsp:nvSpPr>
        <dsp:cNvPr id="0" name=""/>
        <dsp:cNvSpPr/>
      </dsp:nvSpPr>
      <dsp:spPr>
        <a:xfrm>
          <a:off x="7308342" y="1106105"/>
          <a:ext cx="3203971" cy="31732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AD5B-C48F-4A13-B6E2-896E1BBA0F6A}">
      <dsp:nvSpPr>
        <dsp:cNvPr id="0" name=""/>
        <dsp:cNvSpPr/>
      </dsp:nvSpPr>
      <dsp:spPr>
        <a:xfrm>
          <a:off x="0" y="607404"/>
          <a:ext cx="5570119" cy="5570119"/>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B33C4-583E-4C3A-855A-BE840698C2F3}">
      <dsp:nvSpPr>
        <dsp:cNvPr id="0" name=""/>
        <dsp:cNvSpPr/>
      </dsp:nvSpPr>
      <dsp:spPr>
        <a:xfrm>
          <a:off x="362057" y="969462"/>
          <a:ext cx="2228047" cy="22280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baseline="30000"/>
            <a:t>Crohn's disease is a chronic, relapsing-remitting, non-infectious inflammatory disease which can affect any part of the gastrointestinal tract</a:t>
          </a:r>
          <a:endParaRPr lang="en-US" sz="1700" kern="1200"/>
        </a:p>
      </dsp:txBody>
      <dsp:txXfrm>
        <a:off x="470821" y="1078226"/>
        <a:ext cx="2010519" cy="2010519"/>
      </dsp:txXfrm>
    </dsp:sp>
    <dsp:sp modelId="{D30FFB8E-7271-43C4-89BC-69E186C82144}">
      <dsp:nvSpPr>
        <dsp:cNvPr id="0" name=""/>
        <dsp:cNvSpPr/>
      </dsp:nvSpPr>
      <dsp:spPr>
        <a:xfrm>
          <a:off x="2980013" y="969462"/>
          <a:ext cx="2228047" cy="2228047"/>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baseline="30000"/>
            <a:t>Most of the treatment and management takes place in secondary care</a:t>
          </a:r>
          <a:endParaRPr lang="en-US" sz="1700" kern="1200"/>
        </a:p>
      </dsp:txBody>
      <dsp:txXfrm>
        <a:off x="3088777" y="1078226"/>
        <a:ext cx="2010519" cy="2010519"/>
      </dsp:txXfrm>
    </dsp:sp>
    <dsp:sp modelId="{557ABDA8-CD17-40CB-9A78-81CBC0F62DB0}">
      <dsp:nvSpPr>
        <dsp:cNvPr id="0" name=""/>
        <dsp:cNvSpPr/>
      </dsp:nvSpPr>
      <dsp:spPr>
        <a:xfrm>
          <a:off x="362057" y="3587418"/>
          <a:ext cx="2228047" cy="2228047"/>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baseline="30000"/>
            <a:t>It is important that primary care recognise symptoms and signs</a:t>
          </a:r>
          <a:endParaRPr lang="en-US" sz="1700" kern="1200"/>
        </a:p>
      </dsp:txBody>
      <dsp:txXfrm>
        <a:off x="470821" y="3696182"/>
        <a:ext cx="2010519" cy="2010519"/>
      </dsp:txXfrm>
    </dsp:sp>
    <dsp:sp modelId="{07E8C527-014D-4542-B28B-53F642EE776D}">
      <dsp:nvSpPr>
        <dsp:cNvPr id="0" name=""/>
        <dsp:cNvSpPr/>
      </dsp:nvSpPr>
      <dsp:spPr>
        <a:xfrm>
          <a:off x="2980013" y="3587418"/>
          <a:ext cx="2228047" cy="222804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baseline="30000"/>
            <a:t>It is important that primary care recognise deteriorating symptoms and when hospital admission may be required</a:t>
          </a:r>
          <a:endParaRPr lang="en-US" sz="1700" kern="1200"/>
        </a:p>
      </dsp:txBody>
      <dsp:txXfrm>
        <a:off x="3088777" y="3696182"/>
        <a:ext cx="2010519" cy="20105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83337" y="3694804"/>
            <a:ext cx="532320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 </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2" name="Title 1"/>
          <p:cNvSpPr>
            <a:spLocks noGrp="1"/>
          </p:cNvSpPr>
          <p:nvPr>
            <p:ph type="ctrTitle" hasCustomPrompt="1"/>
          </p:nvPr>
        </p:nvSpPr>
        <p:spPr>
          <a:xfrm>
            <a:off x="5583337" y="1214438"/>
            <a:ext cx="6188765" cy="2387600"/>
          </a:xfrm>
          <a:prstGeom prst="rect">
            <a:avLst/>
          </a:prstGeom>
        </p:spPr>
        <p:txBody>
          <a:bodyPr anchor="b"/>
          <a:lstStyle>
            <a:lvl1pPr algn="l">
              <a:defRPr sz="6000" b="1">
                <a:solidFill>
                  <a:srgbClr val="015EA4"/>
                </a:solidFill>
              </a:defRPr>
            </a:lvl1pPr>
          </a:lstStyle>
          <a:p>
            <a:r>
              <a:rPr lang="en-US" dirty="0" smtClean="0"/>
              <a:t>Click to add title</a:t>
            </a:r>
            <a:endParaRPr lang="en-GB" dirty="0"/>
          </a:p>
        </p:txBody>
      </p:sp>
    </p:spTree>
    <p:extLst>
      <p:ext uri="{BB962C8B-B14F-4D97-AF65-F5344CB8AC3E}">
        <p14:creationId xmlns:p14="http://schemas.microsoft.com/office/powerpoint/2010/main" val="1927956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blipFill>
            <a:blip r:embed="rId2">
              <a:alphaModFix amt="23000"/>
            </a:blip>
            <a:stretch>
              <a:fillRect/>
            </a:stretch>
          </a:blip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AGENDA</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06/11/2024</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1644316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06/11/2024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
        <p:nvSpPr>
          <p:cNvPr id="9" name="Text Placeholder 8"/>
          <p:cNvSpPr>
            <a:spLocks noGrp="1"/>
          </p:cNvSpPr>
          <p:nvPr>
            <p:ph type="body" sz="quarter" idx="13"/>
          </p:nvPr>
        </p:nvSpPr>
        <p:spPr>
          <a:xfrm>
            <a:off x="838200" y="1908175"/>
            <a:ext cx="10515600" cy="41211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TITLE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8458971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smtClean="0"/>
              <a:t>TITLE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06/11/2024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38308316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26" y="2803525"/>
            <a:ext cx="2143539" cy="1325563"/>
          </a:xfrm>
          <a:prstGeom prst="rect">
            <a:avLst/>
          </a:prstGeom>
        </p:spPr>
        <p:txBody>
          <a:bodyPr>
            <a:normAutofit/>
          </a:bodyPr>
          <a:lstStyle>
            <a:lvl1pPr>
              <a:defRPr sz="4800" b="1">
                <a:solidFill>
                  <a:srgbClr val="015EA4"/>
                </a:solidFill>
              </a:defRPr>
            </a:lvl1pPr>
          </a:lstStyle>
          <a:p>
            <a:r>
              <a:rPr lang="en-US" dirty="0" smtClean="0"/>
              <a:t>Title</a:t>
            </a:r>
            <a:endParaRPr lang="en-GB" dirty="0"/>
          </a:p>
        </p:txBody>
      </p:sp>
      <p:grpSp>
        <p:nvGrpSpPr>
          <p:cNvPr id="6" name="Group 5"/>
          <p:cNvGrpSpPr/>
          <p:nvPr userDrawn="1"/>
        </p:nvGrpSpPr>
        <p:grpSpPr>
          <a:xfrm>
            <a:off x="2500165" y="5148015"/>
            <a:ext cx="9569915" cy="1496741"/>
            <a:chOff x="2553244" y="5174025"/>
            <a:chExt cx="9569915" cy="1496741"/>
          </a:xfrm>
        </p:grpSpPr>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441"/>
            <a:stretch/>
          </p:blipFill>
          <p:spPr>
            <a:xfrm>
              <a:off x="4171301" y="5174027"/>
              <a:ext cx="1506687" cy="1496739"/>
            </a:xfrm>
            <a:prstGeom prst="rect">
              <a:avLst/>
            </a:prstGeom>
          </p:spPr>
        </p:pic>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82"/>
            <a:stretch/>
          </p:blipFill>
          <p:spPr>
            <a:xfrm flipH="1">
              <a:off x="2553244" y="5174027"/>
              <a:ext cx="1548493" cy="1496739"/>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8796" r="15629"/>
            <a:stretch/>
          </p:blipFill>
          <p:spPr>
            <a:xfrm>
              <a:off x="5747552" y="5174026"/>
              <a:ext cx="1524105" cy="1496739"/>
            </a:xfrm>
            <a:prstGeom prst="rect">
              <a:avLst/>
            </a:prstGeom>
          </p:spPr>
        </p:pic>
        <p:pic>
          <p:nvPicPr>
            <p:cNvPr id="10" name="Picture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23803" y="5174026"/>
              <a:ext cx="1570349" cy="1496739"/>
            </a:xfrm>
            <a:prstGeom prst="rect">
              <a:avLst/>
            </a:prstGeom>
          </p:spPr>
        </p:pic>
        <p:pic>
          <p:nvPicPr>
            <p:cNvPr id="11" name="Picture 1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40566" y="5174026"/>
              <a:ext cx="1542307" cy="1496739"/>
            </a:xfrm>
            <a:prstGeom prst="rect">
              <a:avLst/>
            </a:prstGeom>
          </p:spPr>
        </p:pic>
        <p:pic>
          <p:nvPicPr>
            <p:cNvPr id="12" name="Picture 1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0006" r="-1"/>
            <a:stretch/>
          </p:blipFill>
          <p:spPr>
            <a:xfrm>
              <a:off x="10551714" y="5174025"/>
              <a:ext cx="1571445" cy="1496739"/>
            </a:xfrm>
            <a:prstGeom prst="rect">
              <a:avLst/>
            </a:prstGeom>
          </p:spPr>
        </p:pic>
      </p:gr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762148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8043" y="2564985"/>
            <a:ext cx="10515600" cy="1325563"/>
          </a:xfrm>
          <a:prstGeom prst="rect">
            <a:avLst/>
          </a:prstGeom>
        </p:spPr>
        <p:txBody>
          <a:bodyPr/>
          <a:lstStyle>
            <a:lvl1pPr>
              <a:defRPr b="1">
                <a:solidFill>
                  <a:srgbClr val="015EA4"/>
                </a:solidFill>
              </a:defRPr>
            </a:lvl1pPr>
          </a:lstStyle>
          <a:p>
            <a:r>
              <a:rPr lang="en-US" dirty="0" smtClean="0"/>
              <a:t>Thank you</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06/11/2024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4106257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25350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3" Type="http://schemas.openxmlformats.org/officeDocument/2006/relationships/hyperlink" Target="https://cks.nice.org.uk/topics/depression/" TargetMode="External"/><Relationship Id="rId18" Type="http://schemas.openxmlformats.org/officeDocument/2006/relationships/hyperlink" Target="https://www.crohnsandcolitis.org.uk/about-crohns-and-colitis/publications/crohns-disease" TargetMode="External"/><Relationship Id="rId12" Type="http://schemas.openxmlformats.org/officeDocument/2006/relationships/hyperlink" Target="https://cks.nice.org.uk/topics/depression-in-children/" TargetMode="External"/><Relationship Id="rId17" Type="http://schemas.openxmlformats.org/officeDocument/2006/relationships/hyperlink" Target="https://www.crohnsandcolitis.org.uk/about-inflammatory-bowel-disease/quick-list" TargetMode="External"/><Relationship Id="rId2" Type="http://schemas.openxmlformats.org/officeDocument/2006/relationships/image" Target="../media/image14.png"/><Relationship Id="rId16" Type="http://schemas.openxmlformats.org/officeDocument/2006/relationships/hyperlink" Target="https://www.crohnsandcolitis.org.uk/" TargetMode="External"/><Relationship Id="rId20" Type="http://schemas.openxmlformats.org/officeDocument/2006/relationships/hyperlink" Target="http://www.cicra.org/" TargetMode="External"/><Relationship Id="rId1" Type="http://schemas.openxmlformats.org/officeDocument/2006/relationships/slideLayout" Target="../slideLayouts/slideLayout3.xml"/><Relationship Id="rId11" Type="http://schemas.openxmlformats.org/officeDocument/2006/relationships/hyperlink" Target="https://cks.nice.org.uk/topics/generalized-anxiety-disorder/" TargetMode="External"/><Relationship Id="rId15" Type="http://schemas.openxmlformats.org/officeDocument/2006/relationships/image" Target="../media/image7.svg"/><Relationship Id="rId10" Type="http://schemas.openxmlformats.org/officeDocument/2006/relationships/image" Target="../media/image5.svg"/><Relationship Id="rId19" Type="http://schemas.openxmlformats.org/officeDocument/2006/relationships/hyperlink" Target="https://www.crohnsandcolitis.org.uk/about-crohns-and-colitis/publications/supporting-your-child" TargetMode="Externa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hyperlink" Target="https://cks.nice.org.uk/topics/crohns-disease/management/confirmed-crohns-disease/" TargetMode="External"/><Relationship Id="rId7" Type="http://schemas.openxmlformats.org/officeDocument/2006/relationships/image" Target="../media/image17.svg"/><Relationship Id="rId12" Type="http://schemas.openxmlformats.org/officeDocument/2006/relationships/hyperlink" Target="https://cks.nice.org.uk/topics/vitamin-d-deficiency-in-children/" TargetMode="External"/><Relationship Id="rId2" Type="http://schemas.openxmlformats.org/officeDocument/2006/relationships/image" Target="../media/image20.png"/><Relationship Id="rId1" Type="http://schemas.openxmlformats.org/officeDocument/2006/relationships/slideLayout" Target="../slideLayouts/slideLayout3.xml"/><Relationship Id="rId11" Type="http://schemas.openxmlformats.org/officeDocument/2006/relationships/hyperlink" Target="https://cks.nice.org.uk/topics/vitamin-d-deficiency-in-adults/" TargetMode="External"/><Relationship Id="rId10" Type="http://schemas.openxmlformats.org/officeDocument/2006/relationships/hyperlink" Target="https://cks.nice.org.uk/topics/anaemia-b12-folate-deficiency/" TargetMode="External"/><Relationship Id="rId9" Type="http://schemas.openxmlformats.org/officeDocument/2006/relationships/hyperlink" Target="https://cks.nice.org.uk/topics/anaemia-iron-deficienc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cks.nice.org.uk/topics/immunizations-seasonal-influenza/" TargetMode="External"/><Relationship Id="rId7" Type="http://schemas.openxmlformats.org/officeDocument/2006/relationships/hyperlink" Target="https://cks.nice.org.uk/topics/crohns-disease/management/confirmed-crohns-disease/" TargetMode="External"/><Relationship Id="rId12"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3.png"/><Relationship Id="rId10" Type="http://schemas.openxmlformats.org/officeDocument/2006/relationships/hyperlink" Target="https://cks.nice.org.uk/topics/crohns-disease/background-information/extra-intestinal-manifestations/" TargetMode="External"/><Relationship Id="rId9" Type="http://schemas.openxmlformats.org/officeDocument/2006/relationships/image" Target="../media/image21.svg"/><Relationship Id="rId14" Type="http://schemas.openxmlformats.org/officeDocument/2006/relationships/hyperlink" Target="https://cks.nice.org.uk/topics/immunizations-pneumococca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ks.nice.org.uk/topics/crohns-disease/references/" TargetMode="External"/><Relationship Id="rId2" Type="http://schemas.openxmlformats.org/officeDocument/2006/relationships/hyperlink" Target="https://cks.nice.org.uk/topics/dmards/management/monitoring-of-dmards/#azathioprine"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ks.nice.org.uk/topics/crohns-disease/management/confirmed-crohns-disease/#specialist-treatments" TargetMode="External"/><Relationship Id="rId2" Type="http://schemas.openxmlformats.org/officeDocument/2006/relationships/hyperlink" Target="https://cks.nice.org.uk/topics/crohns-disease/diagnosis/differential-diagnosis/" TargetMode="External"/><Relationship Id="rId1" Type="http://schemas.openxmlformats.org/officeDocument/2006/relationships/slideLayout" Target="../slideLayouts/slideLayout3.xml"/><Relationship Id="rId4" Type="http://schemas.openxmlformats.org/officeDocument/2006/relationships/hyperlink" Target="https://cks.nice.org.uk/topics/crohns-disease/management/confirmed-crohns-disease/#management-of-symptoms" TargetMode="External"/></Relationships>
</file>

<file path=ppt/slides/_rels/slide19.xml.rels><?xml version="1.0" encoding="UTF-8" standalone="yes"?>
<Relationships xmlns="http://schemas.openxmlformats.org/package/2006/relationships"><Relationship Id="rId13" Type="http://schemas.openxmlformats.org/officeDocument/2006/relationships/image" Target="../media/image190.svg"/><Relationship Id="rId18" Type="http://schemas.openxmlformats.org/officeDocument/2006/relationships/image" Target="../media/image27.png"/><Relationship Id="rId21" Type="http://schemas.openxmlformats.org/officeDocument/2006/relationships/hyperlink" Target="https://www.crohnsandcolitis.org.uk/about-crohns-and-colitis/publications/managing-bowel-incontinence-in-ibd" TargetMode="External"/><Relationship Id="rId12" Type="http://schemas.openxmlformats.org/officeDocument/2006/relationships/image" Target="../media/image21.png"/><Relationship Id="rId17" Type="http://schemas.openxmlformats.org/officeDocument/2006/relationships/hyperlink" Target="https://cks.nice.org.uk/topics/crohns-disease/diagnosis/when-to-suspect/" TargetMode="External"/><Relationship Id="rId2" Type="http://schemas.openxmlformats.org/officeDocument/2006/relationships/image" Target="../media/image26.png"/><Relationship Id="rId16" Type="http://schemas.openxmlformats.org/officeDocument/2006/relationships/hyperlink" Target="https://cks.nice.org.uk/topics/constipation-in-children/" TargetMode="External"/><Relationship Id="rId20" Type="http://schemas.openxmlformats.org/officeDocument/2006/relationships/hyperlink" Target="https://www.crohnsandcolitis.org.uk/about-crohns-and-colitis/publications/diarrhoea-constipation" TargetMode="External"/><Relationship Id="rId1" Type="http://schemas.openxmlformats.org/officeDocument/2006/relationships/slideLayout" Target="../slideLayouts/slideLayout3.xml"/><Relationship Id="rId11" Type="http://schemas.openxmlformats.org/officeDocument/2006/relationships/hyperlink" Target="https://cks.nice.org.uk/topics/crohns-disease/diagnosis/differential-diagnosis/" TargetMode="External"/><Relationship Id="rId15" Type="http://schemas.openxmlformats.org/officeDocument/2006/relationships/hyperlink" Target="https://cks.nice.org.uk/topics/constipation/" TargetMode="External"/><Relationship Id="rId10" Type="http://schemas.openxmlformats.org/officeDocument/2006/relationships/image" Target="../media/image27.svg"/><Relationship Id="rId19" Type="http://schemas.openxmlformats.org/officeDocument/2006/relationships/image" Target="../media/image29.svg"/><Relationship Id="rId14" Type="http://schemas.openxmlformats.org/officeDocument/2006/relationships/hyperlink" Target="https://cks.nice.org.uk/topics/irritable-bowel-syndrome/" TargetMode="External"/><Relationship Id="rId22" Type="http://schemas.openxmlformats.org/officeDocument/2006/relationships/hyperlink" Target="https://www.crohnsandcolitis.org.uk/about-crohns-and-colitis/publications/bloating-wind"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cks.nice.org.uk/topics/crohns-disease/management/confirmed-crohns-disease/#specialist-treatments" TargetMode="External"/><Relationship Id="rId2" Type="http://schemas.openxmlformats.org/officeDocument/2006/relationships/hyperlink" Target="https://cks.nice.org.uk/topics/crohns-disease/diagnosis/when-to-suspect/" TargetMode="External"/><Relationship Id="rId1" Type="http://schemas.openxmlformats.org/officeDocument/2006/relationships/slideLayout" Target="../slideLayouts/slideLayout3.xml"/><Relationship Id="rId5" Type="http://schemas.openxmlformats.org/officeDocument/2006/relationships/hyperlink" Target="https://www.crohnsandcolitis.org.uk/about-crohns-and-colitis/publications/surgery-for-crohns-disease" TargetMode="External"/><Relationship Id="rId4" Type="http://schemas.openxmlformats.org/officeDocument/2006/relationships/hyperlink" Target="https://www.crohnsandcolitis.org.uk/about-crohns-and-colitis/publications/fistula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cks.nice.org.uk/topics/dyspepsia-proven-peptic-ulcer/" TargetMode="External"/><Relationship Id="rId7" Type="http://schemas.openxmlformats.org/officeDocument/2006/relationships/hyperlink" Target="https://cks.nice.org.uk/topics/dyspepsia-unidentified-cause/" TargetMode="External"/><Relationship Id="rId2" Type="http://schemas.openxmlformats.org/officeDocument/2006/relationships/hyperlink" Target="https://cks.nice.org.uk/topics/dyspepsia-proven-gord/" TargetMode="External"/><Relationship Id="rId1" Type="http://schemas.openxmlformats.org/officeDocument/2006/relationships/slideLayout" Target="../slideLayouts/slideLayout3.xml"/><Relationship Id="rId6" Type="http://schemas.openxmlformats.org/officeDocument/2006/relationships/hyperlink" Target="https://cks.nice.org.uk/topics/gastrointestinal-tract-upper-cancers-recognition-referral/" TargetMode="External"/><Relationship Id="rId5" Type="http://schemas.openxmlformats.org/officeDocument/2006/relationships/hyperlink" Target="https://cks.nice.org.uk/topics/dyspepsia-pregnancy-associated/" TargetMode="External"/><Relationship Id="rId4" Type="http://schemas.openxmlformats.org/officeDocument/2006/relationships/hyperlink" Target="https://cks.nice.org.uk/topics/dyspepsia-proven-functiona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6.xml"/><Relationship Id="rId7" Type="http://schemas.openxmlformats.org/officeDocument/2006/relationships/hyperlink" Target="https://cks.nice.org.uk/topics/analgesia-mild-to-moderate-pain/" TargetMode="Externa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hyperlink" Target="https://cks.nice.org.uk/topics/anaemia-b12-folate-deficiency/" TargetMode="External"/><Relationship Id="rId3" Type="http://schemas.openxmlformats.org/officeDocument/2006/relationships/hyperlink" Target="https://cks.nice.org.uk/topics/insomnia/" TargetMode="External"/><Relationship Id="rId7" Type="http://schemas.openxmlformats.org/officeDocument/2006/relationships/hyperlink" Target="https://cks.nice.org.uk/topics/anaemia-iron-deficiency/" TargetMode="External"/><Relationship Id="rId2" Type="http://schemas.openxmlformats.org/officeDocument/2006/relationships/hyperlink" Target="https://cks.nice.org.uk/topics/tiredness-fatigue-in-adults/" TargetMode="External"/><Relationship Id="rId1" Type="http://schemas.openxmlformats.org/officeDocument/2006/relationships/slideLayout" Target="../slideLayouts/slideLayout3.xml"/><Relationship Id="rId6" Type="http://schemas.openxmlformats.org/officeDocument/2006/relationships/hyperlink" Target="https://cks.nice.org.uk/topics/depression-in-children/" TargetMode="External"/><Relationship Id="rId5" Type="http://schemas.openxmlformats.org/officeDocument/2006/relationships/hyperlink" Target="https://cks.nice.org.uk/topics/depression/" TargetMode="External"/><Relationship Id="rId10" Type="http://schemas.openxmlformats.org/officeDocument/2006/relationships/image" Target="../media/image30.png"/><Relationship Id="rId4" Type="http://schemas.openxmlformats.org/officeDocument/2006/relationships/hyperlink" Target="https://cks.nice.org.uk/topics/generalized-anxiety-disorder/" TargetMode="External"/><Relationship Id="rId9" Type="http://schemas.openxmlformats.org/officeDocument/2006/relationships/hyperlink" Target="https://www.crohnsandcolitis.org.uk/about-crohns-and-colitis/publications/fatigue-ib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ks.nice.org.uk/topics/aphthous-ulcer/" TargetMode="Externa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cks.nice.org.uk/topics/contraception-assessment/" TargetMode="External"/><Relationship Id="rId2" Type="http://schemas.openxmlformats.org/officeDocument/2006/relationships/hyperlink" Target="https://cks.nice.org.uk/topics/crohns-disease/background-information/extra-intestinal-manifestations/" TargetMode="Externa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www.crohnsandcolitis.org.uk/about-crohns-and-colitis/publications/sexual-relationships-and-ibd" TargetMode="External"/><Relationship Id="rId4" Type="http://schemas.openxmlformats.org/officeDocument/2006/relationships/hyperlink" Target="http://www.fsrh.org/standards-and-guidance/documents/ukmec-20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ks.nice.org.uk/topics/erectile-dysfunction/" TargetMode="External"/><Relationship Id="rId2" Type="http://schemas.openxmlformats.org/officeDocument/2006/relationships/hyperlink" Target="https://cks.nice.org.uk/topics/infertility/" TargetMode="Externa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hyperlink" Target="https://www.crohnsandcolitis.org.uk/about-crohns-and-colitis/publications/reproductive-health-and-ibd?_ga=2.31613175.876127121.1624360827-245082071.162436082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ks.nice.org.uk/topics/pre-conception-advice-management/"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crohnsandcolitis.org.uk/about-crohns-and-colitis/publications/pregnancy-ibd"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ks.nice.org.uk/topics/mastitis-breast-abscess/" TargetMode="External"/><Relationship Id="rId2" Type="http://schemas.openxmlformats.org/officeDocument/2006/relationships/hyperlink" Target="https://cks.nice.org.uk/topics/breastfeeding-problems/" TargetMode="Externa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hyperlink" Target="https://cks.nice.org.uk/topics/crohns-disease/references/"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8" Type="http://schemas.openxmlformats.org/officeDocument/2006/relationships/hyperlink" Target="https://cks.nice.org.uk/topics/appendicitis/" TargetMode="External"/><Relationship Id="rId13" Type="http://schemas.openxmlformats.org/officeDocument/2006/relationships/hyperlink" Target="https://cks.nice.org.uk/topics/anal-fissure/" TargetMode="External"/><Relationship Id="rId18" Type="http://schemas.openxmlformats.org/officeDocument/2006/relationships/hyperlink" Target="https://cks.nice.org.uk/topics/gastrointestinal-tract-lower-cancers-recognition-referral/" TargetMode="External"/><Relationship Id="rId26" Type="http://schemas.openxmlformats.org/officeDocument/2006/relationships/hyperlink" Target="https://cks.nice.org.uk/topics/generalized-anxiety-disorder/" TargetMode="External"/><Relationship Id="rId39" Type="http://schemas.openxmlformats.org/officeDocument/2006/relationships/image" Target="../media/image53.png"/><Relationship Id="rId3" Type="http://schemas.openxmlformats.org/officeDocument/2006/relationships/hyperlink" Target="https://cks.nice.org.uk/topics/gastroenteritis/" TargetMode="External"/><Relationship Id="rId21" Type="http://schemas.openxmlformats.org/officeDocument/2006/relationships/image" Target="../media/image47.png"/><Relationship Id="rId34" Type="http://schemas.openxmlformats.org/officeDocument/2006/relationships/hyperlink" Target="https://cks.nice.org.uk/topics/osteoporosis-prevention-of-fragility-fractures/" TargetMode="External"/><Relationship Id="rId7" Type="http://schemas.openxmlformats.org/officeDocument/2006/relationships/image" Target="../media/image40.png"/><Relationship Id="rId12" Type="http://schemas.openxmlformats.org/officeDocument/2006/relationships/hyperlink" Target="https://cks.nice.org.uk/topics/irritable-bowel-syndrome/" TargetMode="External"/><Relationship Id="rId17" Type="http://schemas.openxmlformats.org/officeDocument/2006/relationships/image" Target="../media/image45.png"/><Relationship Id="rId25" Type="http://schemas.openxmlformats.org/officeDocument/2006/relationships/image" Target="../media/image12.png"/><Relationship Id="rId33" Type="http://schemas.openxmlformats.org/officeDocument/2006/relationships/hyperlink" Target="https://s3-eu-west-1.amazonaws.com/files.crohnsandcolitis.org.uk/Publications/smoking-and-IBD.pdf" TargetMode="External"/><Relationship Id="rId38" Type="http://schemas.openxmlformats.org/officeDocument/2006/relationships/image" Target="../media/image52.png"/><Relationship Id="rId2" Type="http://schemas.openxmlformats.org/officeDocument/2006/relationships/hyperlink" Target="https://cks.nice.org.uk/topics/ulcerative-colitis/" TargetMode="External"/><Relationship Id="rId16" Type="http://schemas.openxmlformats.org/officeDocument/2006/relationships/image" Target="../media/image44.png"/><Relationship Id="rId20" Type="http://schemas.openxmlformats.org/officeDocument/2006/relationships/image" Target="../media/image46.png"/><Relationship Id="rId29" Type="http://schemas.openxmlformats.org/officeDocument/2006/relationships/image" Target="../media/image49.png"/><Relationship Id="rId41"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hyperlink" Target="https://cks.nice.org.uk/topics/coeliac-disease/" TargetMode="External"/><Relationship Id="rId24" Type="http://schemas.openxmlformats.org/officeDocument/2006/relationships/image" Target="../media/image11.png"/><Relationship Id="rId32" Type="http://schemas.openxmlformats.org/officeDocument/2006/relationships/hyperlink" Target="https://cks.nice.org.uk/topics/smoking-cessation/" TargetMode="External"/><Relationship Id="rId37" Type="http://schemas.openxmlformats.org/officeDocument/2006/relationships/image" Target="../media/image51.png"/><Relationship Id="rId40" Type="http://schemas.openxmlformats.org/officeDocument/2006/relationships/image" Target="../media/image54.png"/><Relationship Id="rId5" Type="http://schemas.openxmlformats.org/officeDocument/2006/relationships/image" Target="../media/image38.png"/><Relationship Id="rId15" Type="http://schemas.openxmlformats.org/officeDocument/2006/relationships/image" Target="../media/image43.png"/><Relationship Id="rId23" Type="http://schemas.openxmlformats.org/officeDocument/2006/relationships/hyperlink" Target="https://cks.nice.org.uk/topics/crohns-disease/background-information/extra-intestinal-manifestations/" TargetMode="External"/><Relationship Id="rId28" Type="http://schemas.openxmlformats.org/officeDocument/2006/relationships/hyperlink" Target="https://cks.nice.org.uk/topics/depression-in-children/" TargetMode="External"/><Relationship Id="rId36" Type="http://schemas.openxmlformats.org/officeDocument/2006/relationships/hyperlink" Target="https://s3-eu-west-1.amazonaws.com/files.crohnsandcolitis.org.uk/Publications/bowel-cancer-and-IBD.pdf" TargetMode="External"/><Relationship Id="rId10" Type="http://schemas.openxmlformats.org/officeDocument/2006/relationships/hyperlink" Target="https://cks.nice.org.uk/topics/diverticular-disease/" TargetMode="External"/><Relationship Id="rId19" Type="http://schemas.openxmlformats.org/officeDocument/2006/relationships/hyperlink" Target="https://cks.nice.org.uk/topics/endometriosis/" TargetMode="External"/><Relationship Id="rId31" Type="http://schemas.openxmlformats.org/officeDocument/2006/relationships/image" Target="../media/image50.png"/><Relationship Id="rId4" Type="http://schemas.openxmlformats.org/officeDocument/2006/relationships/hyperlink" Target="https://cks.nice.org.uk/topics/diarrhoea-antibiotic-associated/" TargetMode="External"/><Relationship Id="rId9" Type="http://schemas.openxmlformats.org/officeDocument/2006/relationships/image" Target="../media/image41.png"/><Relationship Id="rId14" Type="http://schemas.openxmlformats.org/officeDocument/2006/relationships/image" Target="../media/image42.png"/><Relationship Id="rId22" Type="http://schemas.openxmlformats.org/officeDocument/2006/relationships/hyperlink" Target="https://cks.nice.org.uk/topics/crohns-disease/management/suspected-crohns-disease/#specialist-investigations" TargetMode="External"/><Relationship Id="rId27" Type="http://schemas.openxmlformats.org/officeDocument/2006/relationships/image" Target="../media/image48.png"/><Relationship Id="rId30" Type="http://schemas.openxmlformats.org/officeDocument/2006/relationships/hyperlink" Target="https://cks.nice.org.uk/topics/depression/" TargetMode="External"/><Relationship Id="rId35" Type="http://schemas.openxmlformats.org/officeDocument/2006/relationships/hyperlink" Target="https://crohnsandcolitis.org.uk/info-support/information-about-crohns-and-colitis/all-information-about-crohns-and-colitis/symptoms/bones"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png"/><Relationship Id="rId18" Type="http://schemas.openxmlformats.org/officeDocument/2006/relationships/image" Target="../media/image65.png"/><Relationship Id="rId26" Type="http://schemas.openxmlformats.org/officeDocument/2006/relationships/hyperlink" Target="https://crohnsandcolitis.org.uk/info-support/information-about-crohns-and-colitis/all-information-about-crohns-and-colitis/symptoms/bloating-and-wind" TargetMode="External"/><Relationship Id="rId39" Type="http://schemas.openxmlformats.org/officeDocument/2006/relationships/image" Target="../media/image76.png"/><Relationship Id="rId3" Type="http://schemas.openxmlformats.org/officeDocument/2006/relationships/hyperlink" Target="https://cks.nice.org.uk/topics/anaemia-iron-deficiency/" TargetMode="External"/><Relationship Id="rId21" Type="http://schemas.openxmlformats.org/officeDocument/2006/relationships/image" Target="../media/image66.png"/><Relationship Id="rId34" Type="http://schemas.openxmlformats.org/officeDocument/2006/relationships/image" Target="../media/image73.png"/><Relationship Id="rId7" Type="http://schemas.openxmlformats.org/officeDocument/2006/relationships/image" Target="../media/image56.png"/><Relationship Id="rId12" Type="http://schemas.openxmlformats.org/officeDocument/2006/relationships/hyperlink" Target="https://cks.nice.org.uk/topics/crohns-disease/background-information/extra-intestinal-manifestations/" TargetMode="External"/><Relationship Id="rId17" Type="http://schemas.openxmlformats.org/officeDocument/2006/relationships/image" Target="../media/image64.png"/><Relationship Id="rId25" Type="http://schemas.openxmlformats.org/officeDocument/2006/relationships/hyperlink" Target="https://crohnsandcolitis.org.uk/info-support/information-about-crohns-and-colitis/all-information-about-crohns-and-colitis/symptoms/bowel-incontinence-and-urgency" TargetMode="External"/><Relationship Id="rId33" Type="http://schemas.openxmlformats.org/officeDocument/2006/relationships/image" Target="../media/image72.png"/><Relationship Id="rId38" Type="http://schemas.openxmlformats.org/officeDocument/2006/relationships/image" Target="../media/image75.png"/><Relationship Id="rId2" Type="http://schemas.openxmlformats.org/officeDocument/2006/relationships/hyperlink" Target="https://cks.nice.org.uk/topics/crohns-disease/management/confirmed-crohns-disease/" TargetMode="External"/><Relationship Id="rId16" Type="http://schemas.openxmlformats.org/officeDocument/2006/relationships/hyperlink" Target="https://cks.nice.org.uk/topics/dmards/management/monitoring-of-dmards/#azathioprine" TargetMode="External"/><Relationship Id="rId20" Type="http://schemas.openxmlformats.org/officeDocument/2006/relationships/hyperlink" Target="https://cks.nice.org.uk/topics/crohns-disease/management/confirmed-crohns-disease/#specialist-treatments" TargetMode="External"/><Relationship Id="rId29"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hyperlink" Target="https://cks.nice.org.uk/topics/vitamin-d-deficiency-in-children/" TargetMode="External"/><Relationship Id="rId11" Type="http://schemas.openxmlformats.org/officeDocument/2006/relationships/image" Target="../media/image60.png"/><Relationship Id="rId24" Type="http://schemas.openxmlformats.org/officeDocument/2006/relationships/hyperlink" Target="https://cks.nice.org.uk/topics/constipation/" TargetMode="External"/><Relationship Id="rId32" Type="http://schemas.openxmlformats.org/officeDocument/2006/relationships/image" Target="../media/image71.png"/><Relationship Id="rId37" Type="http://schemas.openxmlformats.org/officeDocument/2006/relationships/image" Target="../media/image74.png"/><Relationship Id="rId40" Type="http://schemas.openxmlformats.org/officeDocument/2006/relationships/image" Target="../media/image77.png"/><Relationship Id="rId5" Type="http://schemas.openxmlformats.org/officeDocument/2006/relationships/hyperlink" Target="https://cks.nice.org.uk/topics/vitamin-d-deficiency-in-adults/" TargetMode="External"/><Relationship Id="rId15" Type="http://schemas.openxmlformats.org/officeDocument/2006/relationships/image" Target="../media/image63.png"/><Relationship Id="rId23" Type="http://schemas.openxmlformats.org/officeDocument/2006/relationships/hyperlink" Target="https://cks.nice.org.uk/topics/irritable-bowel-syndrome/" TargetMode="External"/><Relationship Id="rId28" Type="http://schemas.openxmlformats.org/officeDocument/2006/relationships/hyperlink" Target="https://cks.nice.org.uk/topics/crohns-disease/diagnosis/when-to-suspect/" TargetMode="External"/><Relationship Id="rId36" Type="http://schemas.openxmlformats.org/officeDocument/2006/relationships/hyperlink" Target="https://crohnsandcolitis.org.uk/info-support/information-about-crohns-and-colitis/all-information-about-crohns-and-colitis/surgery-and-complications/surgery-for-crohns-disease" TargetMode="External"/><Relationship Id="rId10" Type="http://schemas.openxmlformats.org/officeDocument/2006/relationships/image" Target="../media/image59.png"/><Relationship Id="rId19" Type="http://schemas.openxmlformats.org/officeDocument/2006/relationships/hyperlink" Target="https://cks.nice.org.uk/topics/crohns-disease/diagnosis/differential-diagnosis/" TargetMode="External"/><Relationship Id="rId31" Type="http://schemas.openxmlformats.org/officeDocument/2006/relationships/image" Target="../media/image70.png"/><Relationship Id="rId4" Type="http://schemas.openxmlformats.org/officeDocument/2006/relationships/hyperlink" Target="https://cks.nice.org.uk/topics/anaemia-b12-folate-deficiency/" TargetMode="External"/><Relationship Id="rId9" Type="http://schemas.openxmlformats.org/officeDocument/2006/relationships/image" Target="../media/image58.png"/><Relationship Id="rId14" Type="http://schemas.openxmlformats.org/officeDocument/2006/relationships/image" Target="../media/image62.png"/><Relationship Id="rId22" Type="http://schemas.openxmlformats.org/officeDocument/2006/relationships/image" Target="../media/image67.png"/><Relationship Id="rId27" Type="http://schemas.openxmlformats.org/officeDocument/2006/relationships/hyperlink" Target="https://cks.nice.org.uk/topics/constipation-in-children/" TargetMode="External"/><Relationship Id="rId30" Type="http://schemas.openxmlformats.org/officeDocument/2006/relationships/image" Target="../media/image69.png"/><Relationship Id="rId35" Type="http://schemas.openxmlformats.org/officeDocument/2006/relationships/hyperlink" Target="https://crohnsandcolitis.org.uk/info-support/information-about-crohns-and-colitis/all-information-about-crohns-and-colitis/surgery-and-complications/fistulas" TargetMode="External"/></Relationships>
</file>

<file path=ppt/slides/_rels/slide33.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image" Target="../media/image84.png"/><Relationship Id="rId26" Type="http://schemas.openxmlformats.org/officeDocument/2006/relationships/image" Target="../media/image88.png"/><Relationship Id="rId39" Type="http://schemas.openxmlformats.org/officeDocument/2006/relationships/image" Target="../media/image96.png"/><Relationship Id="rId3" Type="http://schemas.openxmlformats.org/officeDocument/2006/relationships/hyperlink" Target="https://cks.nice.org.uk/topics/dyspepsia-proven-peptic-ulcer/" TargetMode="External"/><Relationship Id="rId21" Type="http://schemas.openxmlformats.org/officeDocument/2006/relationships/image" Target="../media/image87.png"/><Relationship Id="rId34" Type="http://schemas.openxmlformats.org/officeDocument/2006/relationships/image" Target="../media/image93.png"/><Relationship Id="rId42" Type="http://schemas.openxmlformats.org/officeDocument/2006/relationships/hyperlink" Target="https://cks.nice.org.uk/topics/pre-conception-advice-management/" TargetMode="External"/><Relationship Id="rId47" Type="http://schemas.openxmlformats.org/officeDocument/2006/relationships/image" Target="../media/image100.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hyperlink" Target="https://cks.nice.org.uk/topics/depression/" TargetMode="External"/><Relationship Id="rId25" Type="http://schemas.openxmlformats.org/officeDocument/2006/relationships/hyperlink" Target="https://crohnsandcolitis.org.uk/info-support/information-about-crohns-and-colitis/all-information-about-crohns-and-colitis/symptoms/fatigue" TargetMode="External"/><Relationship Id="rId33" Type="http://schemas.openxmlformats.org/officeDocument/2006/relationships/image" Target="../media/image92.png"/><Relationship Id="rId38" Type="http://schemas.openxmlformats.org/officeDocument/2006/relationships/hyperlink" Target="https://cks.nice.org.uk/topics/infertility/" TargetMode="External"/><Relationship Id="rId46" Type="http://schemas.openxmlformats.org/officeDocument/2006/relationships/hyperlink" Target="https://cks.nice.org.uk/topics/breastfeeding-problems/" TargetMode="External"/><Relationship Id="rId2" Type="http://schemas.openxmlformats.org/officeDocument/2006/relationships/hyperlink" Target="https://cks.nice.org.uk/topics/dyspepsia-proven-gord/" TargetMode="External"/><Relationship Id="rId16" Type="http://schemas.openxmlformats.org/officeDocument/2006/relationships/hyperlink" Target="https://cks.nice.org.uk/topics/generalized-anxiety-disorder/" TargetMode="External"/><Relationship Id="rId20" Type="http://schemas.openxmlformats.org/officeDocument/2006/relationships/image" Target="../media/image86.png"/><Relationship Id="rId29" Type="http://schemas.openxmlformats.org/officeDocument/2006/relationships/image" Target="../media/image91.png"/><Relationship Id="rId41"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hyperlink" Target="https://cks.nice.org.uk/topics/dyspepsia-unidentified-cause/" TargetMode="External"/><Relationship Id="rId24" Type="http://schemas.openxmlformats.org/officeDocument/2006/relationships/hyperlink" Target="https://cks.nice.org.uk/topics/anaemia-b12-folate-deficiency/" TargetMode="External"/><Relationship Id="rId32" Type="http://schemas.openxmlformats.org/officeDocument/2006/relationships/hyperlink" Target="https://www.fsrh.org/Public/Documents/ukmec-2016.aspx" TargetMode="External"/><Relationship Id="rId37" Type="http://schemas.openxmlformats.org/officeDocument/2006/relationships/image" Target="../media/image95.png"/><Relationship Id="rId40" Type="http://schemas.openxmlformats.org/officeDocument/2006/relationships/hyperlink" Target="https://cks.nice.org.uk/topics/erectile-dysfunction/" TargetMode="External"/><Relationship Id="rId45" Type="http://schemas.openxmlformats.org/officeDocument/2006/relationships/image" Target="../media/image99.png"/><Relationship Id="rId5" Type="http://schemas.openxmlformats.org/officeDocument/2006/relationships/hyperlink" Target="https://cks.nice.org.uk/topics/dyspepsia-pregnancy-associated/" TargetMode="External"/><Relationship Id="rId15" Type="http://schemas.openxmlformats.org/officeDocument/2006/relationships/hyperlink" Target="https://cks.nice.org.uk/topics/insomnia/" TargetMode="External"/><Relationship Id="rId23" Type="http://schemas.openxmlformats.org/officeDocument/2006/relationships/hyperlink" Target="https://cks.nice.org.uk/topics/anaemia-iron-deficiency/" TargetMode="External"/><Relationship Id="rId28" Type="http://schemas.openxmlformats.org/officeDocument/2006/relationships/image" Target="../media/image90.png"/><Relationship Id="rId36" Type="http://schemas.openxmlformats.org/officeDocument/2006/relationships/hyperlink" Target="https://crohnsandcolitis.org.uk/info-support/information-about-crohns-and-colitis/all-information-about-crohns-and-colitis/living-with-crohns-or-colitis/sex-and-relationships" TargetMode="External"/><Relationship Id="rId49" Type="http://schemas.openxmlformats.org/officeDocument/2006/relationships/image" Target="../media/image101.png"/><Relationship Id="rId10" Type="http://schemas.openxmlformats.org/officeDocument/2006/relationships/hyperlink" Target="https://cks.nice.org.uk/topics/gastrointestinal-tract-upper-cancers-recognition-referral/" TargetMode="External"/><Relationship Id="rId19" Type="http://schemas.openxmlformats.org/officeDocument/2006/relationships/image" Target="../media/image85.png"/><Relationship Id="rId31" Type="http://schemas.openxmlformats.org/officeDocument/2006/relationships/hyperlink" Target="https://cks.nice.org.uk/topics/contraception-assessment/" TargetMode="External"/><Relationship Id="rId44" Type="http://schemas.openxmlformats.org/officeDocument/2006/relationships/hyperlink" Target="https://crohnsandcolitis.org.uk/info-support/information-about-crohns-and-colitis/all-information-about-crohns-and-colitis/living-with-crohns-or-colitis/pregnancy-and-breastfeeding" TargetMode="External"/><Relationship Id="rId4" Type="http://schemas.openxmlformats.org/officeDocument/2006/relationships/hyperlink" Target="https://cks.nice.org.uk/topics/dyspepsia-proven-functional/" TargetMode="External"/><Relationship Id="rId9" Type="http://schemas.openxmlformats.org/officeDocument/2006/relationships/image" Target="../media/image81.png"/><Relationship Id="rId14" Type="http://schemas.openxmlformats.org/officeDocument/2006/relationships/hyperlink" Target="https://cks.nice.org.uk/topics/tiredness-fatigue-in-adults/" TargetMode="External"/><Relationship Id="rId22" Type="http://schemas.openxmlformats.org/officeDocument/2006/relationships/hyperlink" Target="https://cks.nice.org.uk/topics/depression-in-children/" TargetMode="External"/><Relationship Id="rId27" Type="http://schemas.openxmlformats.org/officeDocument/2006/relationships/image" Target="../media/image89.png"/><Relationship Id="rId30" Type="http://schemas.openxmlformats.org/officeDocument/2006/relationships/hyperlink" Target="https://cks.nice.org.uk/topics/crohns-disease/background-information/extra-intestinal-manifestations/" TargetMode="External"/><Relationship Id="rId35" Type="http://schemas.openxmlformats.org/officeDocument/2006/relationships/image" Target="../media/image94.png"/><Relationship Id="rId43" Type="http://schemas.openxmlformats.org/officeDocument/2006/relationships/image" Target="../media/image98.png"/><Relationship Id="rId48" Type="http://schemas.openxmlformats.org/officeDocument/2006/relationships/hyperlink" Target="https://cks.nice.org.uk/topics/mastitis-breast-abscess/" TargetMode="External"/><Relationship Id="rId8"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cks.nice.org.uk/topics/irritable-bowel-syndrome/" TargetMode="External"/><Relationship Id="rId3" Type="http://schemas.openxmlformats.org/officeDocument/2006/relationships/hyperlink" Target="https://cks.nice.org.uk/topics/gastroenteritis/" TargetMode="External"/><Relationship Id="rId7" Type="http://schemas.openxmlformats.org/officeDocument/2006/relationships/hyperlink" Target="https://cks.nice.org.uk/topics/coeliac-disease/" TargetMode="External"/><Relationship Id="rId2" Type="http://schemas.openxmlformats.org/officeDocument/2006/relationships/hyperlink" Target="https://cks.nice.org.uk/topics/ulcerative-colitis/" TargetMode="External"/><Relationship Id="rId1" Type="http://schemas.openxmlformats.org/officeDocument/2006/relationships/slideLayout" Target="../slideLayouts/slideLayout3.xml"/><Relationship Id="rId6" Type="http://schemas.openxmlformats.org/officeDocument/2006/relationships/hyperlink" Target="https://cks.nice.org.uk/topics/diverticular-disease/" TargetMode="External"/><Relationship Id="rId11" Type="http://schemas.openxmlformats.org/officeDocument/2006/relationships/hyperlink" Target="https://cks.nice.org.uk/topics/endometriosis/" TargetMode="External"/><Relationship Id="rId5" Type="http://schemas.openxmlformats.org/officeDocument/2006/relationships/hyperlink" Target="https://cks.nice.org.uk/topics/appendicitis/" TargetMode="External"/><Relationship Id="rId10" Type="http://schemas.openxmlformats.org/officeDocument/2006/relationships/hyperlink" Target="https://cks.nice.org.uk/topics/gastrointestinal-tract-lower-cancers-recognition-referral/" TargetMode="External"/><Relationship Id="rId4" Type="http://schemas.openxmlformats.org/officeDocument/2006/relationships/hyperlink" Target="https://cks.nice.org.uk/topics/diarrhoea-antibiotic-associated/" TargetMode="External"/><Relationship Id="rId9" Type="http://schemas.openxmlformats.org/officeDocument/2006/relationships/hyperlink" Target="https://cks.nice.org.uk/topics/anal-fissur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ks.nice.org.uk/topics/crohns-disease/background-information/extra-intestinal-manifestations/" TargetMode="External"/><Relationship Id="rId2" Type="http://schemas.openxmlformats.org/officeDocument/2006/relationships/hyperlink" Target="https://cks.nice.org.uk/topics/crohns-disease/management/suspected-crohns-disease/#specialist-investigations" TargetMode="Externa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Crohn’s </a:t>
            </a:r>
            <a:r>
              <a:rPr lang="en-GB" dirty="0" smtClean="0"/>
              <a:t>Disease</a:t>
            </a:r>
            <a:endParaRPr lang="en-GB" dirty="0"/>
          </a:p>
        </p:txBody>
      </p:sp>
      <p:sp>
        <p:nvSpPr>
          <p:cNvPr id="3" name="Subtitle 2"/>
          <p:cNvSpPr>
            <a:spLocks noGrp="1"/>
          </p:cNvSpPr>
          <p:nvPr>
            <p:ph type="subTitle" idx="1"/>
          </p:nvPr>
        </p:nvSpPr>
        <p:spPr/>
        <p:txBody>
          <a:bodyPr/>
          <a:lstStyle/>
          <a:p>
            <a:r>
              <a:rPr lang="en-GB" dirty="0" smtClean="0"/>
              <a:t>Education for health care professionals</a:t>
            </a:r>
            <a:endParaRPr lang="en-GB" dirty="0"/>
          </a:p>
        </p:txBody>
      </p:sp>
    </p:spTree>
    <p:extLst>
      <p:ext uri="{BB962C8B-B14F-4D97-AF65-F5344CB8AC3E}">
        <p14:creationId xmlns:p14="http://schemas.microsoft.com/office/powerpoint/2010/main" val="195308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1" y="365125"/>
            <a:ext cx="8129954" cy="1325563"/>
          </a:xfrm>
        </p:spPr>
        <p:txBody>
          <a:bodyPr/>
          <a:lstStyle/>
          <a:p>
            <a:r>
              <a:rPr lang="en-GB" dirty="0"/>
              <a:t>Specialist investigations may include the following</a:t>
            </a:r>
          </a:p>
        </p:txBody>
      </p:sp>
      <p:graphicFrame>
        <p:nvGraphicFramePr>
          <p:cNvPr id="4" name="Content Placeholder 2">
            <a:extLst>
              <a:ext uri="{FF2B5EF4-FFF2-40B4-BE49-F238E27FC236}">
                <a16:creationId xmlns:a16="http://schemas.microsoft.com/office/drawing/2014/main" id="{2271BCB7-3AF8-9544-3353-FB816E7169B1}"/>
              </a:ext>
            </a:extLst>
          </p:cNvPr>
          <p:cNvGraphicFramePr>
            <a:graphicFrameLocks/>
          </p:cNvGraphicFramePr>
          <p:nvPr>
            <p:extLst>
              <p:ext uri="{D42A27DB-BD31-4B8C-83A1-F6EECF244321}">
                <p14:modId xmlns:p14="http://schemas.microsoft.com/office/powerpoint/2010/main" val="801577967"/>
              </p:ext>
            </p:extLst>
          </p:nvPr>
        </p:nvGraphicFramePr>
        <p:xfrm>
          <a:off x="164123" y="1690688"/>
          <a:ext cx="11898923" cy="505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25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Reviews/support in Primary Care</a:t>
            </a:r>
          </a:p>
        </p:txBody>
      </p:sp>
      <p:sp>
        <p:nvSpPr>
          <p:cNvPr id="4" name="Rectangle 3" descr="House"/>
          <p:cNvSpPr/>
          <p:nvPr/>
        </p:nvSpPr>
        <p:spPr>
          <a:xfrm>
            <a:off x="2297033" y="1130096"/>
            <a:ext cx="1509048" cy="1116018"/>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5" name="Group 4"/>
          <p:cNvGrpSpPr/>
          <p:nvPr/>
        </p:nvGrpSpPr>
        <p:grpSpPr>
          <a:xfrm>
            <a:off x="552248" y="2362496"/>
            <a:ext cx="5098275" cy="820795"/>
            <a:chOff x="228077" y="1749228"/>
            <a:chExt cx="4405351" cy="820795"/>
          </a:xfrm>
        </p:grpSpPr>
        <p:sp>
          <p:nvSpPr>
            <p:cNvPr id="6" name="Rectangle 5"/>
            <p:cNvSpPr/>
            <p:nvPr/>
          </p:nvSpPr>
          <p:spPr>
            <a:xfrm>
              <a:off x="228077" y="1749228"/>
              <a:ext cx="4311566" cy="807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321862" y="1762114"/>
              <a:ext cx="4311566" cy="8079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600" b="1" kern="1200" dirty="0"/>
                <a:t>Assess the impact of symptoms on daily functioning,</a:t>
              </a:r>
              <a:r>
                <a:rPr lang="en-US" sz="1600" kern="1200" dirty="0"/>
                <a:t> such as home, work, school, and leisure activities, and assess for associated anxiety and/or depression. See the CKS topics on </a:t>
              </a:r>
              <a:r>
                <a:rPr lang="en-US" sz="1600" u="sng" kern="1200" dirty="0">
                  <a:hlinkClick r:id="rId11"/>
                </a:rPr>
                <a:t>Generalized anxiety disorder</a:t>
              </a:r>
              <a:r>
                <a:rPr lang="en-US" sz="1600" kern="1200" dirty="0"/>
                <a:t>, </a:t>
              </a:r>
              <a:r>
                <a:rPr lang="en-US" sz="1600" u="sng" kern="1200" dirty="0">
                  <a:hlinkClick r:id="rId12"/>
                </a:rPr>
                <a:t>Depression in children</a:t>
              </a:r>
              <a:r>
                <a:rPr lang="en-US" sz="1600" kern="1200" dirty="0"/>
                <a:t>, and </a:t>
              </a:r>
              <a:r>
                <a:rPr lang="en-US" sz="1600" u="sng" kern="1200" dirty="0">
                  <a:hlinkClick r:id="rId13"/>
                </a:rPr>
                <a:t>Depression</a:t>
              </a:r>
              <a:r>
                <a:rPr lang="en-US" sz="1600" kern="1200" dirty="0"/>
                <a:t> for more information.</a:t>
              </a:r>
            </a:p>
          </p:txBody>
        </p:sp>
      </p:grpSp>
      <p:sp>
        <p:nvSpPr>
          <p:cNvPr id="8" name="Rectangle 7" descr="Books on shelf with solid fill"/>
          <p:cNvSpPr/>
          <p:nvPr/>
        </p:nvSpPr>
        <p:spPr>
          <a:xfrm>
            <a:off x="8283010" y="1377612"/>
            <a:ext cx="1270341" cy="868502"/>
          </a:xfrm>
          <a:prstGeom prst="rect">
            <a:avLst/>
          </a:prstGeom>
          <a:blipFill>
            <a:blip r:embed="rId14">
              <a:extLst>
                <a:ext uri="{96DAC541-7B7A-43D3-8B79-37D633B846F1}">
                  <asvg:svgBlip xmlns:dgm="http://schemas.openxmlformats.org/drawingml/2006/diagram" xmlns:asvg="http://schemas.microsoft.com/office/drawing/2016/SVG/main" xmlns="" xmlns:lc="http://schemas.openxmlformats.org/drawingml/2006/lockedCanvas" r:embed="rId15"/>
                </a:ext>
              </a:extLst>
            </a:blip>
            <a:srcRect/>
            <a:stretch>
              <a:fillRect t="-21000" b="-21000"/>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nvGrpSpPr>
          <p:cNvPr id="9" name="Group 8"/>
          <p:cNvGrpSpPr/>
          <p:nvPr/>
        </p:nvGrpSpPr>
        <p:grpSpPr>
          <a:xfrm>
            <a:off x="6080184" y="2362496"/>
            <a:ext cx="5470216" cy="857606"/>
            <a:chOff x="4614229" y="1699531"/>
            <a:chExt cx="4991505" cy="857606"/>
          </a:xfrm>
        </p:grpSpPr>
        <p:sp>
          <p:nvSpPr>
            <p:cNvPr id="10" name="Rectangle 9"/>
            <p:cNvSpPr/>
            <p:nvPr/>
          </p:nvSpPr>
          <p:spPr>
            <a:xfrm>
              <a:off x="5294168" y="1749228"/>
              <a:ext cx="4311566" cy="8079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p:cNvSpPr txBox="1"/>
            <p:nvPr/>
          </p:nvSpPr>
          <p:spPr>
            <a:xfrm>
              <a:off x="4614229" y="1699531"/>
              <a:ext cx="4311566" cy="8079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622300">
                <a:lnSpc>
                  <a:spcPct val="90000"/>
                </a:lnSpc>
                <a:spcBef>
                  <a:spcPct val="0"/>
                </a:spcBef>
                <a:spcAft>
                  <a:spcPct val="35000"/>
                </a:spcAft>
                <a:defRPr b="1"/>
              </a:pPr>
              <a:r>
                <a:rPr lang="en-US" sz="1600" b="1" kern="1200" dirty="0"/>
                <a:t>Provide advice on Crohn's disease and offer sources of information and support:</a:t>
              </a:r>
              <a:endParaRPr lang="en-US" sz="1600" kern="1200" dirty="0"/>
            </a:p>
          </p:txBody>
        </p:sp>
      </p:grpSp>
      <p:grpSp>
        <p:nvGrpSpPr>
          <p:cNvPr id="12" name="Group 11"/>
          <p:cNvGrpSpPr/>
          <p:nvPr/>
        </p:nvGrpSpPr>
        <p:grpSpPr>
          <a:xfrm>
            <a:off x="6080184" y="2834156"/>
            <a:ext cx="6697970" cy="871285"/>
            <a:chOff x="4703767" y="2519566"/>
            <a:chExt cx="4901967" cy="871285"/>
          </a:xfrm>
        </p:grpSpPr>
        <p:sp>
          <p:nvSpPr>
            <p:cNvPr id="13" name="Rectangle 12"/>
            <p:cNvSpPr/>
            <p:nvPr/>
          </p:nvSpPr>
          <p:spPr>
            <a:xfrm>
              <a:off x="5294168" y="2614769"/>
              <a:ext cx="4311566" cy="7760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p:cNvSpPr txBox="1"/>
            <p:nvPr/>
          </p:nvSpPr>
          <p:spPr>
            <a:xfrm>
              <a:off x="4703767" y="2519566"/>
              <a:ext cx="4311566" cy="7760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488950">
                <a:lnSpc>
                  <a:spcPct val="90000"/>
                </a:lnSpc>
                <a:spcBef>
                  <a:spcPct val="0"/>
                </a:spcBef>
                <a:spcAft>
                  <a:spcPct val="35000"/>
                </a:spcAft>
              </a:pPr>
              <a:r>
                <a:rPr lang="en-US" sz="1200" kern="1200" dirty="0"/>
                <a:t>Explain that Crohn's disease is a lifelong condition, which may have unpredictable relapses and remissions. Specialist drug treatments aim to induce remission of the disease and to treat symptoms, and occasionally surgical treatments may be necessary.</a:t>
              </a:r>
            </a:p>
            <a:p>
              <a:pPr lvl="0" algn="l" defTabSz="488950">
                <a:lnSpc>
                  <a:spcPct val="90000"/>
                </a:lnSpc>
                <a:spcBef>
                  <a:spcPct val="0"/>
                </a:spcBef>
                <a:spcAft>
                  <a:spcPct val="35000"/>
                </a:spcAft>
              </a:pPr>
              <a:r>
                <a:rPr lang="en-US" sz="1200" kern="1200" dirty="0"/>
                <a:t>Crohn's and Colitis UK is a national charity that provides support for people with Crohn's disease and their families (website available at </a:t>
              </a:r>
              <a:r>
                <a:rPr lang="en-US" sz="1200" u="sng" kern="1200" dirty="0">
                  <a:hlinkClick r:id="rId16"/>
                </a:rPr>
                <a:t>www.crohnsandcolitis.org.uk</a:t>
              </a:r>
              <a:r>
                <a:rPr lang="en-US" sz="1200" kern="1200" dirty="0"/>
                <a:t>; telephone information service 0300 2225700 and an emotional support helpline 0121 7379931). It publishes a range of </a:t>
              </a:r>
              <a:r>
                <a:rPr lang="en-US" sz="1200" u="sng" kern="1200" dirty="0">
                  <a:hlinkClick r:id="rId17"/>
                </a:rPr>
                <a:t>information sheets and booklets</a:t>
              </a:r>
              <a:r>
                <a:rPr lang="en-US" sz="1200" kern="1200" dirty="0"/>
                <a:t> including </a:t>
              </a:r>
              <a:r>
                <a:rPr lang="en-US" sz="1200" u="sng" kern="1200" dirty="0">
                  <a:hlinkClick r:id="rId18"/>
                </a:rPr>
                <a:t>Crohn's disease</a:t>
              </a:r>
              <a:r>
                <a:rPr lang="en-US" sz="1200" kern="1200" dirty="0"/>
                <a:t> and </a:t>
              </a:r>
              <a:r>
                <a:rPr lang="en-US" sz="1200" u="sng" kern="1200" dirty="0">
                  <a:hlinkClick r:id="rId19"/>
                </a:rPr>
                <a:t>IBD in children: a parent's guide</a:t>
              </a:r>
              <a:r>
                <a:rPr lang="en-US" sz="1200" kern="1200" dirty="0"/>
                <a:t>, and provides information on managing symptoms, drug treatments, diet, pregnancy, education, employment, and travel.</a:t>
              </a:r>
            </a:p>
            <a:p>
              <a:pPr lvl="0" algn="l" defTabSz="488950">
                <a:lnSpc>
                  <a:spcPct val="90000"/>
                </a:lnSpc>
                <a:spcBef>
                  <a:spcPct val="0"/>
                </a:spcBef>
                <a:spcAft>
                  <a:spcPct val="35000"/>
                </a:spcAft>
              </a:pPr>
              <a:r>
                <a:rPr lang="en-US" sz="1200" kern="1200" dirty="0"/>
                <a:t>CICRA (Crohn's in Childhood Research Association) is a national charity that supports children and young people with inflammatory bowel disease (website available at </a:t>
              </a:r>
              <a:r>
                <a:rPr lang="en-US" sz="1200" u="sng" kern="1200" dirty="0">
                  <a:hlinkClick r:id="rId20"/>
                </a:rPr>
                <a:t>www.cicra.org</a:t>
              </a:r>
              <a:r>
                <a:rPr lang="en-US" sz="1200" kern="1200" dirty="0"/>
                <a:t>), which provides patient information and young people's forums for peer support.</a:t>
              </a:r>
            </a:p>
          </p:txBody>
        </p:sp>
      </p:grpSp>
    </p:spTree>
    <p:extLst>
      <p:ext uri="{BB962C8B-B14F-4D97-AF65-F5344CB8AC3E}">
        <p14:creationId xmlns:p14="http://schemas.microsoft.com/office/powerpoint/2010/main" val="154333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Reviews/support in primary Care</a:t>
            </a:r>
          </a:p>
        </p:txBody>
      </p:sp>
      <p:graphicFrame>
        <p:nvGraphicFramePr>
          <p:cNvPr id="4" name="Content Placeholder 2">
            <a:extLst>
              <a:ext uri="{FF2B5EF4-FFF2-40B4-BE49-F238E27FC236}">
                <a16:creationId xmlns:a16="http://schemas.microsoft.com/office/drawing/2014/main" id="{B4389CCF-7DAE-B1D9-93C1-ECBF60709E69}"/>
              </a:ext>
            </a:extLst>
          </p:cNvPr>
          <p:cNvGraphicFramePr>
            <a:graphicFrameLocks noGrp="1"/>
          </p:cNvGraphicFramePr>
          <p:nvPr>
            <p:ph idx="1"/>
            <p:extLst>
              <p:ext uri="{D42A27DB-BD31-4B8C-83A1-F6EECF244321}">
                <p14:modId xmlns:p14="http://schemas.microsoft.com/office/powerpoint/2010/main" val="1559890268"/>
              </p:ext>
            </p:extLst>
          </p:nvPr>
        </p:nvGraphicFramePr>
        <p:xfrm>
          <a:off x="632085" y="1186596"/>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73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Reviews/support in primary Care</a:t>
            </a:r>
          </a:p>
        </p:txBody>
      </p:sp>
      <p:sp>
        <p:nvSpPr>
          <p:cNvPr id="4" name="Rectangle 3" descr="Medicine"/>
          <p:cNvSpPr/>
          <p:nvPr/>
        </p:nvSpPr>
        <p:spPr>
          <a:xfrm>
            <a:off x="615461" y="1690688"/>
            <a:ext cx="1512000" cy="1512000"/>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a:xfrm>
            <a:off x="1987060" y="1815922"/>
            <a:ext cx="8950570" cy="923330"/>
          </a:xfrm>
          <a:prstGeom prst="rect">
            <a:avLst/>
          </a:prstGeom>
        </p:spPr>
        <p:txBody>
          <a:bodyPr wrap="square">
            <a:spAutoFit/>
          </a:bodyPr>
          <a:lstStyle/>
          <a:p>
            <a:pPr lvl="0">
              <a:lnSpc>
                <a:spcPct val="100000"/>
              </a:lnSpc>
              <a:defRPr b="1"/>
            </a:pPr>
            <a:r>
              <a:rPr lang="en-US" b="1" dirty="0"/>
              <a:t>If a shared-care agreement is in place, prescribe and monitor </a:t>
            </a:r>
            <a:r>
              <a:rPr lang="en-US" b="1" u="sng" dirty="0">
                <a:hlinkClick r:id="rId8"/>
              </a:rPr>
              <a:t>specialist drug treatments</a:t>
            </a:r>
            <a:r>
              <a:rPr lang="en-US" dirty="0"/>
              <a:t>, if appropriate, and encourage the person to take their medication regularly as prescribed.</a:t>
            </a:r>
          </a:p>
        </p:txBody>
      </p:sp>
      <p:sp>
        <p:nvSpPr>
          <p:cNvPr id="6" name="Rectangle 5"/>
          <p:cNvSpPr/>
          <p:nvPr/>
        </p:nvSpPr>
        <p:spPr>
          <a:xfrm>
            <a:off x="1987060" y="2864486"/>
            <a:ext cx="9642232" cy="2031325"/>
          </a:xfrm>
          <a:prstGeom prst="rect">
            <a:avLst/>
          </a:prstGeom>
        </p:spPr>
        <p:txBody>
          <a:bodyPr wrap="square">
            <a:spAutoFit/>
          </a:bodyPr>
          <a:lstStyle/>
          <a:p>
            <a:pPr lvl="0">
              <a:lnSpc>
                <a:spcPct val="100000"/>
              </a:lnSpc>
            </a:pPr>
            <a:r>
              <a:rPr lang="en-US" dirty="0"/>
              <a:t>Monitoring may include checking serum ferritin, vitamin B</a:t>
            </a:r>
            <a:r>
              <a:rPr lang="en-US" baseline="-25000" dirty="0"/>
              <a:t>12</a:t>
            </a:r>
            <a:r>
              <a:rPr lang="en-US" dirty="0"/>
              <a:t>, folate, calcium, and vitamin D levels, and arranging supplementation where appropriate. See the CKS topics on </a:t>
            </a:r>
            <a:r>
              <a:rPr lang="en-US" u="sng" dirty="0" err="1">
                <a:hlinkClick r:id="rId9"/>
              </a:rPr>
              <a:t>Anaemia</a:t>
            </a:r>
            <a:r>
              <a:rPr lang="en-US" u="sng" dirty="0">
                <a:hlinkClick r:id="rId9"/>
              </a:rPr>
              <a:t> - iron deficiency</a:t>
            </a:r>
            <a:r>
              <a:rPr lang="en-US" dirty="0"/>
              <a:t>, </a:t>
            </a:r>
            <a:r>
              <a:rPr lang="en-US" u="sng" dirty="0" err="1">
                <a:hlinkClick r:id="rId10"/>
              </a:rPr>
              <a:t>Anaemia</a:t>
            </a:r>
            <a:r>
              <a:rPr lang="en-US" u="sng" dirty="0">
                <a:hlinkClick r:id="rId10"/>
              </a:rPr>
              <a:t> - B12 and folate deficiency</a:t>
            </a:r>
            <a:r>
              <a:rPr lang="en-US" dirty="0"/>
              <a:t>, </a:t>
            </a:r>
            <a:r>
              <a:rPr lang="en-US" u="sng" dirty="0">
                <a:hlinkClick r:id="rId11"/>
              </a:rPr>
              <a:t>Vitamin D deficiency in adults - treatment and prevention</a:t>
            </a:r>
            <a:r>
              <a:rPr lang="en-US" dirty="0"/>
              <a:t>, and </a:t>
            </a:r>
            <a:r>
              <a:rPr lang="en-US" u="sng" dirty="0">
                <a:hlinkClick r:id="rId12"/>
              </a:rPr>
              <a:t>Vitamin D deficiency in children</a:t>
            </a:r>
            <a:r>
              <a:rPr lang="en-US" dirty="0"/>
              <a:t> for more information.</a:t>
            </a:r>
          </a:p>
          <a:p>
            <a:pPr lvl="0">
              <a:lnSpc>
                <a:spcPct val="100000"/>
              </a:lnSpc>
            </a:pPr>
            <a:r>
              <a:rPr lang="en-US" dirty="0"/>
              <a:t>Note that specialist drug treatments for the induction and maintenance of remission in Crohn's disease should always be initiated by a specialist. If there are any uncertainties regarding adverse effects or safety of drug treatments, seek specialist advice.</a:t>
            </a:r>
          </a:p>
        </p:txBody>
      </p:sp>
    </p:spTree>
    <p:extLst>
      <p:ext uri="{BB962C8B-B14F-4D97-AF65-F5344CB8AC3E}">
        <p14:creationId xmlns:p14="http://schemas.microsoft.com/office/powerpoint/2010/main" val="337561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Reviews/support in primary Care</a:t>
            </a:r>
          </a:p>
        </p:txBody>
      </p:sp>
      <p:sp>
        <p:nvSpPr>
          <p:cNvPr id="4" name="Rectangle 3" descr="Stethoscope"/>
          <p:cNvSpPr/>
          <p:nvPr/>
        </p:nvSpPr>
        <p:spPr>
          <a:xfrm>
            <a:off x="1304037" y="1427399"/>
            <a:ext cx="1096417" cy="1019932"/>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a:xfrm>
            <a:off x="445477" y="2447331"/>
            <a:ext cx="3868615" cy="1323439"/>
          </a:xfrm>
          <a:prstGeom prst="rect">
            <a:avLst/>
          </a:prstGeom>
        </p:spPr>
        <p:txBody>
          <a:bodyPr wrap="square">
            <a:spAutoFit/>
          </a:bodyPr>
          <a:lstStyle/>
          <a:p>
            <a:pPr lvl="0">
              <a:lnSpc>
                <a:spcPct val="100000"/>
              </a:lnSpc>
              <a:defRPr b="1"/>
            </a:pPr>
            <a:r>
              <a:rPr lang="en-US" sz="1600" b="1" dirty="0"/>
              <a:t>Assess for clinical features suggesting a Crohn's </a:t>
            </a:r>
            <a:r>
              <a:rPr lang="en-US" sz="1600" b="1" u="sng" dirty="0">
                <a:hlinkClick r:id="rId7"/>
              </a:rPr>
              <a:t>disease flare-up</a:t>
            </a:r>
            <a:r>
              <a:rPr lang="en-US" sz="1600" b="1" dirty="0"/>
              <a:t> or other troublesome </a:t>
            </a:r>
            <a:r>
              <a:rPr lang="en-US" sz="1600" b="1" u="sng" dirty="0">
                <a:hlinkClick r:id="rId7"/>
              </a:rPr>
              <a:t>symptoms</a:t>
            </a:r>
            <a:r>
              <a:rPr lang="en-US" sz="1600" b="1" dirty="0"/>
              <a:t>, </a:t>
            </a:r>
            <a:r>
              <a:rPr lang="en-US" sz="1600" dirty="0"/>
              <a:t>and manage appropriately. Consider checking:</a:t>
            </a:r>
          </a:p>
        </p:txBody>
      </p:sp>
      <p:sp>
        <p:nvSpPr>
          <p:cNvPr id="6" name="Rectangle 5"/>
          <p:cNvSpPr/>
          <p:nvPr/>
        </p:nvSpPr>
        <p:spPr>
          <a:xfrm>
            <a:off x="445477" y="3803147"/>
            <a:ext cx="3868615" cy="1815882"/>
          </a:xfrm>
          <a:prstGeom prst="rect">
            <a:avLst/>
          </a:prstGeom>
        </p:spPr>
        <p:txBody>
          <a:bodyPr wrap="square">
            <a:spAutoFit/>
          </a:bodyPr>
          <a:lstStyle/>
          <a:p>
            <a:pPr lvl="0">
              <a:lnSpc>
                <a:spcPct val="100000"/>
              </a:lnSpc>
            </a:pPr>
            <a:r>
              <a:rPr lang="en-US" sz="1400" dirty="0"/>
              <a:t>The person's body mass index (BMI), and for unintended weight loss or signs of malnutrition.</a:t>
            </a:r>
          </a:p>
          <a:p>
            <a:pPr lvl="0">
              <a:lnSpc>
                <a:spcPct val="100000"/>
              </a:lnSpc>
            </a:pPr>
            <a:r>
              <a:rPr lang="en-US" sz="1400" dirty="0"/>
              <a:t>The serum C-reactive protein (CRP) level if a flare-up is suspected, as an increased level may indicate a severe relapse requiring hospital admission. See the section on </a:t>
            </a:r>
            <a:r>
              <a:rPr lang="en-US" sz="1400" u="sng" dirty="0">
                <a:hlinkClick r:id="rId7"/>
              </a:rPr>
              <a:t>How should I manage a person with a Crohn's disease flare-up?</a:t>
            </a:r>
            <a:r>
              <a:rPr lang="en-US" sz="1400" dirty="0"/>
              <a:t> for more information.</a:t>
            </a:r>
          </a:p>
        </p:txBody>
      </p:sp>
      <p:sp>
        <p:nvSpPr>
          <p:cNvPr id="7" name="Rectangle 6" descr="Confused person with solid fill"/>
          <p:cNvSpPr/>
          <p:nvPr/>
        </p:nvSpPr>
        <p:spPr>
          <a:xfrm>
            <a:off x="5232501" y="1427399"/>
            <a:ext cx="1096417" cy="1019932"/>
          </a:xfrm>
          <a:prstGeom prst="rect">
            <a:avLst/>
          </a:prstGeom>
          <a:blipFill>
            <a:blip r:embed="rId8">
              <a:extLst>
                <a:ext uri="{96DAC541-7B7A-43D3-8B79-37D633B846F1}">
                  <asvg:svgBlip xmlns:dgm="http://schemas.openxmlformats.org/drawingml/2006/diagram" xmlns:asvg="http://schemas.microsoft.com/office/drawing/2016/SVG/main" xmlns="" xmlns:lc="http://schemas.openxmlformats.org/drawingml/2006/lockedCanvas"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4542692" y="2447331"/>
            <a:ext cx="3475893" cy="1569660"/>
          </a:xfrm>
          <a:prstGeom prst="rect">
            <a:avLst/>
          </a:prstGeom>
        </p:spPr>
        <p:txBody>
          <a:bodyPr wrap="square">
            <a:spAutoFit/>
          </a:bodyPr>
          <a:lstStyle/>
          <a:p>
            <a:pPr lvl="0">
              <a:lnSpc>
                <a:spcPct val="100000"/>
              </a:lnSpc>
              <a:defRPr b="1"/>
            </a:pPr>
            <a:r>
              <a:rPr lang="en-US" sz="1600" b="1" dirty="0"/>
              <a:t>Arrange a referral to an appropriate specialist</a:t>
            </a:r>
            <a:r>
              <a:rPr lang="en-US" sz="1600" dirty="0"/>
              <a:t> (such as rheumatology, dermatology, or ophthalmology) if appropriate, if there are suspected </a:t>
            </a:r>
            <a:r>
              <a:rPr lang="en-US" sz="1600" u="sng" dirty="0">
                <a:hlinkClick r:id="rId10"/>
              </a:rPr>
              <a:t>extra-intestinal manifestations</a:t>
            </a:r>
            <a:r>
              <a:rPr lang="en-US" sz="1600" dirty="0"/>
              <a:t>.</a:t>
            </a:r>
          </a:p>
        </p:txBody>
      </p:sp>
      <p:sp>
        <p:nvSpPr>
          <p:cNvPr id="9" name="Rectangle 8" descr="Needle"/>
          <p:cNvSpPr/>
          <p:nvPr/>
        </p:nvSpPr>
        <p:spPr>
          <a:xfrm>
            <a:off x="9384937" y="1427399"/>
            <a:ext cx="1096417" cy="1019932"/>
          </a:xfrm>
          <a:prstGeom prst="rect">
            <a:avLst/>
          </a:prstGeom>
          <a:blipFill>
            <a:blip r:embed="rId11">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9"/>
          <p:cNvSpPr/>
          <p:nvPr/>
        </p:nvSpPr>
        <p:spPr>
          <a:xfrm>
            <a:off x="8352693" y="2447331"/>
            <a:ext cx="3124199" cy="1077218"/>
          </a:xfrm>
          <a:prstGeom prst="rect">
            <a:avLst/>
          </a:prstGeom>
        </p:spPr>
        <p:txBody>
          <a:bodyPr wrap="square">
            <a:spAutoFit/>
          </a:bodyPr>
          <a:lstStyle/>
          <a:p>
            <a:pPr lvl="0"/>
            <a:r>
              <a:rPr lang="en-US" sz="1600" b="1" dirty="0"/>
              <a:t>If the person is taking </a:t>
            </a:r>
            <a:r>
              <a:rPr lang="en-US" sz="1600" b="1" u="sng" dirty="0">
                <a:hlinkClick r:id="rId7"/>
              </a:rPr>
              <a:t>immunosuppressive</a:t>
            </a:r>
            <a:r>
              <a:rPr lang="en-US" sz="1600" b="1" dirty="0"/>
              <a:t> or </a:t>
            </a:r>
            <a:r>
              <a:rPr lang="en-US" sz="1600" b="1" u="sng" dirty="0">
                <a:hlinkClick r:id="rId7"/>
              </a:rPr>
              <a:t>biologic therapy</a:t>
            </a:r>
            <a:r>
              <a:rPr lang="en-US" sz="1600" b="1" dirty="0"/>
              <a:t>, ensure they are aware that</a:t>
            </a:r>
            <a:endParaRPr lang="en-US" sz="1600" dirty="0"/>
          </a:p>
        </p:txBody>
      </p:sp>
      <p:sp>
        <p:nvSpPr>
          <p:cNvPr id="11" name="Rectangle 10"/>
          <p:cNvSpPr/>
          <p:nvPr/>
        </p:nvSpPr>
        <p:spPr>
          <a:xfrm>
            <a:off x="8352693" y="3524549"/>
            <a:ext cx="3622431" cy="2462213"/>
          </a:xfrm>
          <a:prstGeom prst="rect">
            <a:avLst/>
          </a:prstGeom>
        </p:spPr>
        <p:txBody>
          <a:bodyPr wrap="square">
            <a:spAutoFit/>
          </a:bodyPr>
          <a:lstStyle/>
          <a:p>
            <a:pPr lvl="0">
              <a:lnSpc>
                <a:spcPct val="100000"/>
              </a:lnSpc>
            </a:pPr>
            <a:r>
              <a:rPr lang="en-US" sz="1400" dirty="0"/>
              <a:t>Live vaccines are contraindicated, and these vaccines should only be given before the start of specialist treatment, or else postponed for at least 6 months after stopping this therapy.</a:t>
            </a:r>
          </a:p>
          <a:p>
            <a:pPr lvl="0">
              <a:lnSpc>
                <a:spcPct val="100000"/>
              </a:lnSpc>
            </a:pPr>
            <a:r>
              <a:rPr lang="en-US" sz="1400" dirty="0"/>
              <a:t>They are at increased risk of influenza and pneumococcal infection and should receive appropriate vaccinations regularly. See the CKS topics on </a:t>
            </a:r>
            <a:r>
              <a:rPr lang="en-US" sz="1400" u="sng" dirty="0">
                <a:hlinkClick r:id="rId13"/>
              </a:rPr>
              <a:t>Immunizations - seasonal influenza</a:t>
            </a:r>
            <a:r>
              <a:rPr lang="en-US" sz="1400" dirty="0"/>
              <a:t> and </a:t>
            </a:r>
            <a:r>
              <a:rPr lang="en-US" sz="1400" u="sng" dirty="0">
                <a:hlinkClick r:id="rId14"/>
              </a:rPr>
              <a:t>Immunizations - pneumococcal</a:t>
            </a:r>
            <a:r>
              <a:rPr lang="en-US" sz="1400" dirty="0"/>
              <a:t> for more information.</a:t>
            </a:r>
          </a:p>
        </p:txBody>
      </p:sp>
    </p:spTree>
    <p:extLst>
      <p:ext uri="{BB962C8B-B14F-4D97-AF65-F5344CB8AC3E}">
        <p14:creationId xmlns:p14="http://schemas.microsoft.com/office/powerpoint/2010/main" val="337851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8938" y="1779222"/>
            <a:ext cx="9689123" cy="4121150"/>
          </a:xfrm>
        </p:spPr>
        <p:txBody>
          <a:bodyPr/>
          <a:lstStyle/>
          <a:p>
            <a:pPr marL="457200" lvl="1" indent="0">
              <a:buNone/>
            </a:pPr>
            <a:r>
              <a:rPr lang="en-US" sz="1600" b="1" dirty="0">
                <a:ea typeface="+mn-lt"/>
                <a:cs typeface="+mn-lt"/>
              </a:rPr>
              <a:t>Options include:</a:t>
            </a:r>
            <a:endParaRPr lang="en-US" sz="1600" dirty="0">
              <a:cs typeface="Arial"/>
            </a:endParaRPr>
          </a:p>
          <a:p>
            <a:pPr lvl="2"/>
            <a:r>
              <a:rPr lang="en-US" sz="1600" b="1" dirty="0">
                <a:ea typeface="+mn-lt"/>
                <a:cs typeface="+mn-lt"/>
              </a:rPr>
              <a:t>Corticosteroids</a:t>
            </a:r>
            <a:r>
              <a:rPr lang="en-US" sz="1600" dirty="0">
                <a:ea typeface="+mn-lt"/>
                <a:cs typeface="+mn-lt"/>
              </a:rPr>
              <a:t> — monotherapy with corticosteroids (such as prednisolone) may be used for induction of remission, with the aim to gradually taper the dose according to disease severity and the person's response to treatment. Corticosteroids should not be used to maintain clinical remission.</a:t>
            </a:r>
            <a:endParaRPr lang="en-US" sz="1600" dirty="0">
              <a:cs typeface="Arial"/>
            </a:endParaRPr>
          </a:p>
          <a:p>
            <a:pPr lvl="2"/>
            <a:r>
              <a:rPr lang="en-US" sz="1600" b="1" dirty="0">
                <a:ea typeface="+mn-lt"/>
                <a:cs typeface="+mn-lt"/>
              </a:rPr>
              <a:t>Immunosuppressive drugs</a:t>
            </a:r>
            <a:r>
              <a:rPr lang="en-US" sz="1600" dirty="0">
                <a:ea typeface="+mn-lt"/>
                <a:cs typeface="+mn-lt"/>
              </a:rPr>
              <a:t> — the </a:t>
            </a:r>
            <a:r>
              <a:rPr lang="en-US" sz="1600" dirty="0" err="1">
                <a:ea typeface="+mn-lt"/>
                <a:cs typeface="+mn-lt"/>
              </a:rPr>
              <a:t>thiopurines</a:t>
            </a:r>
            <a:r>
              <a:rPr lang="en-US" sz="1600" dirty="0">
                <a:ea typeface="+mn-lt"/>
                <a:cs typeface="+mn-lt"/>
              </a:rPr>
              <a:t> (azathioprine, </a:t>
            </a:r>
            <a:r>
              <a:rPr lang="en-US" sz="1600" dirty="0" err="1">
                <a:ea typeface="+mn-lt"/>
                <a:cs typeface="+mn-lt"/>
              </a:rPr>
              <a:t>mercaptopurine</a:t>
            </a:r>
            <a:r>
              <a:rPr lang="en-US" sz="1600" dirty="0">
                <a:ea typeface="+mn-lt"/>
                <a:cs typeface="+mn-lt"/>
              </a:rPr>
              <a:t>) or methotrexate (second-line) may be added to corticosteroid therapy to induce remission if there are two or more inflammatory exacerbations in a 12-month period, or if the corticosteroid dose cannot be tapered as planned. These drugs are </a:t>
            </a:r>
            <a:r>
              <a:rPr lang="en-US" sz="1600" dirty="0" err="1">
                <a:ea typeface="+mn-lt"/>
                <a:cs typeface="+mn-lt"/>
              </a:rPr>
              <a:t>are</a:t>
            </a:r>
            <a:r>
              <a:rPr lang="en-US" sz="1600" dirty="0">
                <a:ea typeface="+mn-lt"/>
                <a:cs typeface="+mn-lt"/>
              </a:rPr>
              <a:t> also effective at maintaining remission. </a:t>
            </a:r>
            <a:r>
              <a:rPr lang="en-US" sz="1600" dirty="0" err="1">
                <a:ea typeface="+mn-lt"/>
                <a:cs typeface="+mn-lt"/>
              </a:rPr>
              <a:t>Thiopurines</a:t>
            </a:r>
            <a:r>
              <a:rPr lang="en-US" sz="1600" dirty="0">
                <a:ea typeface="+mn-lt"/>
                <a:cs typeface="+mn-lt"/>
              </a:rPr>
              <a:t> may increase the person's risk of non-melanoma skin cancer, and people should be monitored for skin cancer and given appropriate sun protection advice.</a:t>
            </a:r>
            <a:endParaRPr lang="en-US" sz="1600" dirty="0">
              <a:cs typeface="Arial"/>
            </a:endParaRPr>
          </a:p>
          <a:p>
            <a:pPr lvl="2"/>
            <a:r>
              <a:rPr lang="en-US" sz="1600" b="1" dirty="0">
                <a:ea typeface="+mn-lt"/>
                <a:cs typeface="+mn-lt"/>
              </a:rPr>
              <a:t>Biologic therapy </a:t>
            </a:r>
            <a:r>
              <a:rPr lang="en-US" sz="1600" dirty="0">
                <a:ea typeface="+mn-lt"/>
                <a:cs typeface="+mn-lt"/>
              </a:rPr>
              <a:t>— the anti-</a:t>
            </a:r>
            <a:r>
              <a:rPr lang="en-US" sz="1600" dirty="0" err="1">
                <a:ea typeface="+mn-lt"/>
                <a:cs typeface="+mn-lt"/>
              </a:rPr>
              <a:t>tumour</a:t>
            </a:r>
            <a:r>
              <a:rPr lang="en-US" sz="1600" dirty="0">
                <a:ea typeface="+mn-lt"/>
                <a:cs typeface="+mn-lt"/>
              </a:rPr>
              <a:t> necrosis factor alpha monoclonal antibody agents infliximab and </a:t>
            </a:r>
            <a:r>
              <a:rPr lang="en-US" sz="1600" dirty="0" err="1">
                <a:ea typeface="+mn-lt"/>
                <a:cs typeface="+mn-lt"/>
              </a:rPr>
              <a:t>adalimumab</a:t>
            </a:r>
            <a:r>
              <a:rPr lang="en-US" sz="1600" dirty="0">
                <a:ea typeface="+mn-lt"/>
                <a:cs typeface="+mn-lt"/>
              </a:rPr>
              <a:t> are effective at inducing remission in people with severe active disease which has not responded to conventional therapy, or where conventional therapy is not tolerated; for treating perianal disease; and for maintaining remission.</a:t>
            </a:r>
            <a:endParaRPr lang="en-US" sz="1600" dirty="0">
              <a:cs typeface="Arial"/>
            </a:endParaRPr>
          </a:p>
          <a:p>
            <a:pPr lvl="2"/>
            <a:r>
              <a:rPr lang="en-US" sz="1600" b="1" dirty="0" err="1">
                <a:ea typeface="+mn-lt"/>
                <a:cs typeface="+mn-lt"/>
              </a:rPr>
              <a:t>Aminosalicylates</a:t>
            </a:r>
            <a:r>
              <a:rPr lang="en-US" sz="1600" dirty="0">
                <a:ea typeface="+mn-lt"/>
                <a:cs typeface="+mn-lt"/>
              </a:rPr>
              <a:t> — </a:t>
            </a:r>
            <a:r>
              <a:rPr lang="en-US" sz="1600" dirty="0" err="1">
                <a:ea typeface="+mn-lt"/>
                <a:cs typeface="+mn-lt"/>
              </a:rPr>
              <a:t>mesalazine</a:t>
            </a:r>
            <a:r>
              <a:rPr lang="en-US" sz="1600" dirty="0">
                <a:ea typeface="+mn-lt"/>
                <a:cs typeface="+mn-lt"/>
              </a:rPr>
              <a:t> and sulfasalazine may be considered for a first presentation, or a single inflammatory exacerbation in a 12-month period, if corticosteroids are contraindicated or not tolerated.</a:t>
            </a:r>
            <a:endParaRPr lang="en-US" sz="1600" dirty="0">
              <a:cs typeface="Arial"/>
            </a:endParaRPr>
          </a:p>
          <a:p>
            <a:endParaRPr lang="en-GB" dirty="0"/>
          </a:p>
        </p:txBody>
      </p:sp>
      <p:sp>
        <p:nvSpPr>
          <p:cNvPr id="3" name="Title 2"/>
          <p:cNvSpPr>
            <a:spLocks noGrp="1"/>
          </p:cNvSpPr>
          <p:nvPr>
            <p:ph type="title"/>
          </p:nvPr>
        </p:nvSpPr>
        <p:spPr>
          <a:xfrm>
            <a:off x="838200" y="492369"/>
            <a:ext cx="8294077" cy="1198319"/>
          </a:xfrm>
        </p:spPr>
        <p:txBody>
          <a:bodyPr/>
          <a:lstStyle/>
          <a:p>
            <a:r>
              <a:rPr lang="en-GB" dirty="0"/>
              <a:t>Specialist drug treatments for Crohn's disease</a:t>
            </a:r>
          </a:p>
        </p:txBody>
      </p:sp>
      <p:pic>
        <p:nvPicPr>
          <p:cNvPr id="4" name="Picture 3"/>
          <p:cNvPicPr>
            <a:picLocks noChangeAspect="1"/>
          </p:cNvPicPr>
          <p:nvPr/>
        </p:nvPicPr>
        <p:blipFill>
          <a:blip r:embed="rId2"/>
          <a:stretch>
            <a:fillRect/>
          </a:stretch>
        </p:blipFill>
        <p:spPr>
          <a:xfrm>
            <a:off x="10397578" y="1690688"/>
            <a:ext cx="1393929" cy="1591859"/>
          </a:xfrm>
          <a:prstGeom prst="rect">
            <a:avLst/>
          </a:prstGeom>
        </p:spPr>
      </p:pic>
    </p:spTree>
    <p:extLst>
      <p:ext uri="{BB962C8B-B14F-4D97-AF65-F5344CB8AC3E}">
        <p14:creationId xmlns:p14="http://schemas.microsoft.com/office/powerpoint/2010/main" val="394853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861283"/>
            <a:ext cx="9313985" cy="4121150"/>
          </a:xfrm>
        </p:spPr>
        <p:txBody>
          <a:bodyPr/>
          <a:lstStyle/>
          <a:p>
            <a:r>
              <a:rPr lang="en-US" sz="1600" b="1" dirty="0">
                <a:ea typeface="+mn-lt"/>
                <a:cs typeface="+mn-lt"/>
              </a:rPr>
              <a:t>Specialist enteral nutritional supplementation may be used as an alternative</a:t>
            </a:r>
            <a:r>
              <a:rPr lang="en-US" sz="1600" dirty="0">
                <a:ea typeface="+mn-lt"/>
                <a:cs typeface="+mn-lt"/>
              </a:rPr>
              <a:t> to conventional corticosteroid drug treatment for induction of remission in children and young people who have faltering growth or development, or if there are concerns about adverse effects of corticosteroids.</a:t>
            </a:r>
            <a:endParaRPr lang="en-US" sz="1600" dirty="0">
              <a:cs typeface="Arial"/>
            </a:endParaRPr>
          </a:p>
          <a:p>
            <a:pPr lvl="1"/>
            <a:r>
              <a:rPr lang="en-US" sz="1600" dirty="0">
                <a:ea typeface="+mn-lt"/>
                <a:cs typeface="+mn-lt"/>
              </a:rPr>
              <a:t>Note that evidence does not support the use of enteral nutrition for the maintenance of remission in adults.</a:t>
            </a:r>
            <a:endParaRPr lang="en-US" sz="1600" dirty="0">
              <a:cs typeface="Arial"/>
            </a:endParaRPr>
          </a:p>
          <a:p>
            <a:r>
              <a:rPr lang="en-US" sz="1600" b="1" dirty="0">
                <a:ea typeface="+mn-lt"/>
                <a:cs typeface="+mn-lt"/>
              </a:rPr>
              <a:t>To maintain remission</a:t>
            </a:r>
            <a:r>
              <a:rPr lang="en-US" sz="1600" dirty="0">
                <a:ea typeface="+mn-lt"/>
                <a:cs typeface="+mn-lt"/>
              </a:rPr>
              <a:t> </a:t>
            </a:r>
            <a:r>
              <a:rPr lang="en-US" sz="1600" b="1" dirty="0">
                <a:ea typeface="+mn-lt"/>
                <a:cs typeface="+mn-lt"/>
              </a:rPr>
              <a:t>in people with </a:t>
            </a:r>
            <a:r>
              <a:rPr lang="en-US" sz="1600" b="1" dirty="0" err="1">
                <a:ea typeface="+mn-lt"/>
                <a:cs typeface="+mn-lt"/>
              </a:rPr>
              <a:t>ileocolonic</a:t>
            </a:r>
            <a:r>
              <a:rPr lang="en-US" sz="1600" b="1" dirty="0">
                <a:ea typeface="+mn-lt"/>
                <a:cs typeface="+mn-lt"/>
              </a:rPr>
              <a:t> Crohn's disease who have had a complete macroscopic resection within the last 3 months,</a:t>
            </a:r>
            <a:r>
              <a:rPr lang="en-US" sz="1600" dirty="0">
                <a:ea typeface="+mn-lt"/>
                <a:cs typeface="+mn-lt"/>
              </a:rPr>
              <a:t> the National Institute for Health and Care Excellence (NICE) recommends that azathioprine in combination with up to 3 months' postoperative metronidazole should be considered. Monotherapy with </a:t>
            </a:r>
            <a:r>
              <a:rPr lang="en-US" sz="1600" u="sng" dirty="0">
                <a:ea typeface="+mn-lt"/>
                <a:cs typeface="+mn-lt"/>
                <a:hlinkClick r:id="rId2"/>
              </a:rPr>
              <a:t>azathioprine</a:t>
            </a:r>
            <a:r>
              <a:rPr lang="en-US" sz="1600" dirty="0">
                <a:ea typeface="+mn-lt"/>
                <a:cs typeface="+mn-lt"/>
              </a:rPr>
              <a:t> should be considered for people who cannot tolerate metronidazole [</a:t>
            </a:r>
            <a:r>
              <a:rPr lang="en-US" sz="1600" u="sng" dirty="0">
                <a:ea typeface="+mn-lt"/>
                <a:cs typeface="+mn-lt"/>
                <a:hlinkClick r:id="rId3"/>
              </a:rPr>
              <a:t>NICE, 2019</a:t>
            </a:r>
            <a:r>
              <a:rPr lang="en-US" sz="1600" dirty="0">
                <a:ea typeface="+mn-lt"/>
                <a:cs typeface="+mn-lt"/>
              </a:rPr>
              <a:t>]. Biologics should not be used to maintain clinical remission after complete macroscopic resection of </a:t>
            </a:r>
            <a:r>
              <a:rPr lang="en-US" sz="1600" dirty="0" err="1">
                <a:ea typeface="+mn-lt"/>
                <a:cs typeface="+mn-lt"/>
              </a:rPr>
              <a:t>ileocolonic</a:t>
            </a:r>
            <a:r>
              <a:rPr lang="en-US" sz="1600" dirty="0">
                <a:ea typeface="+mn-lt"/>
                <a:cs typeface="+mn-lt"/>
              </a:rPr>
              <a:t> Crohn's disease [</a:t>
            </a:r>
            <a:r>
              <a:rPr lang="en-US" sz="1600" u="sng" dirty="0">
                <a:ea typeface="+mn-lt"/>
                <a:cs typeface="+mn-lt"/>
                <a:hlinkClick r:id="rId3"/>
              </a:rPr>
              <a:t>NICE, 2019</a:t>
            </a:r>
            <a:r>
              <a:rPr lang="en-US" sz="1600" dirty="0">
                <a:ea typeface="+mn-lt"/>
                <a:cs typeface="+mn-lt"/>
              </a:rPr>
              <a:t>]. </a:t>
            </a:r>
            <a:endParaRPr lang="en-US" sz="1600" dirty="0"/>
          </a:p>
          <a:p>
            <a:endParaRPr lang="en-GB" dirty="0"/>
          </a:p>
        </p:txBody>
      </p:sp>
      <p:sp>
        <p:nvSpPr>
          <p:cNvPr id="3" name="Title 2"/>
          <p:cNvSpPr>
            <a:spLocks noGrp="1"/>
          </p:cNvSpPr>
          <p:nvPr>
            <p:ph type="title"/>
          </p:nvPr>
        </p:nvSpPr>
        <p:spPr>
          <a:xfrm>
            <a:off x="838200" y="365125"/>
            <a:ext cx="8118231" cy="1325563"/>
          </a:xfrm>
        </p:spPr>
        <p:txBody>
          <a:bodyPr/>
          <a:lstStyle/>
          <a:p>
            <a:r>
              <a:rPr lang="en-GB" dirty="0"/>
              <a:t>Specialist drug treatments for Crohn's disease </a:t>
            </a:r>
            <a:r>
              <a:rPr lang="en-GB" dirty="0" smtClean="0"/>
              <a:t>continued…</a:t>
            </a:r>
            <a:endParaRPr lang="en-GB" dirty="0"/>
          </a:p>
        </p:txBody>
      </p:sp>
      <p:pic>
        <p:nvPicPr>
          <p:cNvPr id="4" name="Picture 3"/>
          <p:cNvPicPr>
            <a:picLocks noChangeAspect="1"/>
          </p:cNvPicPr>
          <p:nvPr/>
        </p:nvPicPr>
        <p:blipFill>
          <a:blip r:embed="rId4"/>
          <a:stretch>
            <a:fillRect/>
          </a:stretch>
        </p:blipFill>
        <p:spPr>
          <a:xfrm>
            <a:off x="10397578" y="1690688"/>
            <a:ext cx="1393929" cy="1591859"/>
          </a:xfrm>
          <a:prstGeom prst="rect">
            <a:avLst/>
          </a:prstGeom>
        </p:spPr>
      </p:pic>
    </p:spTree>
    <p:extLst>
      <p:ext uri="{BB962C8B-B14F-4D97-AF65-F5344CB8AC3E}">
        <p14:creationId xmlns:p14="http://schemas.microsoft.com/office/powerpoint/2010/main" val="3527678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908175"/>
            <a:ext cx="8575431" cy="4121150"/>
          </a:xfrm>
        </p:spPr>
        <p:txBody>
          <a:bodyPr/>
          <a:lstStyle/>
          <a:p>
            <a:pPr marL="0" indent="0">
              <a:buNone/>
            </a:pPr>
            <a:r>
              <a:rPr lang="en-US" sz="1700" b="1" dirty="0">
                <a:ea typeface="+mn-lt"/>
                <a:cs typeface="+mn-lt"/>
              </a:rPr>
              <a:t>Arrange an emergency hospital admission if the person has a suspected flare-up of Crohn's disease and is systemically unwell with severe symptoms, such as:</a:t>
            </a:r>
            <a:endParaRPr lang="en-US" sz="1700" dirty="0">
              <a:cs typeface="Arial"/>
            </a:endParaRPr>
          </a:p>
          <a:p>
            <a:pPr lvl="1"/>
            <a:r>
              <a:rPr lang="en-US" sz="1700" dirty="0">
                <a:ea typeface="+mn-lt"/>
                <a:cs typeface="+mn-lt"/>
              </a:rPr>
              <a:t>Severe </a:t>
            </a:r>
            <a:r>
              <a:rPr lang="en-US" sz="1700" dirty="0" err="1">
                <a:ea typeface="+mn-lt"/>
                <a:cs typeface="+mn-lt"/>
              </a:rPr>
              <a:t>diarrhoea</a:t>
            </a:r>
            <a:r>
              <a:rPr lang="en-US" sz="1700" dirty="0">
                <a:ea typeface="+mn-lt"/>
                <a:cs typeface="+mn-lt"/>
              </a:rPr>
              <a:t> (more than 6–8 stools a day).</a:t>
            </a:r>
            <a:endParaRPr lang="en-US" sz="1700" dirty="0">
              <a:cs typeface="Arial"/>
            </a:endParaRPr>
          </a:p>
          <a:p>
            <a:pPr lvl="1"/>
            <a:r>
              <a:rPr lang="en-US" sz="1700" dirty="0">
                <a:ea typeface="+mn-lt"/>
                <a:cs typeface="+mn-lt"/>
              </a:rPr>
              <a:t>Fever, dehydration, tachycardia, or hypotension.</a:t>
            </a:r>
            <a:endParaRPr lang="en-US" sz="1700" dirty="0">
              <a:cs typeface="Arial"/>
            </a:endParaRPr>
          </a:p>
          <a:p>
            <a:pPr lvl="1"/>
            <a:r>
              <a:rPr lang="en-US" sz="1700" dirty="0">
                <a:ea typeface="+mn-lt"/>
                <a:cs typeface="+mn-lt"/>
              </a:rPr>
              <a:t>Suspected intestinal obstruction or intra-abdominal or perianal abscess.</a:t>
            </a:r>
            <a:endParaRPr lang="en-US" sz="1700" dirty="0">
              <a:cs typeface="Arial"/>
            </a:endParaRPr>
          </a:p>
          <a:p>
            <a:pPr lvl="1"/>
            <a:r>
              <a:rPr lang="en-US" sz="1700" dirty="0">
                <a:ea typeface="+mn-lt"/>
                <a:cs typeface="+mn-lt"/>
              </a:rPr>
              <a:t>Cachexia with body mass index (BMI) less than 18.5 kg/m</a:t>
            </a:r>
            <a:r>
              <a:rPr lang="en-US" sz="1700" baseline="30000" dirty="0">
                <a:ea typeface="+mn-lt"/>
                <a:cs typeface="+mn-lt"/>
              </a:rPr>
              <a:t>2</a:t>
            </a:r>
            <a:r>
              <a:rPr lang="en-US" sz="1700" dirty="0">
                <a:ea typeface="+mn-lt"/>
                <a:cs typeface="+mn-lt"/>
              </a:rPr>
              <a:t>, or unintended sudden weight loss.</a:t>
            </a:r>
            <a:endParaRPr lang="en-US" sz="1700" dirty="0">
              <a:cs typeface="Arial"/>
            </a:endParaRPr>
          </a:p>
          <a:p>
            <a:pPr lvl="1"/>
            <a:r>
              <a:rPr lang="en-US" sz="1700" dirty="0">
                <a:ea typeface="+mn-lt"/>
                <a:cs typeface="+mn-lt"/>
              </a:rPr>
              <a:t>Persistent symptoms despite optimal management in primary care.</a:t>
            </a:r>
            <a:endParaRPr lang="en-US" sz="1700" dirty="0">
              <a:cs typeface="Arial"/>
            </a:endParaRPr>
          </a:p>
          <a:p>
            <a:pPr lvl="2"/>
            <a:r>
              <a:rPr lang="en-US" sz="1700" dirty="0">
                <a:ea typeface="+mn-lt"/>
                <a:cs typeface="+mn-lt"/>
              </a:rPr>
              <a:t>Note that a raised serum C-reactive protein (CRP) level may be suggestive of a severe disease flare-up.</a:t>
            </a:r>
            <a:endParaRPr lang="en-US" sz="1700" dirty="0"/>
          </a:p>
          <a:p>
            <a:endParaRPr lang="en-GB" dirty="0"/>
          </a:p>
        </p:txBody>
      </p:sp>
      <p:sp>
        <p:nvSpPr>
          <p:cNvPr id="3" name="Title 2"/>
          <p:cNvSpPr>
            <a:spLocks noGrp="1"/>
          </p:cNvSpPr>
          <p:nvPr>
            <p:ph type="title"/>
          </p:nvPr>
        </p:nvSpPr>
        <p:spPr>
          <a:xfrm>
            <a:off x="838200" y="365125"/>
            <a:ext cx="8153400" cy="1264383"/>
          </a:xfrm>
        </p:spPr>
        <p:txBody>
          <a:bodyPr/>
          <a:lstStyle/>
          <a:p>
            <a:r>
              <a:rPr lang="en-GB" dirty="0"/>
              <a:t>Primary Care and the management of flare ups</a:t>
            </a:r>
          </a:p>
        </p:txBody>
      </p:sp>
      <p:pic>
        <p:nvPicPr>
          <p:cNvPr id="4" name="Picture 3"/>
          <p:cNvPicPr>
            <a:picLocks noChangeAspect="1"/>
          </p:cNvPicPr>
          <p:nvPr/>
        </p:nvPicPr>
        <p:blipFill>
          <a:blip r:embed="rId2"/>
          <a:stretch>
            <a:fillRect/>
          </a:stretch>
        </p:blipFill>
        <p:spPr>
          <a:xfrm>
            <a:off x="9699381" y="1908175"/>
            <a:ext cx="1866900" cy="2466975"/>
          </a:xfrm>
          <a:prstGeom prst="rect">
            <a:avLst/>
          </a:prstGeom>
        </p:spPr>
      </p:pic>
    </p:spTree>
    <p:extLst>
      <p:ext uri="{BB962C8B-B14F-4D97-AF65-F5344CB8AC3E}">
        <p14:creationId xmlns:p14="http://schemas.microsoft.com/office/powerpoint/2010/main" val="294335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1615098"/>
            <a:ext cx="11330354" cy="4121150"/>
          </a:xfrm>
        </p:spPr>
        <p:txBody>
          <a:bodyPr/>
          <a:lstStyle/>
          <a:p>
            <a:r>
              <a:rPr lang="en-US" sz="1200" b="1" dirty="0">
                <a:ea typeface="+mn-lt"/>
                <a:cs typeface="+mn-lt"/>
              </a:rPr>
              <a:t>If admission to hospital is not indicated:</a:t>
            </a:r>
            <a:endParaRPr lang="en-US" sz="1200" dirty="0">
              <a:cs typeface="Arial"/>
            </a:endParaRPr>
          </a:p>
          <a:p>
            <a:pPr lvl="1"/>
            <a:r>
              <a:rPr lang="en-US" sz="1200" dirty="0">
                <a:ea typeface="+mn-lt"/>
                <a:cs typeface="+mn-lt"/>
              </a:rPr>
              <a:t>Consider whether symptoms may be due to an </a:t>
            </a:r>
            <a:r>
              <a:rPr lang="en-US" sz="1200" u="sng" dirty="0">
                <a:ea typeface="+mn-lt"/>
                <a:cs typeface="+mn-lt"/>
                <a:hlinkClick r:id="rId2"/>
              </a:rPr>
              <a:t>alternative diagnosis</a:t>
            </a:r>
            <a:r>
              <a:rPr lang="en-US" sz="1200" dirty="0">
                <a:ea typeface="+mn-lt"/>
                <a:cs typeface="+mn-lt"/>
              </a:rPr>
              <a:t>, and manage appropriately.</a:t>
            </a:r>
            <a:endParaRPr lang="en-US" sz="1200" dirty="0">
              <a:cs typeface="Arial"/>
            </a:endParaRPr>
          </a:p>
          <a:p>
            <a:pPr lvl="1"/>
            <a:r>
              <a:rPr lang="en-US" sz="1200" dirty="0">
                <a:ea typeface="+mn-lt"/>
                <a:cs typeface="+mn-lt"/>
              </a:rPr>
              <a:t>Check the person's adherence to their current drug treatment regimen, and encourage them to take medication regularly and appropriately.</a:t>
            </a:r>
            <a:endParaRPr lang="en-US" sz="1200" dirty="0">
              <a:cs typeface="Arial"/>
            </a:endParaRPr>
          </a:p>
          <a:p>
            <a:pPr lvl="1"/>
            <a:r>
              <a:rPr lang="en-US" sz="1200" dirty="0">
                <a:ea typeface="+mn-lt"/>
                <a:cs typeface="+mn-lt"/>
              </a:rPr>
              <a:t>Consider arranging an urgent specialist gastroenterology review appointment or seeking specialist advice.</a:t>
            </a:r>
            <a:endParaRPr lang="en-US" sz="1200" dirty="0">
              <a:cs typeface="Arial"/>
            </a:endParaRPr>
          </a:p>
          <a:p>
            <a:pPr lvl="2"/>
            <a:r>
              <a:rPr lang="en-US" sz="1200" dirty="0">
                <a:ea typeface="+mn-lt"/>
                <a:cs typeface="+mn-lt"/>
              </a:rPr>
              <a:t>Consider prescribing drug treatment for disease flare-ups according to the person's shared-care agreement, such as starting a tapered course of oral </a:t>
            </a:r>
            <a:r>
              <a:rPr lang="en-US" sz="1200" u="sng" dirty="0">
                <a:ea typeface="+mn-lt"/>
                <a:cs typeface="+mn-lt"/>
                <a:hlinkClick r:id="rId3"/>
              </a:rPr>
              <a:t>corticosteroids</a:t>
            </a:r>
            <a:r>
              <a:rPr lang="en-US" sz="1200" dirty="0">
                <a:ea typeface="+mn-lt"/>
                <a:cs typeface="+mn-lt"/>
              </a:rPr>
              <a:t>, if appropriate, whilst awaiting specialist review. Note: corticosteroids should not be started in people taking dual immunosuppressive or biologic therapy, and corticosteroids should not be used to maintain disease remission.</a:t>
            </a:r>
            <a:endParaRPr lang="en-US" sz="1200" dirty="0">
              <a:cs typeface="Arial"/>
            </a:endParaRPr>
          </a:p>
          <a:p>
            <a:pPr lvl="1"/>
            <a:r>
              <a:rPr lang="en-US" sz="1200" dirty="0">
                <a:ea typeface="+mn-lt"/>
                <a:cs typeface="+mn-lt"/>
              </a:rPr>
              <a:t>Consider arranging a referral to a dietitian if there are signs of unintended weight loss or malnutrition.</a:t>
            </a:r>
            <a:endParaRPr lang="en-US" sz="1200" dirty="0">
              <a:cs typeface="Arial"/>
            </a:endParaRPr>
          </a:p>
          <a:p>
            <a:r>
              <a:rPr lang="en-US" sz="1200" b="1" dirty="0">
                <a:ea typeface="+mn-lt"/>
                <a:cs typeface="+mn-lt"/>
              </a:rPr>
              <a:t>If there are recurrent flares of disease activity, seek specialist advice regarding whether the person's maintenance treatment regimen needs to be changed, or whether </a:t>
            </a:r>
            <a:r>
              <a:rPr lang="en-US" sz="1200" b="1" u="sng" dirty="0">
                <a:ea typeface="+mn-lt"/>
                <a:cs typeface="+mn-lt"/>
                <a:hlinkClick r:id="rId4"/>
              </a:rPr>
              <a:t>surgery</a:t>
            </a:r>
            <a:r>
              <a:rPr lang="en-US" sz="1200" b="1" dirty="0">
                <a:ea typeface="+mn-lt"/>
                <a:cs typeface="+mn-lt"/>
              </a:rPr>
              <a:t> may be needed.</a:t>
            </a:r>
            <a:endParaRPr lang="en-US" sz="1200" dirty="0">
              <a:cs typeface="Arial"/>
            </a:endParaRPr>
          </a:p>
          <a:p>
            <a:r>
              <a:rPr lang="en-US" sz="1200" b="1" dirty="0">
                <a:cs typeface="Arial"/>
              </a:rPr>
              <a:t>If admission to hospital is not indicated:</a:t>
            </a:r>
            <a:endParaRPr lang="en-US" sz="1200" dirty="0">
              <a:cs typeface="Arial"/>
            </a:endParaRPr>
          </a:p>
          <a:p>
            <a:pPr lvl="1"/>
            <a:r>
              <a:rPr lang="en-US" sz="1200" dirty="0">
                <a:cs typeface="Arial"/>
              </a:rPr>
              <a:t>Consider whether symptoms may be due to an </a:t>
            </a:r>
            <a:r>
              <a:rPr lang="en-US" sz="1200" dirty="0">
                <a:cs typeface="Arial"/>
                <a:hlinkClick r:id="rId2"/>
              </a:rPr>
              <a:t>alternative diagnosis</a:t>
            </a:r>
            <a:r>
              <a:rPr lang="en-US" sz="1200" dirty="0">
                <a:cs typeface="Arial"/>
              </a:rPr>
              <a:t>, and manage appropriately.</a:t>
            </a:r>
          </a:p>
          <a:p>
            <a:pPr lvl="1"/>
            <a:r>
              <a:rPr lang="en-US" sz="1200" dirty="0">
                <a:cs typeface="Arial"/>
              </a:rPr>
              <a:t>Check the person's adherence to their current drug treatment regimen, and encourage them to take medication regularly and appropriately.</a:t>
            </a:r>
          </a:p>
          <a:p>
            <a:pPr lvl="1"/>
            <a:r>
              <a:rPr lang="en-US" sz="1200" dirty="0">
                <a:cs typeface="Arial"/>
              </a:rPr>
              <a:t>Consider arranging an urgent specialist gastroenterology review appointment or seeking specialist advice.</a:t>
            </a:r>
          </a:p>
          <a:p>
            <a:pPr lvl="2"/>
            <a:r>
              <a:rPr lang="en-US" sz="1200" dirty="0">
                <a:cs typeface="Arial"/>
              </a:rPr>
              <a:t>Consider prescribing drug treatment for disease flare-ups according to the person's shared-care agreement, such as starting a tapered course of oral </a:t>
            </a:r>
            <a:r>
              <a:rPr lang="en-US" sz="1200" dirty="0">
                <a:cs typeface="Arial"/>
                <a:hlinkClick r:id="rId3"/>
              </a:rPr>
              <a:t>corticosteroids</a:t>
            </a:r>
            <a:r>
              <a:rPr lang="en-US" sz="1200" dirty="0">
                <a:cs typeface="Arial"/>
              </a:rPr>
              <a:t>, if appropriate, whilst awaiting specialist review. Note: corticosteroids should not be started in people taking dual immunosuppressive or biologic therapy, and corticosteroids should not be used to maintain disease remission.</a:t>
            </a:r>
          </a:p>
          <a:p>
            <a:pPr lvl="1"/>
            <a:r>
              <a:rPr lang="en-US" sz="1200" dirty="0">
                <a:cs typeface="Arial"/>
              </a:rPr>
              <a:t>Consider arranging a referral to a dietitian if there are signs of unintended weight loss or malnutrition.</a:t>
            </a:r>
          </a:p>
          <a:p>
            <a:r>
              <a:rPr lang="en-US" sz="1200" b="1" dirty="0">
                <a:cs typeface="Arial"/>
              </a:rPr>
              <a:t>If there are recurrent flares of disease activity, seek specialist advice regarding whether the person's maintenance treatment regimen needs to be changed, or whether </a:t>
            </a:r>
            <a:r>
              <a:rPr lang="en-US" sz="1200" b="1" dirty="0">
                <a:cs typeface="Arial"/>
                <a:hlinkClick r:id="rId4"/>
              </a:rPr>
              <a:t>surgery</a:t>
            </a:r>
            <a:r>
              <a:rPr lang="en-US" sz="1200" b="1" dirty="0">
                <a:cs typeface="Arial"/>
              </a:rPr>
              <a:t> may be needed.</a:t>
            </a:r>
            <a:endParaRPr lang="en-US" sz="1200" dirty="0"/>
          </a:p>
          <a:p>
            <a:endParaRPr lang="en-US" sz="1200" dirty="0"/>
          </a:p>
          <a:p>
            <a:endParaRPr lang="en-GB" sz="1200" dirty="0"/>
          </a:p>
        </p:txBody>
      </p:sp>
      <p:sp>
        <p:nvSpPr>
          <p:cNvPr id="3" name="Title 2"/>
          <p:cNvSpPr>
            <a:spLocks noGrp="1"/>
          </p:cNvSpPr>
          <p:nvPr>
            <p:ph type="title"/>
          </p:nvPr>
        </p:nvSpPr>
        <p:spPr>
          <a:xfrm>
            <a:off x="838200" y="365125"/>
            <a:ext cx="8223738" cy="1428506"/>
          </a:xfrm>
        </p:spPr>
        <p:txBody>
          <a:bodyPr/>
          <a:lstStyle/>
          <a:p>
            <a:r>
              <a:rPr lang="en-GB" dirty="0"/>
              <a:t>Primary Care and the management of flare ups</a:t>
            </a:r>
          </a:p>
        </p:txBody>
      </p:sp>
    </p:spTree>
    <p:extLst>
      <p:ext uri="{BB962C8B-B14F-4D97-AF65-F5344CB8AC3E}">
        <p14:creationId xmlns:p14="http://schemas.microsoft.com/office/powerpoint/2010/main" val="109365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management of diarrhoea</a:t>
            </a:r>
          </a:p>
        </p:txBody>
      </p:sp>
      <p:sp>
        <p:nvSpPr>
          <p:cNvPr id="4" name="Rectangle 3" descr="First Aid Kit"/>
          <p:cNvSpPr/>
          <p:nvPr/>
        </p:nvSpPr>
        <p:spPr>
          <a:xfrm>
            <a:off x="1244355" y="1090030"/>
            <a:ext cx="1258522" cy="1201315"/>
          </a:xfrm>
          <a:prstGeom prst="rect">
            <a:avLst/>
          </a:prstGeom>
          <a:blipFill>
            <a:blip r:embed="rId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a:xfrm>
            <a:off x="738553" y="2197652"/>
            <a:ext cx="3411415" cy="1384995"/>
          </a:xfrm>
          <a:prstGeom prst="rect">
            <a:avLst/>
          </a:prstGeom>
        </p:spPr>
        <p:txBody>
          <a:bodyPr wrap="square">
            <a:spAutoFit/>
          </a:bodyPr>
          <a:lstStyle/>
          <a:p>
            <a:pPr lvl="0">
              <a:lnSpc>
                <a:spcPct val="100000"/>
              </a:lnSpc>
              <a:defRPr b="1"/>
            </a:pPr>
            <a:r>
              <a:rPr lang="en-US" sz="1400" dirty="0"/>
              <a:t>Exclude any </a:t>
            </a:r>
            <a:r>
              <a:rPr lang="en-US" sz="1400" u="sng" dirty="0">
                <a:hlinkClick r:id="rId11"/>
              </a:rPr>
              <a:t>alternative cause</a:t>
            </a:r>
            <a:r>
              <a:rPr lang="en-US" sz="1400" dirty="0"/>
              <a:t> for </a:t>
            </a:r>
            <a:r>
              <a:rPr lang="en-US" sz="1400" dirty="0" err="1"/>
              <a:t>diarrhoea</a:t>
            </a:r>
            <a:r>
              <a:rPr lang="en-US" sz="1400" dirty="0"/>
              <a:t> symptoms, such as infection, abscess formation, </a:t>
            </a:r>
            <a:r>
              <a:rPr lang="en-US" sz="1400" dirty="0" err="1"/>
              <a:t>dysmotility</a:t>
            </a:r>
            <a:r>
              <a:rPr lang="en-US" sz="1400" dirty="0"/>
              <a:t>, bacterial overgrowth, bile salt malabsorption, or drugs, and manage appropriately.</a:t>
            </a:r>
          </a:p>
        </p:txBody>
      </p:sp>
      <p:sp>
        <p:nvSpPr>
          <p:cNvPr id="6" name="Rectangle 5"/>
          <p:cNvSpPr/>
          <p:nvPr/>
        </p:nvSpPr>
        <p:spPr>
          <a:xfrm>
            <a:off x="738553" y="3582647"/>
            <a:ext cx="3411415" cy="2123658"/>
          </a:xfrm>
          <a:prstGeom prst="rect">
            <a:avLst/>
          </a:prstGeom>
        </p:spPr>
        <p:txBody>
          <a:bodyPr wrap="square">
            <a:spAutoFit/>
          </a:bodyPr>
          <a:lstStyle/>
          <a:p>
            <a:pPr lvl="0">
              <a:lnSpc>
                <a:spcPct val="100000"/>
              </a:lnSpc>
            </a:pPr>
            <a:r>
              <a:rPr lang="en-US" sz="1200" dirty="0"/>
              <a:t>Suspect a diagnosis of bile salt malabsorption if there is watery </a:t>
            </a:r>
            <a:r>
              <a:rPr lang="en-US" sz="1200" dirty="0" err="1"/>
              <a:t>diarrhoea</a:t>
            </a:r>
            <a:r>
              <a:rPr lang="en-US" sz="1200" dirty="0"/>
              <a:t> accompanied by abdominal bloating and </a:t>
            </a:r>
            <a:r>
              <a:rPr lang="en-US" sz="1200" dirty="0" err="1"/>
              <a:t>steatorrhoea</a:t>
            </a:r>
            <a:r>
              <a:rPr lang="en-US" sz="1200" dirty="0"/>
              <a:t> (suggested by pale, floating stool), particularly if the person has extensive </a:t>
            </a:r>
            <a:r>
              <a:rPr lang="en-US" sz="1200" dirty="0" err="1"/>
              <a:t>ileal</a:t>
            </a:r>
            <a:r>
              <a:rPr lang="en-US" sz="1200" dirty="0"/>
              <a:t> disease or a history of distal </a:t>
            </a:r>
            <a:r>
              <a:rPr lang="en-US" sz="1200" dirty="0" err="1"/>
              <a:t>ileal</a:t>
            </a:r>
            <a:r>
              <a:rPr lang="en-US" sz="1200" dirty="0"/>
              <a:t> resection.</a:t>
            </a:r>
          </a:p>
          <a:p>
            <a:pPr lvl="0">
              <a:lnSpc>
                <a:spcPct val="100000"/>
              </a:lnSpc>
            </a:pPr>
            <a:r>
              <a:rPr lang="en-US" sz="1200" dirty="0" err="1"/>
              <a:t>Diarrhoea</a:t>
            </a:r>
            <a:r>
              <a:rPr lang="en-US" sz="1200" dirty="0"/>
              <a:t> may be secondary to drug treatment, such as laxatives, iron supplements, azathioprine, </a:t>
            </a:r>
            <a:r>
              <a:rPr lang="en-US" sz="1200" dirty="0" err="1"/>
              <a:t>mercaptopurine</a:t>
            </a:r>
            <a:r>
              <a:rPr lang="en-US" sz="1200" dirty="0"/>
              <a:t>, or methotrexate. Seek specialist advice regarding reducing or stopping medication, if necessary.</a:t>
            </a:r>
          </a:p>
        </p:txBody>
      </p:sp>
      <p:sp>
        <p:nvSpPr>
          <p:cNvPr id="7" name="Rectangle 6" descr="Stethoscope"/>
          <p:cNvSpPr/>
          <p:nvPr/>
        </p:nvSpPr>
        <p:spPr>
          <a:xfrm>
            <a:off x="5572246" y="1108862"/>
            <a:ext cx="1258522" cy="1201315"/>
          </a:xfrm>
          <a:prstGeom prst="rect">
            <a:avLst/>
          </a:prstGeom>
          <a:blipFill>
            <a:blip r:embed="rId12">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4443046" y="2291345"/>
            <a:ext cx="3598985" cy="954107"/>
          </a:xfrm>
          <a:prstGeom prst="rect">
            <a:avLst/>
          </a:prstGeom>
        </p:spPr>
        <p:txBody>
          <a:bodyPr wrap="square">
            <a:spAutoFit/>
          </a:bodyPr>
          <a:lstStyle/>
          <a:p>
            <a:pPr lvl="0">
              <a:lnSpc>
                <a:spcPct val="100000"/>
              </a:lnSpc>
              <a:defRPr b="1"/>
            </a:pPr>
            <a:r>
              <a:rPr lang="en-US" sz="1400" dirty="0"/>
              <a:t>If </a:t>
            </a:r>
            <a:r>
              <a:rPr lang="en-US" sz="1400" dirty="0" err="1"/>
              <a:t>diarrhoea</a:t>
            </a:r>
            <a:r>
              <a:rPr lang="en-US" sz="1400" dirty="0"/>
              <a:t> symptoms persist, consider whether symptomatic treatment is appropriate, following specialist advice if necessary. Options include:</a:t>
            </a:r>
          </a:p>
        </p:txBody>
      </p:sp>
      <p:sp>
        <p:nvSpPr>
          <p:cNvPr id="9" name="Rectangle 8"/>
          <p:cNvSpPr/>
          <p:nvPr/>
        </p:nvSpPr>
        <p:spPr>
          <a:xfrm>
            <a:off x="4443046" y="3245452"/>
            <a:ext cx="3868616" cy="3416320"/>
          </a:xfrm>
          <a:prstGeom prst="rect">
            <a:avLst/>
          </a:prstGeom>
        </p:spPr>
        <p:txBody>
          <a:bodyPr wrap="square">
            <a:spAutoFit/>
          </a:bodyPr>
          <a:lstStyle/>
          <a:p>
            <a:pPr lvl="0">
              <a:lnSpc>
                <a:spcPct val="100000"/>
              </a:lnSpc>
            </a:pPr>
            <a:r>
              <a:rPr lang="en-US" sz="1200" dirty="0"/>
              <a:t>Anti-motility drugs which slow colonic transit (for example </a:t>
            </a:r>
            <a:r>
              <a:rPr lang="en-US" sz="1200" dirty="0" err="1"/>
              <a:t>loperamide</a:t>
            </a:r>
            <a:r>
              <a:rPr lang="en-US" sz="1200" dirty="0"/>
              <a:t>). See the CKS topic on </a:t>
            </a:r>
            <a:r>
              <a:rPr lang="en-US" sz="1200" u="sng" dirty="0">
                <a:hlinkClick r:id="rId14"/>
              </a:rPr>
              <a:t>Irritable bowel syndrome</a:t>
            </a:r>
            <a:r>
              <a:rPr lang="en-US" sz="1200" dirty="0"/>
              <a:t> for more information.</a:t>
            </a:r>
          </a:p>
          <a:p>
            <a:pPr lvl="0">
              <a:lnSpc>
                <a:spcPct val="100000"/>
              </a:lnSpc>
            </a:pPr>
            <a:r>
              <a:rPr lang="en-US" sz="1200" dirty="0"/>
              <a:t>Anti-spasmodic drugs for pain relief (for example </a:t>
            </a:r>
            <a:r>
              <a:rPr lang="en-US" sz="1200" dirty="0" err="1"/>
              <a:t>mebeverine</a:t>
            </a:r>
            <a:r>
              <a:rPr lang="en-US" sz="1200" dirty="0"/>
              <a:t>). See the CKS topic on </a:t>
            </a:r>
            <a:r>
              <a:rPr lang="en-US" sz="1200" u="sng" dirty="0">
                <a:hlinkClick r:id="rId14"/>
              </a:rPr>
              <a:t>Irritable bowel syndrome</a:t>
            </a:r>
            <a:r>
              <a:rPr lang="en-US" sz="1200" dirty="0"/>
              <a:t> for more information.</a:t>
            </a:r>
          </a:p>
          <a:p>
            <a:pPr lvl="0">
              <a:lnSpc>
                <a:spcPct val="100000"/>
              </a:lnSpc>
            </a:pPr>
            <a:r>
              <a:rPr lang="en-US" sz="1200" dirty="0"/>
              <a:t>Bulk-forming laxatives (for example </a:t>
            </a:r>
            <a:r>
              <a:rPr lang="en-US" sz="1200" dirty="0" err="1"/>
              <a:t>ispaghula</a:t>
            </a:r>
            <a:r>
              <a:rPr lang="en-US" sz="1200" dirty="0"/>
              <a:t> husk). See the CKS topics on </a:t>
            </a:r>
            <a:r>
              <a:rPr lang="en-US" sz="1200" u="sng" dirty="0">
                <a:hlinkClick r:id="rId15"/>
              </a:rPr>
              <a:t>Constipation</a:t>
            </a:r>
            <a:r>
              <a:rPr lang="en-US" sz="1200" dirty="0"/>
              <a:t> and </a:t>
            </a:r>
            <a:r>
              <a:rPr lang="en-US" sz="1200" u="sng" dirty="0">
                <a:hlinkClick r:id="rId16"/>
              </a:rPr>
              <a:t>Constipation in children</a:t>
            </a:r>
            <a:r>
              <a:rPr lang="en-US" sz="1200" dirty="0"/>
              <a:t> for more information.</a:t>
            </a:r>
          </a:p>
          <a:p>
            <a:pPr lvl="0">
              <a:lnSpc>
                <a:spcPct val="100000"/>
              </a:lnSpc>
            </a:pPr>
            <a:r>
              <a:rPr lang="en-US" sz="1200" dirty="0"/>
              <a:t>A bile acid </a:t>
            </a:r>
            <a:r>
              <a:rPr lang="en-US" sz="1200" dirty="0" err="1"/>
              <a:t>sequestrant</a:t>
            </a:r>
            <a:r>
              <a:rPr lang="en-US" sz="1200" dirty="0"/>
              <a:t> (such as </a:t>
            </a:r>
            <a:r>
              <a:rPr lang="en-US" sz="1200" dirty="0" err="1"/>
              <a:t>colestyramine</a:t>
            </a:r>
            <a:r>
              <a:rPr lang="en-US" sz="1200" dirty="0"/>
              <a:t>) to bind bile salts, if a specialist diagnosis of bile acid malabsorption has been made and drug treatment has been previously prescribed by a specialist. If this is a new presentation or a bile acid </a:t>
            </a:r>
            <a:r>
              <a:rPr lang="en-US" sz="1200" dirty="0" err="1"/>
              <a:t>sequestrant</a:t>
            </a:r>
            <a:r>
              <a:rPr lang="en-US" sz="1200" dirty="0"/>
              <a:t> has not previously been prescribed, seek specialist advice.</a:t>
            </a:r>
          </a:p>
          <a:p>
            <a:pPr lvl="0">
              <a:lnSpc>
                <a:spcPct val="100000"/>
              </a:lnSpc>
            </a:pPr>
            <a:r>
              <a:rPr lang="en-US" sz="1200" dirty="0"/>
              <a:t>Note: do not prescribe symptomatic treatment for people who are systemically unwell, have abdominal tenderness or </a:t>
            </a:r>
            <a:r>
              <a:rPr lang="en-US" sz="1200" u="sng" dirty="0">
                <a:hlinkClick r:id="rId17"/>
              </a:rPr>
              <a:t>signs of intestinal obstruction</a:t>
            </a:r>
            <a:r>
              <a:rPr lang="en-US" sz="1200" dirty="0"/>
              <a:t>.</a:t>
            </a:r>
          </a:p>
        </p:txBody>
      </p:sp>
      <p:sp>
        <p:nvSpPr>
          <p:cNvPr id="10" name="Rectangle 9" descr="Monitor outline"/>
          <p:cNvSpPr/>
          <p:nvPr/>
        </p:nvSpPr>
        <p:spPr>
          <a:xfrm>
            <a:off x="9600833" y="1219200"/>
            <a:ext cx="1258522" cy="1090977"/>
          </a:xfrm>
          <a:prstGeom prst="rect">
            <a:avLst/>
          </a:prstGeom>
          <a:blipFill>
            <a:blip r:embed="rId18">
              <a:extLst>
                <a:ext uri="{96DAC541-7B7A-43D3-8B79-37D633B846F1}">
                  <asvg:svgBlip xmlns:lc="http://schemas.openxmlformats.org/drawingml/2006/lockedCanvas" xmlns="" xmlns:asvg="http://schemas.microsoft.com/office/drawing/2016/SVG/main" xmlns:dgm="http://schemas.openxmlformats.org/drawingml/2006/diagram" r:embed="rId19"/>
                </a:ext>
              </a:extLst>
            </a:blip>
            <a:srcRect/>
            <a:stretch>
              <a:fillRect t="-10114"/>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8604739" y="2291345"/>
            <a:ext cx="3294183" cy="1600438"/>
          </a:xfrm>
          <a:prstGeom prst="rect">
            <a:avLst/>
          </a:prstGeom>
        </p:spPr>
        <p:txBody>
          <a:bodyPr wrap="square">
            <a:spAutoFit/>
          </a:bodyPr>
          <a:lstStyle/>
          <a:p>
            <a:pPr lvl="0">
              <a:lnSpc>
                <a:spcPct val="100000"/>
              </a:lnSpc>
              <a:defRPr b="1"/>
            </a:pPr>
            <a:r>
              <a:rPr lang="en-US" sz="1400" dirty="0"/>
              <a:t>Offer sources of information to help manage symptoms, such as the Crohn's and Colitis UK patient information sheets </a:t>
            </a:r>
            <a:r>
              <a:rPr lang="en-US" sz="1400" u="sng" dirty="0" err="1">
                <a:hlinkClick r:id="rId20"/>
              </a:rPr>
              <a:t>Diarrhoea</a:t>
            </a:r>
            <a:r>
              <a:rPr lang="en-US" sz="1400" u="sng" dirty="0">
                <a:hlinkClick r:id="rId20"/>
              </a:rPr>
              <a:t> and constipation</a:t>
            </a:r>
            <a:r>
              <a:rPr lang="en-US" sz="1400" dirty="0"/>
              <a:t>, </a:t>
            </a:r>
            <a:r>
              <a:rPr lang="en-US" sz="1400" u="sng" dirty="0">
                <a:hlinkClick r:id="rId21"/>
              </a:rPr>
              <a:t>Managing bowel incontinence in IBD</a:t>
            </a:r>
            <a:r>
              <a:rPr lang="en-US" sz="1400" dirty="0"/>
              <a:t>, and </a:t>
            </a:r>
            <a:r>
              <a:rPr lang="en-US" sz="1400" u="sng" dirty="0">
                <a:hlinkClick r:id="rId22"/>
              </a:rPr>
              <a:t>Managing bloating and wind</a:t>
            </a:r>
            <a:r>
              <a:rPr lang="en-US" sz="1400" dirty="0"/>
              <a:t>.</a:t>
            </a:r>
          </a:p>
        </p:txBody>
      </p:sp>
    </p:spTree>
    <p:extLst>
      <p:ext uri="{BB962C8B-B14F-4D97-AF65-F5344CB8AC3E}">
        <p14:creationId xmlns:p14="http://schemas.microsoft.com/office/powerpoint/2010/main" val="310437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it?</a:t>
            </a:r>
            <a:endParaRPr lang="en-GB" dirty="0"/>
          </a:p>
        </p:txBody>
      </p:sp>
      <p:graphicFrame>
        <p:nvGraphicFramePr>
          <p:cNvPr id="4" name="Content Placeholder 2">
            <a:extLst>
              <a:ext uri="{FF2B5EF4-FFF2-40B4-BE49-F238E27FC236}">
                <a16:creationId xmlns:a16="http://schemas.microsoft.com/office/drawing/2014/main" id="{822812BF-827F-0A6B-CE04-460F194B1FDB}"/>
              </a:ext>
            </a:extLst>
          </p:cNvPr>
          <p:cNvGraphicFramePr>
            <a:graphicFrameLocks/>
          </p:cNvGraphicFramePr>
          <p:nvPr>
            <p:extLst>
              <p:ext uri="{D42A27DB-BD31-4B8C-83A1-F6EECF244321}">
                <p14:modId xmlns:p14="http://schemas.microsoft.com/office/powerpoint/2010/main" val="3075792487"/>
              </p:ext>
            </p:extLst>
          </p:nvPr>
        </p:nvGraphicFramePr>
        <p:xfrm>
          <a:off x="724607" y="14561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5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50631" y="1405906"/>
            <a:ext cx="9911861" cy="4121150"/>
          </a:xfrm>
        </p:spPr>
        <p:txBody>
          <a:bodyPr/>
          <a:lstStyle/>
          <a:p>
            <a:pPr marL="0" indent="0">
              <a:buNone/>
            </a:pPr>
            <a:r>
              <a:rPr lang="en-US" sz="1600" b="1" dirty="0">
                <a:ea typeface="+mn-lt"/>
                <a:cs typeface="+mn-lt"/>
              </a:rPr>
              <a:t>If a fistula or intestinal stricture is </a:t>
            </a:r>
            <a:r>
              <a:rPr lang="en-US" sz="1600" b="1" u="sng" dirty="0">
                <a:ea typeface="+mn-lt"/>
                <a:cs typeface="+mn-lt"/>
                <a:hlinkClick r:id="rId2"/>
              </a:rPr>
              <a:t>suspected</a:t>
            </a:r>
            <a:r>
              <a:rPr lang="en-US" sz="1600" b="1" dirty="0">
                <a:ea typeface="+mn-lt"/>
                <a:cs typeface="+mn-lt"/>
              </a:rPr>
              <a:t>:</a:t>
            </a:r>
            <a:endParaRPr lang="en-US" sz="1600" b="1" dirty="0">
              <a:cs typeface="Arial"/>
            </a:endParaRPr>
          </a:p>
          <a:p>
            <a:pPr lvl="1"/>
            <a:r>
              <a:rPr lang="en-US" sz="1600" dirty="0">
                <a:ea typeface="+mn-lt"/>
                <a:cs typeface="+mn-lt"/>
              </a:rPr>
              <a:t>Arrange hospital admission, arrange a referral to colorectal surgery, or seek specialist advice, depending on clinical judgement. Specialist treatment depends on the location, scale, and nature of symptoms.</a:t>
            </a:r>
            <a:endParaRPr lang="en-US" sz="1600" dirty="0">
              <a:cs typeface="Arial"/>
            </a:endParaRPr>
          </a:p>
          <a:p>
            <a:pPr lvl="2"/>
            <a:r>
              <a:rPr lang="en-US" sz="1600" dirty="0">
                <a:ea typeface="+mn-lt"/>
                <a:cs typeface="+mn-lt"/>
              </a:rPr>
              <a:t>Asymptomatic simple perianal fistulas may not need any specific treatment.</a:t>
            </a:r>
            <a:endParaRPr lang="en-US" sz="1600" dirty="0">
              <a:cs typeface="Arial"/>
            </a:endParaRPr>
          </a:p>
          <a:p>
            <a:pPr lvl="2"/>
            <a:r>
              <a:rPr lang="en-US" sz="1600" dirty="0">
                <a:ea typeface="+mn-lt"/>
                <a:cs typeface="+mn-lt"/>
              </a:rPr>
              <a:t>Specialist drug treatment of a fistula may be with long-term antibiotics (such as metronidazole or ciprofloxacin) to control infection.</a:t>
            </a:r>
            <a:endParaRPr lang="en-US" sz="1600" dirty="0">
              <a:cs typeface="Arial"/>
            </a:endParaRPr>
          </a:p>
          <a:p>
            <a:pPr lvl="2"/>
            <a:r>
              <a:rPr lang="en-US" sz="1600" dirty="0">
                <a:ea typeface="+mn-lt"/>
                <a:cs typeface="+mn-lt"/>
              </a:rPr>
              <a:t>Fistulas and strictures may be treated with </a:t>
            </a:r>
            <a:r>
              <a:rPr lang="en-US" sz="1600" u="sng" dirty="0">
                <a:ea typeface="+mn-lt"/>
                <a:cs typeface="+mn-lt"/>
                <a:hlinkClick r:id="rId3"/>
              </a:rPr>
              <a:t>immunosuppressive drugs</a:t>
            </a:r>
            <a:r>
              <a:rPr lang="en-US" sz="1600" dirty="0">
                <a:ea typeface="+mn-lt"/>
                <a:cs typeface="+mn-lt"/>
              </a:rPr>
              <a:t> to control inflammation.</a:t>
            </a:r>
            <a:endParaRPr lang="en-US" sz="1600" dirty="0">
              <a:cs typeface="Arial"/>
            </a:endParaRPr>
          </a:p>
          <a:p>
            <a:pPr lvl="2"/>
            <a:r>
              <a:rPr lang="en-US" sz="1600" dirty="0">
                <a:ea typeface="+mn-lt"/>
                <a:cs typeface="+mn-lt"/>
              </a:rPr>
              <a:t>Surgery may be indicated for intra-abdominal abscesses, complicated perianal or internal fistulas that fail to respond to optimal medical treatment, strictures with symptoms of partial or complete bowel obstruction, or in cases of severe infection.</a:t>
            </a:r>
            <a:endParaRPr lang="en-US" sz="1600" dirty="0">
              <a:cs typeface="Arial"/>
            </a:endParaRPr>
          </a:p>
          <a:p>
            <a:pPr lvl="2"/>
            <a:r>
              <a:rPr lang="en-US" sz="1600" dirty="0">
                <a:ea typeface="+mn-lt"/>
                <a:cs typeface="+mn-lt"/>
              </a:rPr>
              <a:t>An endoscopic procedure or surgery may be needed to dilate or excise an intestinal stricture.</a:t>
            </a:r>
            <a:endParaRPr lang="en-US" sz="1600" dirty="0">
              <a:cs typeface="Arial"/>
            </a:endParaRPr>
          </a:p>
          <a:p>
            <a:pPr lvl="1"/>
            <a:r>
              <a:rPr lang="en-US" sz="1600" dirty="0">
                <a:ea typeface="+mn-lt"/>
                <a:cs typeface="+mn-lt"/>
              </a:rPr>
              <a:t>Offer sources of information, such as the Crohn's and Colitis UK patient information sheets </a:t>
            </a:r>
            <a:r>
              <a:rPr lang="en-US" sz="1600" u="sng" dirty="0">
                <a:ea typeface="+mn-lt"/>
                <a:cs typeface="+mn-lt"/>
                <a:hlinkClick r:id="rId4"/>
              </a:rPr>
              <a:t>Living with a fistula</a:t>
            </a:r>
            <a:r>
              <a:rPr lang="en-US" sz="1600" dirty="0">
                <a:ea typeface="+mn-lt"/>
                <a:cs typeface="+mn-lt"/>
              </a:rPr>
              <a:t> and </a:t>
            </a:r>
            <a:r>
              <a:rPr lang="en-US" sz="1600" u="sng" dirty="0">
                <a:ea typeface="+mn-lt"/>
                <a:cs typeface="+mn-lt"/>
                <a:hlinkClick r:id="rId5"/>
              </a:rPr>
              <a:t>Surgery for Crohn's disease</a:t>
            </a:r>
            <a:r>
              <a:rPr lang="en-US" sz="1600" dirty="0">
                <a:ea typeface="+mn-lt"/>
                <a:cs typeface="+mn-lt"/>
              </a:rPr>
              <a:t>.</a:t>
            </a:r>
            <a:endParaRPr lang="en-US" sz="1600" dirty="0"/>
          </a:p>
          <a:p>
            <a:endParaRPr lang="en-GB" dirty="0"/>
          </a:p>
        </p:txBody>
      </p:sp>
      <p:sp>
        <p:nvSpPr>
          <p:cNvPr id="3" name="Title 2"/>
          <p:cNvSpPr>
            <a:spLocks noGrp="1"/>
          </p:cNvSpPr>
          <p:nvPr>
            <p:ph type="title"/>
          </p:nvPr>
        </p:nvSpPr>
        <p:spPr>
          <a:xfrm>
            <a:off x="838200" y="365125"/>
            <a:ext cx="8258908" cy="1325563"/>
          </a:xfrm>
        </p:spPr>
        <p:txBody>
          <a:bodyPr/>
          <a:lstStyle/>
          <a:p>
            <a:r>
              <a:rPr lang="en-GB" dirty="0"/>
              <a:t>The management of fistulas and strictures</a:t>
            </a:r>
          </a:p>
        </p:txBody>
      </p:sp>
    </p:spTree>
    <p:extLst>
      <p:ext uri="{BB962C8B-B14F-4D97-AF65-F5344CB8AC3E}">
        <p14:creationId xmlns:p14="http://schemas.microsoft.com/office/powerpoint/2010/main" val="249996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4415" y="1690688"/>
            <a:ext cx="8786446" cy="4121150"/>
          </a:xfrm>
        </p:spPr>
        <p:txBody>
          <a:bodyPr/>
          <a:lstStyle/>
          <a:p>
            <a:r>
              <a:rPr lang="en-US" sz="1600" dirty="0" smtClean="0">
                <a:ea typeface="+mn-lt"/>
                <a:cs typeface="+mn-lt"/>
              </a:rPr>
              <a:t>If the person has previously been investigated for upper gastrointestinal symptoms, manage the underlying cause appropriately. See the CKS topics on </a:t>
            </a:r>
            <a:r>
              <a:rPr lang="en-US" sz="1600" u="sng" dirty="0" smtClean="0">
                <a:ea typeface="+mn-lt"/>
                <a:cs typeface="+mn-lt"/>
                <a:hlinkClick r:id="rId2"/>
              </a:rPr>
              <a:t>Dyspepsia - proven GORD </a:t>
            </a:r>
            <a:r>
              <a:rPr lang="en-US" sz="1600" dirty="0" smtClean="0">
                <a:ea typeface="+mn-lt"/>
                <a:cs typeface="+mn-lt"/>
              </a:rPr>
              <a:t>, </a:t>
            </a:r>
            <a:r>
              <a:rPr lang="en-US" sz="1600" u="sng" dirty="0" smtClean="0">
                <a:ea typeface="+mn-lt"/>
                <a:cs typeface="+mn-lt"/>
                <a:hlinkClick r:id="rId3"/>
              </a:rPr>
              <a:t>Dyspepsia - proven peptic ulcer</a:t>
            </a:r>
            <a:r>
              <a:rPr lang="en-US" sz="1600" dirty="0" smtClean="0">
                <a:ea typeface="+mn-lt"/>
                <a:cs typeface="+mn-lt"/>
              </a:rPr>
              <a:t>, </a:t>
            </a:r>
            <a:r>
              <a:rPr lang="en-US" sz="1600" u="sng" dirty="0" smtClean="0">
                <a:ea typeface="+mn-lt"/>
                <a:cs typeface="+mn-lt"/>
                <a:hlinkClick r:id="rId4"/>
              </a:rPr>
              <a:t>Dyspepsia - proven functional</a:t>
            </a:r>
            <a:r>
              <a:rPr lang="en-US" sz="1600" dirty="0" smtClean="0">
                <a:ea typeface="+mn-lt"/>
                <a:cs typeface="+mn-lt"/>
              </a:rPr>
              <a:t>, and </a:t>
            </a:r>
            <a:r>
              <a:rPr lang="en-US" sz="1600" u="sng" dirty="0" smtClean="0">
                <a:ea typeface="+mn-lt"/>
                <a:cs typeface="+mn-lt"/>
                <a:hlinkClick r:id="rId5"/>
              </a:rPr>
              <a:t>Dyspepsia - pregnancy-associated</a:t>
            </a:r>
            <a:r>
              <a:rPr lang="en-US" sz="1600" dirty="0" smtClean="0">
                <a:ea typeface="+mn-lt"/>
                <a:cs typeface="+mn-lt"/>
              </a:rPr>
              <a:t> for more information.</a:t>
            </a:r>
            <a:endParaRPr lang="en-US" sz="1600" dirty="0" smtClean="0">
              <a:cs typeface="Arial"/>
            </a:endParaRPr>
          </a:p>
          <a:p>
            <a:r>
              <a:rPr lang="en-US" sz="1600" dirty="0" smtClean="0">
                <a:ea typeface="+mn-lt"/>
                <a:cs typeface="+mn-lt"/>
              </a:rPr>
              <a:t>Assess for any alarm symptoms that may suggest serious underlying pathology, and manage appropriately. See the CKS topic on </a:t>
            </a:r>
            <a:r>
              <a:rPr lang="en-US" sz="1600" u="sng" dirty="0" smtClean="0">
                <a:ea typeface="+mn-lt"/>
                <a:cs typeface="+mn-lt"/>
                <a:hlinkClick r:id="rId6"/>
              </a:rPr>
              <a:t>Gastrointestinal tract (upper) cancers - recognition and referral</a:t>
            </a:r>
            <a:r>
              <a:rPr lang="en-US" sz="1600" dirty="0" smtClean="0">
                <a:ea typeface="+mn-lt"/>
                <a:cs typeface="+mn-lt"/>
              </a:rPr>
              <a:t> for more information.</a:t>
            </a:r>
            <a:endParaRPr lang="en-US" sz="1600" dirty="0" smtClean="0">
              <a:cs typeface="Arial"/>
            </a:endParaRPr>
          </a:p>
          <a:p>
            <a:r>
              <a:rPr lang="en-US" sz="1600" dirty="0" smtClean="0">
                <a:ea typeface="+mn-lt"/>
                <a:cs typeface="+mn-lt"/>
              </a:rPr>
              <a:t>For other people, consider whether Crohn's disease may be affecting the stomach or duodenum, and manage appropriately. See the CKS topic on </a:t>
            </a:r>
            <a:r>
              <a:rPr lang="en-US" sz="1600" u="sng" dirty="0" smtClean="0">
                <a:ea typeface="+mn-lt"/>
                <a:cs typeface="+mn-lt"/>
                <a:hlinkClick r:id="rId7"/>
              </a:rPr>
              <a:t>Dyspepsia - unidentified cause</a:t>
            </a:r>
            <a:r>
              <a:rPr lang="en-US" sz="1600" dirty="0" smtClean="0">
                <a:ea typeface="+mn-lt"/>
                <a:cs typeface="+mn-lt"/>
              </a:rPr>
              <a:t> for more information.</a:t>
            </a:r>
            <a:endParaRPr lang="en-US" sz="1600" dirty="0" smtClean="0">
              <a:cs typeface="Arial"/>
            </a:endParaRPr>
          </a:p>
          <a:p>
            <a:pPr lvl="1"/>
            <a:r>
              <a:rPr lang="en-US" sz="1600" dirty="0" smtClean="0">
                <a:ea typeface="+mn-lt"/>
                <a:cs typeface="+mn-lt"/>
              </a:rPr>
              <a:t>Consider checking serum full blood count and C-reactive protein (CRP) to assess for </a:t>
            </a:r>
            <a:r>
              <a:rPr lang="en-US" sz="1600" dirty="0" err="1" smtClean="0">
                <a:ea typeface="+mn-lt"/>
                <a:cs typeface="+mn-lt"/>
              </a:rPr>
              <a:t>anaemia</a:t>
            </a:r>
            <a:r>
              <a:rPr lang="en-US" sz="1600" dirty="0" smtClean="0">
                <a:ea typeface="+mn-lt"/>
                <a:cs typeface="+mn-lt"/>
              </a:rPr>
              <a:t> and disease activity.</a:t>
            </a:r>
            <a:endParaRPr lang="en-US" sz="1600" dirty="0" smtClean="0"/>
          </a:p>
          <a:p>
            <a:endParaRPr lang="en-GB" dirty="0"/>
          </a:p>
        </p:txBody>
      </p:sp>
      <p:sp>
        <p:nvSpPr>
          <p:cNvPr id="3" name="Title 2"/>
          <p:cNvSpPr>
            <a:spLocks noGrp="1"/>
          </p:cNvSpPr>
          <p:nvPr>
            <p:ph type="title"/>
          </p:nvPr>
        </p:nvSpPr>
        <p:spPr/>
        <p:txBody>
          <a:bodyPr/>
          <a:lstStyle/>
          <a:p>
            <a:r>
              <a:rPr lang="en-GB" dirty="0" smtClean="0"/>
              <a:t>Upper GI symptoms</a:t>
            </a:r>
            <a:endParaRPr lang="en-GB"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0861" y="2328627"/>
            <a:ext cx="2268100" cy="2004367"/>
          </a:xfrm>
          <a:prstGeom prst="rect">
            <a:avLst/>
          </a:prstGeom>
        </p:spPr>
      </p:pic>
    </p:spTree>
    <p:extLst>
      <p:ext uri="{BB962C8B-B14F-4D97-AF65-F5344CB8AC3E}">
        <p14:creationId xmlns:p14="http://schemas.microsoft.com/office/powerpoint/2010/main" val="410955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Abdominal </a:t>
            </a:r>
            <a:r>
              <a:rPr lang="en-GB" dirty="0"/>
              <a:t>or perianal pain</a:t>
            </a:r>
          </a:p>
        </p:txBody>
      </p:sp>
      <p:graphicFrame>
        <p:nvGraphicFramePr>
          <p:cNvPr id="4" name="Content Placeholder 2">
            <a:extLst>
              <a:ext uri="{FF2B5EF4-FFF2-40B4-BE49-F238E27FC236}">
                <a16:creationId xmlns:a16="http://schemas.microsoft.com/office/drawing/2014/main" id="{20C71545-6D27-FF1A-1DBD-59034F3A3E89}"/>
              </a:ext>
            </a:extLst>
          </p:cNvPr>
          <p:cNvGraphicFramePr>
            <a:graphicFrameLocks/>
          </p:cNvGraphicFramePr>
          <p:nvPr>
            <p:extLst>
              <p:ext uri="{D42A27DB-BD31-4B8C-83A1-F6EECF244321}">
                <p14:modId xmlns:p14="http://schemas.microsoft.com/office/powerpoint/2010/main" val="2391006128"/>
              </p:ext>
            </p:extLst>
          </p:nvPr>
        </p:nvGraphicFramePr>
        <p:xfrm>
          <a:off x="838200" y="136715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38200" y="5718495"/>
            <a:ext cx="6096000" cy="261610"/>
          </a:xfrm>
          <a:prstGeom prst="rect">
            <a:avLst/>
          </a:prstGeom>
        </p:spPr>
        <p:txBody>
          <a:bodyPr>
            <a:spAutoFit/>
          </a:bodyPr>
          <a:lstStyle/>
          <a:p>
            <a:r>
              <a:rPr lang="en-GB" sz="1100" dirty="0">
                <a:hlinkClick r:id="rId7"/>
              </a:rPr>
              <a:t>Analgesia - mild-to-moderate pain | Health topics A to Z | CKS | NICE</a:t>
            </a:r>
            <a:endParaRPr lang="en-GB" sz="1100" dirty="0"/>
          </a:p>
        </p:txBody>
      </p:sp>
      <p:pic>
        <p:nvPicPr>
          <p:cNvPr id="6" name="Picture 5"/>
          <p:cNvPicPr>
            <a:picLocks noChangeAspect="1"/>
          </p:cNvPicPr>
          <p:nvPr/>
        </p:nvPicPr>
        <p:blipFill>
          <a:blip r:embed="rId8"/>
          <a:stretch>
            <a:fillRect/>
          </a:stretch>
        </p:blipFill>
        <p:spPr>
          <a:xfrm>
            <a:off x="5350486" y="5718495"/>
            <a:ext cx="475884" cy="475884"/>
          </a:xfrm>
          <a:prstGeom prst="rect">
            <a:avLst/>
          </a:prstGeom>
        </p:spPr>
      </p:pic>
      <p:sp>
        <p:nvSpPr>
          <p:cNvPr id="7" name="Rectangle 6"/>
          <p:cNvSpPr/>
          <p:nvPr/>
        </p:nvSpPr>
        <p:spPr>
          <a:xfrm>
            <a:off x="8232648" y="2518274"/>
            <a:ext cx="2862072" cy="1138773"/>
          </a:xfrm>
          <a:prstGeom prst="rect">
            <a:avLst/>
          </a:prstGeom>
        </p:spPr>
        <p:txBody>
          <a:bodyPr wrap="square">
            <a:spAutoFit/>
          </a:bodyPr>
          <a:lstStyle/>
          <a:p>
            <a:pPr marL="285750" lvl="0" indent="-285750">
              <a:buFont typeface="Arial" panose="020B0604020202020204" pitchFamily="34" charset="0"/>
              <a:buChar char="•"/>
            </a:pPr>
            <a:r>
              <a:rPr lang="en-US" sz="1700" dirty="0"/>
              <a:t>Consider arranging referral to a chronic pain service, for specialist management.</a:t>
            </a:r>
          </a:p>
        </p:txBody>
      </p:sp>
    </p:spTree>
    <p:extLst>
      <p:ext uri="{BB962C8B-B14F-4D97-AF65-F5344CB8AC3E}">
        <p14:creationId xmlns:p14="http://schemas.microsoft.com/office/powerpoint/2010/main" val="196952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55320" y="1347343"/>
            <a:ext cx="8951976" cy="4121150"/>
          </a:xfrm>
        </p:spPr>
        <p:txBody>
          <a:bodyPr/>
          <a:lstStyle/>
          <a:p>
            <a:r>
              <a:rPr lang="en-US" sz="1600" dirty="0">
                <a:ea typeface="+mn-lt"/>
                <a:cs typeface="+mn-lt"/>
              </a:rPr>
              <a:t>Exclude any alternative or contributing cause for persistent fatigue (such as pain, </a:t>
            </a:r>
            <a:r>
              <a:rPr lang="en-US" sz="1600" dirty="0" err="1">
                <a:ea typeface="+mn-lt"/>
                <a:cs typeface="+mn-lt"/>
              </a:rPr>
              <a:t>anaemia</a:t>
            </a:r>
            <a:r>
              <a:rPr lang="en-US" sz="1600" dirty="0">
                <a:ea typeface="+mn-lt"/>
                <a:cs typeface="+mn-lt"/>
              </a:rPr>
              <a:t>, reduced nutritional intake and activity levels, sleep disturbance, stress, anxiety, or depression), and manage appropriately. See the CKS topics on </a:t>
            </a:r>
            <a:r>
              <a:rPr lang="en-US" sz="1600" u="sng" dirty="0">
                <a:ea typeface="+mn-lt"/>
                <a:cs typeface="+mn-lt"/>
                <a:hlinkClick r:id="rId2"/>
              </a:rPr>
              <a:t>Tiredness/fatigue in adults</a:t>
            </a:r>
            <a:r>
              <a:rPr lang="en-US" sz="1600" dirty="0">
                <a:ea typeface="+mn-lt"/>
                <a:cs typeface="+mn-lt"/>
              </a:rPr>
              <a:t>, </a:t>
            </a:r>
            <a:r>
              <a:rPr lang="en-US" sz="1600" u="sng" dirty="0">
                <a:ea typeface="+mn-lt"/>
                <a:cs typeface="+mn-lt"/>
                <a:hlinkClick r:id="rId3"/>
              </a:rPr>
              <a:t>Insomnia</a:t>
            </a:r>
            <a:r>
              <a:rPr lang="en-US" sz="1600" dirty="0">
                <a:ea typeface="+mn-lt"/>
                <a:cs typeface="+mn-lt"/>
              </a:rPr>
              <a:t>, </a:t>
            </a:r>
            <a:r>
              <a:rPr lang="en-US" sz="1600" u="sng" dirty="0">
                <a:ea typeface="+mn-lt"/>
                <a:cs typeface="+mn-lt"/>
                <a:hlinkClick r:id="rId4"/>
              </a:rPr>
              <a:t>Generalized anxiety disorder</a:t>
            </a:r>
            <a:r>
              <a:rPr lang="en-US" sz="1600" dirty="0">
                <a:ea typeface="+mn-lt"/>
                <a:cs typeface="+mn-lt"/>
              </a:rPr>
              <a:t>, </a:t>
            </a:r>
            <a:r>
              <a:rPr lang="en-US" sz="1600" u="sng" dirty="0">
                <a:ea typeface="+mn-lt"/>
                <a:cs typeface="+mn-lt"/>
                <a:hlinkClick r:id="rId5"/>
              </a:rPr>
              <a:t>Depression</a:t>
            </a:r>
            <a:r>
              <a:rPr lang="en-US" sz="1600" dirty="0">
                <a:ea typeface="+mn-lt"/>
                <a:cs typeface="+mn-lt"/>
              </a:rPr>
              <a:t>, and </a:t>
            </a:r>
            <a:r>
              <a:rPr lang="en-US" sz="1600" u="sng" dirty="0">
                <a:ea typeface="+mn-lt"/>
                <a:cs typeface="+mn-lt"/>
                <a:hlinkClick r:id="rId6"/>
              </a:rPr>
              <a:t>Depression in children</a:t>
            </a:r>
            <a:r>
              <a:rPr lang="en-US" sz="1600" dirty="0">
                <a:ea typeface="+mn-lt"/>
                <a:cs typeface="+mn-lt"/>
              </a:rPr>
              <a:t> for more information.</a:t>
            </a:r>
            <a:endParaRPr lang="en-US" sz="1600" dirty="0">
              <a:cs typeface="Arial"/>
            </a:endParaRPr>
          </a:p>
          <a:p>
            <a:pPr lvl="1"/>
            <a:r>
              <a:rPr lang="en-US" sz="1600" dirty="0">
                <a:ea typeface="+mn-lt"/>
                <a:cs typeface="+mn-lt"/>
              </a:rPr>
              <a:t>Consider checking serum full blood count, ferritin, vitamin B</a:t>
            </a:r>
            <a:r>
              <a:rPr lang="en-US" sz="1600" baseline="-25000" dirty="0">
                <a:ea typeface="+mn-lt"/>
                <a:cs typeface="+mn-lt"/>
              </a:rPr>
              <a:t>12</a:t>
            </a:r>
            <a:r>
              <a:rPr lang="en-US" sz="1600" dirty="0">
                <a:ea typeface="+mn-lt"/>
                <a:cs typeface="+mn-lt"/>
              </a:rPr>
              <a:t> and folate levels, as people with Crohn's disease can develop iron deficiency </a:t>
            </a:r>
            <a:r>
              <a:rPr lang="en-US" sz="1600" dirty="0" err="1">
                <a:ea typeface="+mn-lt"/>
                <a:cs typeface="+mn-lt"/>
              </a:rPr>
              <a:t>anaemia</a:t>
            </a:r>
            <a:r>
              <a:rPr lang="en-US" sz="1600" dirty="0">
                <a:ea typeface="+mn-lt"/>
                <a:cs typeface="+mn-lt"/>
              </a:rPr>
              <a:t> due to blood loss or decreased absorption; </a:t>
            </a:r>
            <a:r>
              <a:rPr lang="en-US" sz="1600" dirty="0" err="1">
                <a:ea typeface="+mn-lt"/>
                <a:cs typeface="+mn-lt"/>
              </a:rPr>
              <a:t>anaemia</a:t>
            </a:r>
            <a:r>
              <a:rPr lang="en-US" sz="1600" dirty="0">
                <a:ea typeface="+mn-lt"/>
                <a:cs typeface="+mn-lt"/>
              </a:rPr>
              <a:t> of chronic disease; </a:t>
            </a:r>
            <a:r>
              <a:rPr lang="en-US" sz="1600" dirty="0" err="1">
                <a:ea typeface="+mn-lt"/>
                <a:cs typeface="+mn-lt"/>
              </a:rPr>
              <a:t>anaemia</a:t>
            </a:r>
            <a:r>
              <a:rPr lang="en-US" sz="1600" dirty="0">
                <a:ea typeface="+mn-lt"/>
                <a:cs typeface="+mn-lt"/>
              </a:rPr>
              <a:t> secondary to nutritional deficiencies; or drug-induced </a:t>
            </a:r>
            <a:r>
              <a:rPr lang="en-US" sz="1600" dirty="0" err="1">
                <a:ea typeface="+mn-lt"/>
                <a:cs typeface="+mn-lt"/>
              </a:rPr>
              <a:t>anaemia</a:t>
            </a:r>
            <a:r>
              <a:rPr lang="en-US" sz="1600" dirty="0">
                <a:ea typeface="+mn-lt"/>
                <a:cs typeface="+mn-lt"/>
              </a:rPr>
              <a:t> secondary to </a:t>
            </a:r>
            <a:r>
              <a:rPr lang="en-US" sz="1600" dirty="0" err="1">
                <a:ea typeface="+mn-lt"/>
                <a:cs typeface="+mn-lt"/>
              </a:rPr>
              <a:t>mercaptopurine</a:t>
            </a:r>
            <a:r>
              <a:rPr lang="en-US" sz="1600" dirty="0">
                <a:ea typeface="+mn-lt"/>
                <a:cs typeface="+mn-lt"/>
              </a:rPr>
              <a:t>, azathioprine, or sulfasalazine, for example. See the CKS topics on </a:t>
            </a:r>
            <a:r>
              <a:rPr lang="en-US" sz="1600" u="sng" dirty="0" err="1">
                <a:ea typeface="+mn-lt"/>
                <a:cs typeface="+mn-lt"/>
                <a:hlinkClick r:id="rId7"/>
              </a:rPr>
              <a:t>Anaemia</a:t>
            </a:r>
            <a:r>
              <a:rPr lang="en-US" sz="1600" u="sng" dirty="0">
                <a:ea typeface="+mn-lt"/>
                <a:cs typeface="+mn-lt"/>
                <a:hlinkClick r:id="rId7"/>
              </a:rPr>
              <a:t> - iron deficiency</a:t>
            </a:r>
            <a:r>
              <a:rPr lang="en-US" sz="1600" dirty="0">
                <a:ea typeface="+mn-lt"/>
                <a:cs typeface="+mn-lt"/>
              </a:rPr>
              <a:t> and </a:t>
            </a:r>
            <a:r>
              <a:rPr lang="en-US" sz="1600" u="sng" dirty="0" err="1">
                <a:ea typeface="+mn-lt"/>
                <a:cs typeface="+mn-lt"/>
                <a:hlinkClick r:id="rId8"/>
              </a:rPr>
              <a:t>Anaemia</a:t>
            </a:r>
            <a:r>
              <a:rPr lang="en-US" sz="1600" u="sng" dirty="0">
                <a:ea typeface="+mn-lt"/>
                <a:cs typeface="+mn-lt"/>
                <a:hlinkClick r:id="rId8"/>
              </a:rPr>
              <a:t> - B12 and folate deficiency</a:t>
            </a:r>
            <a:r>
              <a:rPr lang="en-US" sz="1600" dirty="0">
                <a:ea typeface="+mn-lt"/>
                <a:cs typeface="+mn-lt"/>
              </a:rPr>
              <a:t> for more information.</a:t>
            </a:r>
            <a:endParaRPr lang="en-US" sz="1600" dirty="0">
              <a:cs typeface="Arial"/>
            </a:endParaRPr>
          </a:p>
          <a:p>
            <a:pPr lvl="1"/>
            <a:r>
              <a:rPr lang="en-US" sz="1600" dirty="0">
                <a:ea typeface="+mn-lt"/>
                <a:cs typeface="+mn-lt"/>
              </a:rPr>
              <a:t>Be aware that the optimal management of </a:t>
            </a:r>
            <a:r>
              <a:rPr lang="en-US" sz="1600" dirty="0" err="1">
                <a:ea typeface="+mn-lt"/>
                <a:cs typeface="+mn-lt"/>
              </a:rPr>
              <a:t>anaemia</a:t>
            </a:r>
            <a:r>
              <a:rPr lang="en-US" sz="1600" dirty="0">
                <a:ea typeface="+mn-lt"/>
                <a:cs typeface="+mn-lt"/>
              </a:rPr>
              <a:t> of chronic disease involves induction of remission of Crohn's disease.</a:t>
            </a:r>
            <a:endParaRPr lang="en-US" sz="1600" dirty="0">
              <a:cs typeface="Arial"/>
            </a:endParaRPr>
          </a:p>
          <a:p>
            <a:r>
              <a:rPr lang="en-US" sz="1600" dirty="0">
                <a:ea typeface="+mn-lt"/>
                <a:cs typeface="+mn-lt"/>
              </a:rPr>
              <a:t>Offer sources of information, such as the Crohn's and Colitis UK patient information sheet </a:t>
            </a:r>
            <a:r>
              <a:rPr lang="en-US" sz="1600" u="sng" dirty="0">
                <a:ea typeface="+mn-lt"/>
                <a:cs typeface="+mn-lt"/>
                <a:hlinkClick r:id="rId9"/>
              </a:rPr>
              <a:t>Fatigue and IBD</a:t>
            </a:r>
            <a:r>
              <a:rPr lang="en-US" sz="1600" dirty="0">
                <a:ea typeface="+mn-lt"/>
                <a:cs typeface="+mn-lt"/>
              </a:rPr>
              <a:t>.</a:t>
            </a:r>
            <a:endParaRPr lang="en-US" sz="1600" dirty="0">
              <a:cs typeface="Arial"/>
            </a:endParaRPr>
          </a:p>
          <a:p>
            <a:endParaRPr lang="en-GB" sz="1600" dirty="0"/>
          </a:p>
        </p:txBody>
      </p:sp>
      <p:sp>
        <p:nvSpPr>
          <p:cNvPr id="3" name="Title 2"/>
          <p:cNvSpPr>
            <a:spLocks noGrp="1"/>
          </p:cNvSpPr>
          <p:nvPr>
            <p:ph type="title"/>
          </p:nvPr>
        </p:nvSpPr>
        <p:spPr/>
        <p:txBody>
          <a:bodyPr/>
          <a:lstStyle/>
          <a:p>
            <a:r>
              <a:rPr lang="en-US" dirty="0">
                <a:cs typeface="Arial"/>
              </a:rPr>
              <a:t>Fatigue</a:t>
            </a:r>
            <a:endParaRPr lang="en-GB" dirty="0"/>
          </a:p>
        </p:txBody>
      </p:sp>
      <p:pic>
        <p:nvPicPr>
          <p:cNvPr id="4" name="Picture 3"/>
          <p:cNvPicPr>
            <a:picLocks noChangeAspect="1"/>
          </p:cNvPicPr>
          <p:nvPr/>
        </p:nvPicPr>
        <p:blipFill>
          <a:blip r:embed="rId10"/>
          <a:stretch>
            <a:fillRect/>
          </a:stretch>
        </p:blipFill>
        <p:spPr>
          <a:xfrm>
            <a:off x="9838944" y="1849184"/>
            <a:ext cx="1742231" cy="2625280"/>
          </a:xfrm>
          <a:prstGeom prst="rect">
            <a:avLst/>
          </a:prstGeom>
        </p:spPr>
      </p:pic>
    </p:spTree>
    <p:extLst>
      <p:ext uri="{BB962C8B-B14F-4D97-AF65-F5344CB8AC3E}">
        <p14:creationId xmlns:p14="http://schemas.microsoft.com/office/powerpoint/2010/main" val="183697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96023" y="1737430"/>
            <a:ext cx="10515600" cy="4121150"/>
          </a:xfrm>
        </p:spPr>
        <p:txBody>
          <a:bodyPr/>
          <a:lstStyle/>
          <a:p>
            <a:pPr marL="0" indent="0">
              <a:buNone/>
            </a:pPr>
            <a:r>
              <a:rPr lang="en-US" sz="1800" dirty="0">
                <a:ea typeface="+mn-lt"/>
                <a:cs typeface="+mn-lt"/>
              </a:rPr>
              <a:t>If the person develops suspected oral lesions secondary to Crohn's disease (such as mucosal tags, '</a:t>
            </a:r>
            <a:r>
              <a:rPr lang="en-US" sz="1800" dirty="0" err="1">
                <a:ea typeface="+mn-lt"/>
                <a:cs typeface="+mn-lt"/>
              </a:rPr>
              <a:t>cobblestoning</a:t>
            </a:r>
            <a:r>
              <a:rPr lang="en-US" sz="1800" dirty="0">
                <a:ea typeface="+mn-lt"/>
                <a:cs typeface="+mn-lt"/>
              </a:rPr>
              <a:t>' [close-packed mucosal nodules], </a:t>
            </a:r>
            <a:r>
              <a:rPr lang="en-US" sz="1800" dirty="0" err="1">
                <a:ea typeface="+mn-lt"/>
                <a:cs typeface="+mn-lt"/>
              </a:rPr>
              <a:t>aphthous</a:t>
            </a:r>
            <a:r>
              <a:rPr lang="en-US" sz="1800" dirty="0">
                <a:ea typeface="+mn-lt"/>
                <a:cs typeface="+mn-lt"/>
              </a:rPr>
              <a:t> ulcers, or angular </a:t>
            </a:r>
            <a:r>
              <a:rPr lang="en-US" sz="1800" dirty="0" err="1">
                <a:ea typeface="+mn-lt"/>
                <a:cs typeface="+mn-lt"/>
              </a:rPr>
              <a:t>cheilitis</a:t>
            </a:r>
            <a:r>
              <a:rPr lang="en-US" sz="1800" dirty="0">
                <a:ea typeface="+mn-lt"/>
                <a:cs typeface="+mn-lt"/>
              </a:rPr>
              <a:t>), arrange a gastroenterology clinic review appointment and/or referral to a specialist in oral medicine, depending on clinical judgement.</a:t>
            </a:r>
            <a:endParaRPr lang="en-US" sz="1800" dirty="0">
              <a:cs typeface="Arial"/>
            </a:endParaRPr>
          </a:p>
          <a:p>
            <a:pPr lvl="1"/>
            <a:r>
              <a:rPr lang="en-US" sz="1800" dirty="0">
                <a:ea typeface="+mn-lt"/>
                <a:cs typeface="+mn-lt"/>
              </a:rPr>
              <a:t>Specialist treatments may include topical or intra-</a:t>
            </a:r>
            <a:r>
              <a:rPr lang="en-US" sz="1800" dirty="0" err="1">
                <a:ea typeface="+mn-lt"/>
                <a:cs typeface="+mn-lt"/>
              </a:rPr>
              <a:t>lesional</a:t>
            </a:r>
            <a:r>
              <a:rPr lang="en-US" sz="1800" dirty="0">
                <a:ea typeface="+mn-lt"/>
                <a:cs typeface="+mn-lt"/>
              </a:rPr>
              <a:t> corticosteroids, topical or systemic </a:t>
            </a:r>
            <a:r>
              <a:rPr lang="en-US" sz="1800" dirty="0" err="1">
                <a:ea typeface="+mn-lt"/>
                <a:cs typeface="+mn-lt"/>
              </a:rPr>
              <a:t>immunosuppressives</a:t>
            </a:r>
            <a:r>
              <a:rPr lang="en-US" sz="1800" dirty="0">
                <a:ea typeface="+mn-lt"/>
                <a:cs typeface="+mn-lt"/>
              </a:rPr>
              <a:t> or biologic agents, and enteral nutritional support.</a:t>
            </a:r>
            <a:endParaRPr lang="en-US" sz="1800" dirty="0">
              <a:cs typeface="Arial"/>
            </a:endParaRPr>
          </a:p>
          <a:p>
            <a:pPr lvl="1"/>
            <a:r>
              <a:rPr lang="en-US" sz="1800" dirty="0">
                <a:ea typeface="+mn-lt"/>
                <a:cs typeface="+mn-lt"/>
              </a:rPr>
              <a:t>See the CKS topic on </a:t>
            </a:r>
            <a:r>
              <a:rPr lang="en-US" sz="1800" u="sng" dirty="0" err="1">
                <a:ea typeface="+mn-lt"/>
                <a:cs typeface="+mn-lt"/>
                <a:hlinkClick r:id="rId2"/>
              </a:rPr>
              <a:t>Aphthous</a:t>
            </a:r>
            <a:r>
              <a:rPr lang="en-US" sz="1800" u="sng" dirty="0">
                <a:ea typeface="+mn-lt"/>
                <a:cs typeface="+mn-lt"/>
                <a:hlinkClick r:id="rId2"/>
              </a:rPr>
              <a:t> ulcer</a:t>
            </a:r>
            <a:r>
              <a:rPr lang="en-US" sz="1800" dirty="0">
                <a:ea typeface="+mn-lt"/>
                <a:cs typeface="+mn-lt"/>
              </a:rPr>
              <a:t> for more information.</a:t>
            </a:r>
            <a:endParaRPr lang="en-US" sz="1800" dirty="0"/>
          </a:p>
          <a:p>
            <a:endParaRPr lang="en-GB" dirty="0"/>
          </a:p>
        </p:txBody>
      </p:sp>
      <p:sp>
        <p:nvSpPr>
          <p:cNvPr id="3" name="Title 2"/>
          <p:cNvSpPr>
            <a:spLocks noGrp="1"/>
          </p:cNvSpPr>
          <p:nvPr>
            <p:ph type="title"/>
          </p:nvPr>
        </p:nvSpPr>
        <p:spPr/>
        <p:txBody>
          <a:bodyPr/>
          <a:lstStyle/>
          <a:p>
            <a:r>
              <a:rPr lang="en-US" dirty="0">
                <a:cs typeface="Arial"/>
              </a:rPr>
              <a:t>Oral symptoms</a:t>
            </a:r>
            <a:endParaRPr lang="en-GB" dirty="0"/>
          </a:p>
        </p:txBody>
      </p:sp>
      <p:sp>
        <p:nvSpPr>
          <p:cNvPr id="4" name="Rectangle 3"/>
          <p:cNvSpPr/>
          <p:nvPr/>
        </p:nvSpPr>
        <p:spPr>
          <a:xfrm>
            <a:off x="796023" y="5858580"/>
            <a:ext cx="3326552" cy="261610"/>
          </a:xfrm>
          <a:prstGeom prst="rect">
            <a:avLst/>
          </a:prstGeom>
        </p:spPr>
        <p:txBody>
          <a:bodyPr wrap="none">
            <a:spAutoFit/>
          </a:bodyPr>
          <a:lstStyle/>
          <a:p>
            <a:r>
              <a:rPr lang="en-GB" sz="1100" dirty="0" err="1">
                <a:hlinkClick r:id="rId2"/>
              </a:rPr>
              <a:t>Aphthous</a:t>
            </a:r>
            <a:r>
              <a:rPr lang="en-GB" sz="1100" dirty="0">
                <a:hlinkClick r:id="rId2"/>
              </a:rPr>
              <a:t> ulcer | Health topics A to Z | CKS | NICE</a:t>
            </a:r>
            <a:endParaRPr lang="en-GB" sz="1100" dirty="0"/>
          </a:p>
        </p:txBody>
      </p:sp>
      <p:pic>
        <p:nvPicPr>
          <p:cNvPr id="5" name="Picture 4"/>
          <p:cNvPicPr>
            <a:picLocks noChangeAspect="1"/>
          </p:cNvPicPr>
          <p:nvPr/>
        </p:nvPicPr>
        <p:blipFill>
          <a:blip r:embed="rId3"/>
          <a:stretch>
            <a:fillRect/>
          </a:stretch>
        </p:blipFill>
        <p:spPr>
          <a:xfrm>
            <a:off x="4122575" y="5739661"/>
            <a:ext cx="506290" cy="4994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528" y="3533688"/>
            <a:ext cx="1684020" cy="2240280"/>
          </a:xfrm>
          <a:prstGeom prst="rect">
            <a:avLst/>
          </a:prstGeom>
        </p:spPr>
      </p:pic>
    </p:spTree>
    <p:extLst>
      <p:ext uri="{BB962C8B-B14F-4D97-AF65-F5344CB8AC3E}">
        <p14:creationId xmlns:p14="http://schemas.microsoft.com/office/powerpoint/2010/main" val="47417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462698"/>
            <a:ext cx="8622323" cy="4121150"/>
          </a:xfrm>
        </p:spPr>
        <p:txBody>
          <a:bodyPr/>
          <a:lstStyle/>
          <a:p>
            <a:pPr marL="0" indent="0">
              <a:buNone/>
            </a:pPr>
            <a:r>
              <a:rPr lang="en-US" sz="1400" b="1" dirty="0">
                <a:ea typeface="+mn-lt"/>
                <a:cs typeface="+mn-lt"/>
              </a:rPr>
              <a:t>For women with Crohn's disease,</a:t>
            </a:r>
            <a:r>
              <a:rPr lang="en-US" sz="1400" dirty="0">
                <a:ea typeface="+mn-lt"/>
                <a:cs typeface="+mn-lt"/>
              </a:rPr>
              <a:t> the choice of contraceptive method may be influenced by factors such as malabsorption, surgical history, prolonged immobility, </a:t>
            </a:r>
            <a:r>
              <a:rPr lang="en-US" sz="1400" u="sng" dirty="0">
                <a:ea typeface="+mn-lt"/>
                <a:cs typeface="+mn-lt"/>
                <a:hlinkClick r:id="rId2"/>
              </a:rPr>
              <a:t>extra-intestinal manifestations</a:t>
            </a:r>
            <a:r>
              <a:rPr lang="en-US" sz="1400" dirty="0">
                <a:ea typeface="+mn-lt"/>
                <a:cs typeface="+mn-lt"/>
              </a:rPr>
              <a:t> (such as primary </a:t>
            </a:r>
            <a:r>
              <a:rPr lang="en-US" sz="1400" dirty="0" err="1">
                <a:ea typeface="+mn-lt"/>
                <a:cs typeface="+mn-lt"/>
              </a:rPr>
              <a:t>sclerosing</a:t>
            </a:r>
            <a:r>
              <a:rPr lang="en-US" sz="1400" dirty="0">
                <a:ea typeface="+mn-lt"/>
                <a:cs typeface="+mn-lt"/>
              </a:rPr>
              <a:t> cholangitis), and associated conditions (such as osteoporosis and venous thromboembolism).</a:t>
            </a:r>
            <a:endParaRPr lang="en-US" sz="1400" dirty="0">
              <a:cs typeface="Arial"/>
            </a:endParaRPr>
          </a:p>
          <a:p>
            <a:pPr lvl="1"/>
            <a:r>
              <a:rPr lang="en-US" sz="1400" dirty="0">
                <a:ea typeface="+mn-lt"/>
                <a:cs typeface="+mn-lt"/>
              </a:rPr>
              <a:t>See the CKS topic on </a:t>
            </a:r>
            <a:r>
              <a:rPr lang="en-US" sz="1400" u="sng" dirty="0">
                <a:ea typeface="+mn-lt"/>
                <a:cs typeface="+mn-lt"/>
                <a:hlinkClick r:id="rId3"/>
              </a:rPr>
              <a:t>Contraception - assessment</a:t>
            </a:r>
            <a:r>
              <a:rPr lang="en-US" sz="1400" dirty="0">
                <a:ea typeface="+mn-lt"/>
                <a:cs typeface="+mn-lt"/>
              </a:rPr>
              <a:t> for detailed information on contraception options for women with different co-morbidities.</a:t>
            </a:r>
            <a:endParaRPr lang="en-US" sz="1400" dirty="0">
              <a:cs typeface="Arial"/>
            </a:endParaRPr>
          </a:p>
          <a:p>
            <a:pPr lvl="1"/>
            <a:r>
              <a:rPr lang="en-US" sz="1400" dirty="0">
                <a:ea typeface="+mn-lt"/>
                <a:cs typeface="+mn-lt"/>
              </a:rPr>
              <a:t>The Faculty of Sexual and Reproductive Healthcare (FSRH) </a:t>
            </a:r>
            <a:r>
              <a:rPr lang="en-US" sz="1400" u="sng" dirty="0">
                <a:ea typeface="+mn-lt"/>
                <a:cs typeface="+mn-lt"/>
                <a:hlinkClick r:id="rId4"/>
              </a:rPr>
              <a:t>UK Medical Eligibility Criteria for contraceptive use</a:t>
            </a:r>
            <a:r>
              <a:rPr lang="en-US" sz="1400" dirty="0">
                <a:ea typeface="+mn-lt"/>
                <a:cs typeface="+mn-lt"/>
              </a:rPr>
              <a:t> has detailed information on prescribing contraception for women with inflammatory bowel disease (IBD).</a:t>
            </a:r>
            <a:endParaRPr lang="en-US" sz="1400" dirty="0">
              <a:cs typeface="Arial"/>
            </a:endParaRPr>
          </a:p>
          <a:p>
            <a:pPr lvl="1"/>
            <a:r>
              <a:rPr lang="en-US" sz="1400" dirty="0">
                <a:ea typeface="+mn-lt"/>
                <a:cs typeface="+mn-lt"/>
              </a:rPr>
              <a:t>Note that:</a:t>
            </a:r>
            <a:endParaRPr lang="en-US" sz="1400" dirty="0">
              <a:cs typeface="Arial"/>
            </a:endParaRPr>
          </a:p>
          <a:p>
            <a:pPr lvl="2"/>
            <a:r>
              <a:rPr lang="en-US" sz="1400" dirty="0">
                <a:ea typeface="+mn-lt"/>
                <a:cs typeface="+mn-lt"/>
              </a:rPr>
              <a:t>The efficacy of oral contraception may be reduced in women with malabsorption, small bowel disease, or a history of small bowel resection. Oral methods are unaffected by colectomy and ileostomy.</a:t>
            </a:r>
            <a:endParaRPr lang="en-US" sz="1400" dirty="0">
              <a:cs typeface="Arial"/>
            </a:endParaRPr>
          </a:p>
          <a:p>
            <a:pPr lvl="2"/>
            <a:r>
              <a:rPr lang="en-US" sz="1400" dirty="0">
                <a:ea typeface="+mn-lt"/>
                <a:cs typeface="+mn-lt"/>
              </a:rPr>
              <a:t>Effective contraception should be prescribed during treatment and for at least 3 months after treatment with methotrexate (in men and women), for at least 6 months after stopping infliximab, and for at least 5 months after stopping </a:t>
            </a:r>
            <a:r>
              <a:rPr lang="en-US" sz="1400" dirty="0" err="1">
                <a:ea typeface="+mn-lt"/>
                <a:cs typeface="+mn-lt"/>
              </a:rPr>
              <a:t>adalimumab</a:t>
            </a:r>
            <a:r>
              <a:rPr lang="en-US" sz="1400" dirty="0">
                <a:ea typeface="+mn-lt"/>
                <a:cs typeface="+mn-lt"/>
              </a:rPr>
              <a:t>.</a:t>
            </a:r>
            <a:endParaRPr lang="en-US" sz="1400" dirty="0">
              <a:cs typeface="Arial"/>
            </a:endParaRPr>
          </a:p>
          <a:p>
            <a:pPr marL="0" indent="0">
              <a:buNone/>
            </a:pPr>
            <a:r>
              <a:rPr lang="en-US" sz="1400" b="1" dirty="0">
                <a:ea typeface="+mn-lt"/>
                <a:cs typeface="+mn-lt"/>
              </a:rPr>
              <a:t>Offer sources of support and information,</a:t>
            </a:r>
            <a:r>
              <a:rPr lang="en-US" sz="1400" dirty="0">
                <a:ea typeface="+mn-lt"/>
                <a:cs typeface="+mn-lt"/>
              </a:rPr>
              <a:t> such as the Crohn's and Colitis UK patient information leaflet </a:t>
            </a:r>
            <a:r>
              <a:rPr lang="en-US" sz="1400" u="sng" dirty="0">
                <a:ea typeface="+mn-lt"/>
                <a:cs typeface="+mn-lt"/>
                <a:hlinkClick r:id="rId5"/>
              </a:rPr>
              <a:t>Sexual relationships and IBD</a:t>
            </a:r>
            <a:r>
              <a:rPr lang="en-US" sz="1400" dirty="0">
                <a:ea typeface="+mn-lt"/>
                <a:cs typeface="+mn-lt"/>
              </a:rPr>
              <a:t>.</a:t>
            </a:r>
            <a:endParaRPr lang="en-US" sz="1400" dirty="0">
              <a:cs typeface="Arial"/>
            </a:endParaRPr>
          </a:p>
          <a:p>
            <a:endParaRPr lang="en-GB" dirty="0"/>
          </a:p>
        </p:txBody>
      </p:sp>
      <p:sp>
        <p:nvSpPr>
          <p:cNvPr id="3" name="Title 2"/>
          <p:cNvSpPr>
            <a:spLocks noGrp="1"/>
          </p:cNvSpPr>
          <p:nvPr>
            <p:ph type="title"/>
          </p:nvPr>
        </p:nvSpPr>
        <p:spPr/>
        <p:txBody>
          <a:bodyPr/>
          <a:lstStyle/>
          <a:p>
            <a:r>
              <a:rPr lang="en-GB" dirty="0"/>
              <a:t>Contraception</a:t>
            </a:r>
          </a:p>
        </p:txBody>
      </p:sp>
      <p:pic>
        <p:nvPicPr>
          <p:cNvPr id="4" name="Picture 3"/>
          <p:cNvPicPr>
            <a:picLocks noChangeAspect="1"/>
          </p:cNvPicPr>
          <p:nvPr/>
        </p:nvPicPr>
        <p:blipFill>
          <a:blip r:embed="rId6"/>
          <a:stretch>
            <a:fillRect/>
          </a:stretch>
        </p:blipFill>
        <p:spPr>
          <a:xfrm>
            <a:off x="9549545" y="2027359"/>
            <a:ext cx="2091471" cy="1837367"/>
          </a:xfrm>
          <a:prstGeom prst="rect">
            <a:avLst/>
          </a:prstGeom>
        </p:spPr>
      </p:pic>
    </p:spTree>
    <p:extLst>
      <p:ext uri="{BB962C8B-B14F-4D97-AF65-F5344CB8AC3E}">
        <p14:creationId xmlns:p14="http://schemas.microsoft.com/office/powerpoint/2010/main" val="410230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7523" y="1286851"/>
            <a:ext cx="9478108" cy="4121150"/>
          </a:xfrm>
        </p:spPr>
        <p:txBody>
          <a:bodyPr/>
          <a:lstStyle/>
          <a:p>
            <a:r>
              <a:rPr lang="en-US" sz="1600" b="1" dirty="0">
                <a:ea typeface="+mn-lt"/>
                <a:cs typeface="+mn-lt"/>
              </a:rPr>
              <a:t>Advise women with Crohn's disease that:</a:t>
            </a:r>
            <a:endParaRPr lang="en-US" sz="1600" dirty="0">
              <a:cs typeface="Arial"/>
            </a:endParaRPr>
          </a:p>
          <a:p>
            <a:pPr lvl="1"/>
            <a:r>
              <a:rPr lang="en-US" sz="1600" dirty="0">
                <a:ea typeface="+mn-lt"/>
                <a:cs typeface="+mn-lt"/>
              </a:rPr>
              <a:t>Active disease may reduce fertility rates, and inactive disease should not affect fertility.</a:t>
            </a:r>
            <a:endParaRPr lang="en-US" sz="1600" dirty="0">
              <a:cs typeface="Arial"/>
            </a:endParaRPr>
          </a:p>
          <a:p>
            <a:pPr lvl="1"/>
            <a:r>
              <a:rPr lang="en-US" sz="1600" dirty="0">
                <a:ea typeface="+mn-lt"/>
                <a:cs typeface="+mn-lt"/>
              </a:rPr>
              <a:t>Women who have abdominal or pelvic sepsis, surgery or adhesions may be at increased risk of impaired tubal function.</a:t>
            </a:r>
            <a:endParaRPr lang="en-US" sz="1600" dirty="0">
              <a:cs typeface="Arial"/>
            </a:endParaRPr>
          </a:p>
          <a:p>
            <a:pPr lvl="1"/>
            <a:r>
              <a:rPr lang="en-US" sz="1600" dirty="0">
                <a:ea typeface="+mn-lt"/>
                <a:cs typeface="+mn-lt"/>
              </a:rPr>
              <a:t>Drug treatment with methotrexate may affect oogenesis and fertility.</a:t>
            </a:r>
            <a:endParaRPr lang="en-US" sz="1600" dirty="0">
              <a:cs typeface="Arial"/>
            </a:endParaRPr>
          </a:p>
          <a:p>
            <a:pPr lvl="1"/>
            <a:r>
              <a:rPr lang="en-US" sz="1600" dirty="0">
                <a:ea typeface="+mn-lt"/>
                <a:cs typeface="+mn-lt"/>
              </a:rPr>
              <a:t>See the CKS topic on </a:t>
            </a:r>
            <a:r>
              <a:rPr lang="en-US" sz="1600" u="sng" dirty="0">
                <a:ea typeface="+mn-lt"/>
                <a:cs typeface="+mn-lt"/>
                <a:hlinkClick r:id="rId2"/>
              </a:rPr>
              <a:t>Infertility</a:t>
            </a:r>
            <a:r>
              <a:rPr lang="en-US" sz="1600" dirty="0">
                <a:ea typeface="+mn-lt"/>
                <a:cs typeface="+mn-lt"/>
              </a:rPr>
              <a:t> for more information.</a:t>
            </a:r>
            <a:endParaRPr lang="en-US" sz="1600" dirty="0">
              <a:cs typeface="Arial"/>
            </a:endParaRPr>
          </a:p>
          <a:p>
            <a:r>
              <a:rPr lang="en-US" sz="1600" b="1" dirty="0">
                <a:ea typeface="+mn-lt"/>
                <a:cs typeface="+mn-lt"/>
              </a:rPr>
              <a:t>Advise men with Crohn's disease that:</a:t>
            </a:r>
            <a:endParaRPr lang="en-US" sz="1600" dirty="0">
              <a:cs typeface="Arial"/>
            </a:endParaRPr>
          </a:p>
          <a:p>
            <a:pPr lvl="1"/>
            <a:r>
              <a:rPr lang="en-US" sz="1600" dirty="0">
                <a:ea typeface="+mn-lt"/>
                <a:cs typeface="+mn-lt"/>
              </a:rPr>
              <a:t>Fertility is unlikely to be affected for most men with Crohn's disease, but pelvic surgery may lead to erectile dysfunction or ejaculatory problems. See the CKS topic on </a:t>
            </a:r>
            <a:r>
              <a:rPr lang="en-US" sz="1600" u="sng" dirty="0">
                <a:ea typeface="+mn-lt"/>
                <a:cs typeface="+mn-lt"/>
                <a:hlinkClick r:id="rId3"/>
              </a:rPr>
              <a:t>Erectile dysfunction</a:t>
            </a:r>
            <a:r>
              <a:rPr lang="en-US" sz="1600" dirty="0">
                <a:ea typeface="+mn-lt"/>
                <a:cs typeface="+mn-lt"/>
              </a:rPr>
              <a:t> for more information.</a:t>
            </a:r>
            <a:endParaRPr lang="en-US" sz="1600" dirty="0">
              <a:cs typeface="Arial"/>
            </a:endParaRPr>
          </a:p>
          <a:p>
            <a:pPr lvl="1"/>
            <a:r>
              <a:rPr lang="en-US" sz="1600" dirty="0">
                <a:ea typeface="+mn-lt"/>
                <a:cs typeface="+mn-lt"/>
              </a:rPr>
              <a:t>Drug treatment with sulfasalazine or methotrexate may affect spermatogenesis, however, the effect should be reversible on stopping treatment. Infliximab may affect semen quality by reducing motility in some men.</a:t>
            </a:r>
            <a:endParaRPr lang="en-US" sz="1600" dirty="0">
              <a:cs typeface="Arial"/>
            </a:endParaRPr>
          </a:p>
          <a:p>
            <a:r>
              <a:rPr lang="en-US" sz="1600" b="1" dirty="0">
                <a:ea typeface="+mn-lt"/>
                <a:cs typeface="+mn-lt"/>
              </a:rPr>
              <a:t>Offer sources of support and information,</a:t>
            </a:r>
            <a:r>
              <a:rPr lang="en-US" sz="1600" dirty="0">
                <a:ea typeface="+mn-lt"/>
                <a:cs typeface="+mn-lt"/>
              </a:rPr>
              <a:t> such as the Crohn's and Colitis UK patient information leaflet </a:t>
            </a:r>
            <a:r>
              <a:rPr lang="en-US" sz="1600" u="sng" dirty="0">
                <a:ea typeface="+mn-lt"/>
                <a:cs typeface="+mn-lt"/>
                <a:hlinkClick r:id="rId4"/>
              </a:rPr>
              <a:t>Reproductive health and IBD</a:t>
            </a:r>
            <a:r>
              <a:rPr lang="en-US" sz="1600" dirty="0">
                <a:ea typeface="+mn-lt"/>
                <a:cs typeface="+mn-lt"/>
              </a:rPr>
              <a:t>.</a:t>
            </a:r>
            <a:endParaRPr lang="en-US" sz="1600" dirty="0">
              <a:cs typeface="Arial"/>
            </a:endParaRPr>
          </a:p>
          <a:p>
            <a:endParaRPr lang="en-GB" sz="1600" dirty="0"/>
          </a:p>
        </p:txBody>
      </p:sp>
      <p:sp>
        <p:nvSpPr>
          <p:cNvPr id="3" name="Title 2"/>
          <p:cNvSpPr>
            <a:spLocks noGrp="1"/>
          </p:cNvSpPr>
          <p:nvPr>
            <p:ph type="title"/>
          </p:nvPr>
        </p:nvSpPr>
        <p:spPr/>
        <p:txBody>
          <a:bodyPr/>
          <a:lstStyle/>
          <a:p>
            <a:r>
              <a:rPr lang="en-GB" dirty="0"/>
              <a:t>Fertility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555" y="2144919"/>
            <a:ext cx="1691694" cy="1404425"/>
          </a:xfrm>
          <a:prstGeom prst="rect">
            <a:avLst/>
          </a:prstGeom>
        </p:spPr>
      </p:pic>
    </p:spTree>
    <p:extLst>
      <p:ext uri="{BB962C8B-B14F-4D97-AF65-F5344CB8AC3E}">
        <p14:creationId xmlns:p14="http://schemas.microsoft.com/office/powerpoint/2010/main" val="387454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1690688"/>
            <a:ext cx="8903677" cy="4121150"/>
          </a:xfrm>
        </p:spPr>
        <p:txBody>
          <a:bodyPr/>
          <a:lstStyle/>
          <a:p>
            <a:pPr marL="0" indent="0">
              <a:buNone/>
            </a:pPr>
            <a:r>
              <a:rPr lang="en-US" sz="1800" b="1" dirty="0">
                <a:ea typeface="+mn-lt"/>
                <a:cs typeface="+mn-lt"/>
              </a:rPr>
              <a:t>Refer women and men to a gastroenterologist for pre-pregnancy counselling </a:t>
            </a:r>
            <a:r>
              <a:rPr lang="en-US" sz="1800" b="1" i="1" dirty="0">
                <a:ea typeface="+mn-lt"/>
                <a:cs typeface="+mn-lt"/>
              </a:rPr>
              <a:t>before</a:t>
            </a:r>
            <a:r>
              <a:rPr lang="en-US" sz="1800" b="1" dirty="0">
                <a:ea typeface="+mn-lt"/>
                <a:cs typeface="+mn-lt"/>
              </a:rPr>
              <a:t> trying to conceive, if they are planning a pregnancy.</a:t>
            </a:r>
            <a:r>
              <a:rPr lang="en-US" sz="1800" dirty="0">
                <a:ea typeface="+mn-lt"/>
                <a:cs typeface="+mn-lt"/>
              </a:rPr>
              <a:t> See the CKS topic on </a:t>
            </a:r>
            <a:r>
              <a:rPr lang="en-US" sz="1800" u="sng" dirty="0">
                <a:ea typeface="+mn-lt"/>
                <a:cs typeface="+mn-lt"/>
                <a:hlinkClick r:id="rId2"/>
              </a:rPr>
              <a:t>Pre-conception - advice and management</a:t>
            </a:r>
            <a:r>
              <a:rPr lang="en-US" sz="1800" dirty="0">
                <a:ea typeface="+mn-lt"/>
                <a:cs typeface="+mn-lt"/>
              </a:rPr>
              <a:t> for more information.</a:t>
            </a:r>
            <a:endParaRPr lang="en-US" sz="1800" dirty="0">
              <a:cs typeface="Arial"/>
            </a:endParaRPr>
          </a:p>
          <a:p>
            <a:pPr lvl="1"/>
            <a:r>
              <a:rPr lang="en-US" sz="1800" dirty="0">
                <a:ea typeface="+mn-lt"/>
                <a:cs typeface="+mn-lt"/>
              </a:rPr>
              <a:t>For women, specialist drug treatment may need to be changed as some medications are teratogenic. Crohn's disease management should be optimized by the specialist, to ensure that the disease is well controlled and the person is in remission before trying to conceive. This reduces the risk of persistent disease activity and relapse during pregnancy.</a:t>
            </a:r>
            <a:endParaRPr lang="en-US" sz="1800" dirty="0">
              <a:cs typeface="Arial"/>
            </a:endParaRPr>
          </a:p>
          <a:p>
            <a:pPr lvl="1"/>
            <a:r>
              <a:rPr lang="en-US" sz="1800" dirty="0">
                <a:ea typeface="+mn-lt"/>
                <a:cs typeface="+mn-lt"/>
              </a:rPr>
              <a:t>For men, drug treatments that affect spermatogenesis may need to be changed to a different drug or temporarily stopped, following specialist assessment.</a:t>
            </a:r>
            <a:endParaRPr lang="en-US" sz="1800" dirty="0"/>
          </a:p>
        </p:txBody>
      </p:sp>
      <p:sp>
        <p:nvSpPr>
          <p:cNvPr id="3" name="Title 2"/>
          <p:cNvSpPr>
            <a:spLocks noGrp="1"/>
          </p:cNvSpPr>
          <p:nvPr>
            <p:ph type="title"/>
          </p:nvPr>
        </p:nvSpPr>
        <p:spPr/>
        <p:txBody>
          <a:bodyPr/>
          <a:lstStyle/>
          <a:p>
            <a:r>
              <a:rPr lang="en-GB" dirty="0"/>
              <a:t>Pre-pregnancy planning</a:t>
            </a:r>
          </a:p>
        </p:txBody>
      </p:sp>
      <p:pic>
        <p:nvPicPr>
          <p:cNvPr id="6" name="Picture 5"/>
          <p:cNvPicPr>
            <a:picLocks noChangeAspect="1"/>
          </p:cNvPicPr>
          <p:nvPr/>
        </p:nvPicPr>
        <p:blipFill>
          <a:blip r:embed="rId3"/>
          <a:stretch>
            <a:fillRect/>
          </a:stretch>
        </p:blipFill>
        <p:spPr>
          <a:xfrm>
            <a:off x="9723926" y="2354507"/>
            <a:ext cx="2276815" cy="1983032"/>
          </a:xfrm>
          <a:prstGeom prst="rect">
            <a:avLst/>
          </a:prstGeom>
        </p:spPr>
      </p:pic>
    </p:spTree>
    <p:extLst>
      <p:ext uri="{BB962C8B-B14F-4D97-AF65-F5344CB8AC3E}">
        <p14:creationId xmlns:p14="http://schemas.microsoft.com/office/powerpoint/2010/main" val="385548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263406"/>
            <a:ext cx="9091246" cy="4121150"/>
          </a:xfrm>
        </p:spPr>
        <p:txBody>
          <a:bodyPr/>
          <a:lstStyle/>
          <a:p>
            <a:r>
              <a:rPr lang="en-US" sz="1600" dirty="0">
                <a:ea typeface="+mn-lt"/>
                <a:cs typeface="+mn-lt"/>
              </a:rPr>
              <a:t>If a woman has a planned pregnancy, ensure she is managed jointly by a gastroenterologist and obstetrician with appropriate expertise.</a:t>
            </a:r>
            <a:endParaRPr lang="en-US" sz="1600" dirty="0">
              <a:cs typeface="Arial"/>
            </a:endParaRPr>
          </a:p>
          <a:p>
            <a:r>
              <a:rPr lang="en-US" sz="1600" dirty="0">
                <a:ea typeface="+mn-lt"/>
                <a:cs typeface="+mn-lt"/>
              </a:rPr>
              <a:t>If a woman has an unplanned pregnancy and is prescribed:</a:t>
            </a:r>
            <a:endParaRPr lang="en-US" sz="1600" dirty="0">
              <a:cs typeface="Arial"/>
            </a:endParaRPr>
          </a:p>
          <a:p>
            <a:pPr lvl="1"/>
            <a:r>
              <a:rPr lang="en-US" sz="1600" dirty="0">
                <a:ea typeface="+mn-lt"/>
                <a:cs typeface="+mn-lt"/>
              </a:rPr>
              <a:t>Methotrexate, infliximab, or </a:t>
            </a:r>
            <a:r>
              <a:rPr lang="en-US" sz="1600" dirty="0" err="1">
                <a:ea typeface="+mn-lt"/>
                <a:cs typeface="+mn-lt"/>
              </a:rPr>
              <a:t>adalimumab</a:t>
            </a:r>
            <a:r>
              <a:rPr lang="en-US" sz="1600" dirty="0">
                <a:ea typeface="+mn-lt"/>
                <a:cs typeface="+mn-lt"/>
              </a:rPr>
              <a:t>, seek immediate specialist advice from a gastroenterologist and/or a specialist in fetal medicine about stopping and changing treatment and starting folic acid supplementation.</a:t>
            </a:r>
            <a:endParaRPr lang="en-US" sz="1600" dirty="0">
              <a:cs typeface="Arial"/>
            </a:endParaRPr>
          </a:p>
          <a:p>
            <a:pPr lvl="1"/>
            <a:r>
              <a:rPr lang="en-US" sz="1600" dirty="0">
                <a:ea typeface="+mn-lt"/>
                <a:cs typeface="+mn-lt"/>
              </a:rPr>
              <a:t>Other medication, advise the woman to continue maintenance drug treatment, start folic acid supplementation, and arrange an urgent specialist gastroenterology review appointment to ensure that management of Crohn's disease is optimized.</a:t>
            </a:r>
            <a:endParaRPr lang="en-US" sz="1600" dirty="0">
              <a:cs typeface="Arial"/>
            </a:endParaRPr>
          </a:p>
          <a:p>
            <a:r>
              <a:rPr lang="en-US" sz="1600" dirty="0">
                <a:ea typeface="+mn-lt"/>
                <a:cs typeface="+mn-lt"/>
              </a:rPr>
              <a:t>If a woman has had significant pelvic surgery, extensive perianal disease, or active rectal involvement, she may be offered elective Caesarean section to reduce the risk of potential anal sphincter damage.</a:t>
            </a:r>
            <a:endParaRPr lang="en-US" sz="1600" dirty="0">
              <a:cs typeface="Arial"/>
            </a:endParaRPr>
          </a:p>
          <a:p>
            <a:r>
              <a:rPr lang="en-US" sz="1600" dirty="0">
                <a:ea typeface="+mn-lt"/>
                <a:cs typeface="+mn-lt"/>
              </a:rPr>
              <a:t>Offer sources of support and information, such as the Crohn's and Colitis UK patient information leaflet </a:t>
            </a:r>
            <a:r>
              <a:rPr lang="en-US" sz="1600" u="sng" dirty="0">
                <a:ea typeface="+mn-lt"/>
                <a:cs typeface="+mn-lt"/>
                <a:hlinkClick r:id="rId2"/>
              </a:rPr>
              <a:t>Pregnancy and IBD</a:t>
            </a:r>
            <a:r>
              <a:rPr lang="en-US" sz="1600" dirty="0">
                <a:ea typeface="+mn-lt"/>
                <a:cs typeface="+mn-lt"/>
              </a:rPr>
              <a:t>.</a:t>
            </a:r>
            <a:endParaRPr lang="en-US" sz="1600" dirty="0"/>
          </a:p>
          <a:p>
            <a:endParaRPr lang="en-GB" sz="1600" dirty="0"/>
          </a:p>
        </p:txBody>
      </p:sp>
      <p:sp>
        <p:nvSpPr>
          <p:cNvPr id="3" name="Title 2"/>
          <p:cNvSpPr>
            <a:spLocks noGrp="1"/>
          </p:cNvSpPr>
          <p:nvPr>
            <p:ph type="title"/>
          </p:nvPr>
        </p:nvSpPr>
        <p:spPr/>
        <p:txBody>
          <a:bodyPr/>
          <a:lstStyle/>
          <a:p>
            <a:r>
              <a:rPr lang="en-GB" dirty="0"/>
              <a:t>Pregnancy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827" y="2000836"/>
            <a:ext cx="1409700" cy="1988820"/>
          </a:xfrm>
          <a:prstGeom prst="rect">
            <a:avLst/>
          </a:prstGeom>
        </p:spPr>
      </p:pic>
    </p:spTree>
    <p:extLst>
      <p:ext uri="{BB962C8B-B14F-4D97-AF65-F5344CB8AC3E}">
        <p14:creationId xmlns:p14="http://schemas.microsoft.com/office/powerpoint/2010/main" val="273450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404083"/>
            <a:ext cx="8985738" cy="4121150"/>
          </a:xfrm>
        </p:spPr>
        <p:txBody>
          <a:bodyPr/>
          <a:lstStyle/>
          <a:p>
            <a:r>
              <a:rPr lang="en-US" sz="1700" dirty="0">
                <a:ea typeface="+mn-lt"/>
                <a:cs typeface="+mn-lt"/>
              </a:rPr>
              <a:t>If a woman with Crohn's disease wishes to breastfeed, seek specialist gastroenterology advice if there is any uncertainty about the safety of breastfeeding while prescribed specialist medication.</a:t>
            </a:r>
            <a:endParaRPr lang="en-US" sz="1700" dirty="0">
              <a:cs typeface="Arial"/>
            </a:endParaRPr>
          </a:p>
          <a:p>
            <a:pPr lvl="1"/>
            <a:r>
              <a:rPr lang="en-US" sz="1700" dirty="0">
                <a:ea typeface="+mn-lt"/>
                <a:cs typeface="+mn-lt"/>
              </a:rPr>
              <a:t>Some drug treatments such as methotrexate, </a:t>
            </a:r>
            <a:r>
              <a:rPr lang="en-US" sz="1700" dirty="0" err="1">
                <a:ea typeface="+mn-lt"/>
                <a:cs typeface="+mn-lt"/>
              </a:rPr>
              <a:t>adalimumab</a:t>
            </a:r>
            <a:r>
              <a:rPr lang="en-US" sz="1700" dirty="0">
                <a:ea typeface="+mn-lt"/>
                <a:cs typeface="+mn-lt"/>
              </a:rPr>
              <a:t>, </a:t>
            </a:r>
            <a:r>
              <a:rPr lang="en-US" sz="1700" dirty="0" err="1">
                <a:ea typeface="+mn-lt"/>
                <a:cs typeface="+mn-lt"/>
              </a:rPr>
              <a:t>loperamide</a:t>
            </a:r>
            <a:r>
              <a:rPr lang="en-US" sz="1700" dirty="0">
                <a:ea typeface="+mn-lt"/>
                <a:cs typeface="+mn-lt"/>
              </a:rPr>
              <a:t>, ciprofloxacin, and high-dose metronidazole may need to be stopped while breastfeeding, and alternative medication started by a specialist if needed.</a:t>
            </a:r>
            <a:endParaRPr lang="en-US" sz="1700" dirty="0">
              <a:cs typeface="Arial"/>
            </a:endParaRPr>
          </a:p>
          <a:p>
            <a:r>
              <a:rPr lang="en-US" sz="1700" dirty="0">
                <a:ea typeface="+mn-lt"/>
                <a:cs typeface="+mn-lt"/>
              </a:rPr>
              <a:t>If a woman experiences problems breastfeeding, see the CKS topics on </a:t>
            </a:r>
            <a:r>
              <a:rPr lang="en-US" sz="1700" u="sng" dirty="0">
                <a:ea typeface="+mn-lt"/>
                <a:cs typeface="+mn-lt"/>
                <a:hlinkClick r:id="rId2"/>
              </a:rPr>
              <a:t>Breastfeeding problems</a:t>
            </a:r>
            <a:r>
              <a:rPr lang="en-US" sz="1700" dirty="0">
                <a:ea typeface="+mn-lt"/>
                <a:cs typeface="+mn-lt"/>
              </a:rPr>
              <a:t> and </a:t>
            </a:r>
            <a:r>
              <a:rPr lang="en-US" sz="1700" u="sng" dirty="0">
                <a:ea typeface="+mn-lt"/>
                <a:cs typeface="+mn-lt"/>
                <a:hlinkClick r:id="rId3"/>
              </a:rPr>
              <a:t>Mastitis and breast abscess</a:t>
            </a:r>
            <a:r>
              <a:rPr lang="en-US" sz="1700" dirty="0">
                <a:ea typeface="+mn-lt"/>
                <a:cs typeface="+mn-lt"/>
              </a:rPr>
              <a:t> for more information</a:t>
            </a:r>
            <a:endParaRPr lang="en-US" sz="1700" dirty="0"/>
          </a:p>
          <a:p>
            <a:endParaRPr lang="en-GB" dirty="0"/>
          </a:p>
        </p:txBody>
      </p:sp>
      <p:sp>
        <p:nvSpPr>
          <p:cNvPr id="3" name="Title 2"/>
          <p:cNvSpPr>
            <a:spLocks noGrp="1"/>
          </p:cNvSpPr>
          <p:nvPr>
            <p:ph type="title"/>
          </p:nvPr>
        </p:nvSpPr>
        <p:spPr/>
        <p:txBody>
          <a:bodyPr/>
          <a:lstStyle/>
          <a:p>
            <a:r>
              <a:rPr lang="en-GB" dirty="0"/>
              <a:t>Breastfeeding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938" y="1735236"/>
            <a:ext cx="1844040" cy="1988820"/>
          </a:xfrm>
          <a:prstGeom prst="rect">
            <a:avLst/>
          </a:prstGeom>
        </p:spPr>
      </p:pic>
    </p:spTree>
    <p:extLst>
      <p:ext uri="{BB962C8B-B14F-4D97-AF65-F5344CB8AC3E}">
        <p14:creationId xmlns:p14="http://schemas.microsoft.com/office/powerpoint/2010/main" val="361571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Prevalence</a:t>
            </a:r>
            <a:endParaRPr lang="en-GB" dirty="0"/>
          </a:p>
        </p:txBody>
      </p:sp>
      <p:grpSp>
        <p:nvGrpSpPr>
          <p:cNvPr id="4" name="Group 3"/>
          <p:cNvGrpSpPr/>
          <p:nvPr/>
        </p:nvGrpSpPr>
        <p:grpSpPr>
          <a:xfrm>
            <a:off x="480646" y="1066800"/>
            <a:ext cx="5814646" cy="5746872"/>
            <a:chOff x="91530" y="681181"/>
            <a:chExt cx="5330036" cy="5060987"/>
          </a:xfrm>
          <a:solidFill>
            <a:schemeClr val="bg1">
              <a:lumMod val="65000"/>
            </a:schemeClr>
          </a:solidFill>
        </p:grpSpPr>
        <p:sp>
          <p:nvSpPr>
            <p:cNvPr id="5" name="Oval 4"/>
            <p:cNvSpPr/>
            <p:nvPr/>
          </p:nvSpPr>
          <p:spPr>
            <a:xfrm>
              <a:off x="91530" y="681181"/>
              <a:ext cx="5330036" cy="5060987"/>
            </a:xfrm>
            <a:prstGeom prst="ellipse">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Oval 4"/>
            <p:cNvSpPr txBox="1"/>
            <p:nvPr/>
          </p:nvSpPr>
          <p:spPr>
            <a:xfrm>
              <a:off x="844196" y="1702967"/>
              <a:ext cx="3783778" cy="33477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500" b="1" kern="1200" dirty="0" smtClean="0">
                  <a:solidFill>
                    <a:schemeClr val="bg1"/>
                  </a:solidFill>
                </a:rPr>
                <a:t>The </a:t>
              </a:r>
              <a:r>
                <a:rPr lang="en-US" sz="1500" b="1" kern="1200" dirty="0">
                  <a:solidFill>
                    <a:schemeClr val="bg1"/>
                  </a:solidFill>
                </a:rPr>
                <a:t>exact incidence and prevalence rates of Crohn's disease are not known, as detection rates and diagnostic criteria differ between studies. </a:t>
              </a:r>
              <a:r>
                <a:rPr lang="en-US" sz="1500" kern="1200" dirty="0">
                  <a:solidFill>
                    <a:schemeClr val="bg1"/>
                  </a:solidFill>
                </a:rPr>
                <a:t>However, the incidence and prevalence of Crohn's disease is increasing worldwide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Molodecky, 2012</a:t>
              </a:r>
              <a:r>
                <a:rPr lang="en-US" sz="1500" kern="1200" dirty="0">
                  <a:solidFill>
                    <a:schemeClr val="bg1"/>
                  </a:solidFill>
                </a:rPr>
                <a:t>;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Burisch, 2013</a:t>
              </a:r>
              <a:r>
                <a:rPr lang="en-US" sz="1500" kern="1200" dirty="0">
                  <a:solidFill>
                    <a:schemeClr val="bg1"/>
                  </a:solidFill>
                </a:rPr>
                <a:t>;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Kalla, 2014</a:t>
              </a:r>
              <a:r>
                <a:rPr lang="en-US" sz="1500" kern="1200" dirty="0">
                  <a:solidFill>
                    <a:schemeClr val="bg1"/>
                  </a:solidFill>
                </a:rPr>
                <a:t>]. </a:t>
              </a:r>
            </a:p>
            <a:p>
              <a:pPr marL="114300" lvl="1" indent="-114300" algn="ctr" defTabSz="533400">
                <a:lnSpc>
                  <a:spcPct val="90000"/>
                </a:lnSpc>
                <a:spcBef>
                  <a:spcPct val="0"/>
                </a:spcBef>
                <a:spcAft>
                  <a:spcPct val="15000"/>
                </a:spcAft>
                <a:buChar char="••"/>
              </a:pPr>
              <a:r>
                <a:rPr lang="en-US" sz="1500" kern="1200" dirty="0">
                  <a:solidFill>
                    <a:schemeClr val="bg1"/>
                  </a:solidFill>
                </a:rPr>
                <a:t>The incidence of Crohn's disease in the UK is about 83</a:t>
              </a:r>
              <a:r>
                <a:rPr lang="en-US" sz="1500" b="1" kern="1200" dirty="0">
                  <a:solidFill>
                    <a:schemeClr val="bg1"/>
                  </a:solidFill>
                </a:rPr>
                <a:t> </a:t>
              </a:r>
              <a:r>
                <a:rPr lang="en-US" sz="1500" kern="1200" dirty="0">
                  <a:solidFill>
                    <a:schemeClr val="bg1"/>
                  </a:solidFill>
                </a:rPr>
                <a:t>per million people per year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Loftus Jr, 2004</a:t>
              </a:r>
              <a:r>
                <a:rPr lang="en-US" sz="1500" kern="1200" dirty="0">
                  <a:solidFill>
                    <a:schemeClr val="bg1"/>
                  </a:solidFill>
                </a:rPr>
                <a:t>] and 5.2 per 100,000 children per year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Sandhu, 2010</a:t>
              </a:r>
              <a:r>
                <a:rPr lang="en-US" sz="1500" kern="1200" dirty="0">
                  <a:solidFill>
                    <a:schemeClr val="bg1"/>
                  </a:solidFill>
                </a:rPr>
                <a:t>].</a:t>
              </a:r>
            </a:p>
            <a:p>
              <a:pPr marL="228600" lvl="2" indent="-114300" algn="ctr" defTabSz="533400">
                <a:lnSpc>
                  <a:spcPct val="90000"/>
                </a:lnSpc>
                <a:spcBef>
                  <a:spcPct val="0"/>
                </a:spcBef>
                <a:spcAft>
                  <a:spcPct val="15000"/>
                </a:spcAft>
                <a:buChar char="••"/>
              </a:pPr>
              <a:r>
                <a:rPr lang="en-US" sz="1500" kern="1200" dirty="0">
                  <a:solidFill>
                    <a:schemeClr val="bg1"/>
                  </a:solidFill>
                </a:rPr>
                <a:t>The incidence of the disease increased markedly between the 1950s and 1980s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Mowat et al, 2011</a:t>
              </a:r>
              <a:r>
                <a:rPr lang="en-US" sz="1500" kern="1200" dirty="0">
                  <a:solidFill>
                    <a:schemeClr val="bg1"/>
                  </a:solidFill>
                </a:rPr>
                <a:t>].</a:t>
              </a:r>
            </a:p>
            <a:p>
              <a:pPr marL="114300" lvl="1" indent="-114300" algn="ctr" defTabSz="533400">
                <a:lnSpc>
                  <a:spcPct val="90000"/>
                </a:lnSpc>
                <a:spcBef>
                  <a:spcPct val="0"/>
                </a:spcBef>
                <a:spcAft>
                  <a:spcPct val="15000"/>
                </a:spcAft>
                <a:buChar char="••"/>
              </a:pPr>
              <a:r>
                <a:rPr lang="en-US" sz="1500" kern="1200" dirty="0">
                  <a:solidFill>
                    <a:schemeClr val="bg1"/>
                  </a:solidFill>
                </a:rPr>
                <a:t>The prevalence of Crohn's disease is 10.6</a:t>
              </a:r>
              <a:r>
                <a:rPr lang="en-US" sz="1500" b="1" kern="1200" dirty="0">
                  <a:solidFill>
                    <a:schemeClr val="bg1"/>
                  </a:solidFill>
                </a:rPr>
                <a:t> </a:t>
              </a:r>
              <a:r>
                <a:rPr lang="en-US" sz="1500" kern="1200" dirty="0">
                  <a:solidFill>
                    <a:schemeClr val="bg1"/>
                  </a:solidFill>
                </a:rPr>
                <a:t>per 100,000</a:t>
              </a:r>
              <a:r>
                <a:rPr lang="en-US" sz="1500" b="1" kern="1200" dirty="0">
                  <a:solidFill>
                    <a:schemeClr val="bg1"/>
                  </a:solidFill>
                </a:rPr>
                <a:t> </a:t>
              </a:r>
              <a:r>
                <a:rPr lang="en-US" sz="1500" kern="1200" dirty="0">
                  <a:solidFill>
                    <a:schemeClr val="bg1"/>
                  </a:solidFill>
                </a:rPr>
                <a:t>people in the UK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Molodecky, 2012</a:t>
              </a:r>
              <a:r>
                <a:rPr lang="en-US" sz="1500" kern="1200" dirty="0">
                  <a:solidFill>
                    <a:schemeClr val="bg1"/>
                  </a:solidFill>
                </a:rPr>
                <a:t>].</a:t>
              </a:r>
            </a:p>
            <a:p>
              <a:pPr marL="114300" lvl="1" indent="-114300" algn="ctr" defTabSz="533400">
                <a:lnSpc>
                  <a:spcPct val="90000"/>
                </a:lnSpc>
                <a:spcBef>
                  <a:spcPct val="0"/>
                </a:spcBef>
                <a:spcAft>
                  <a:spcPct val="15000"/>
                </a:spcAft>
                <a:buChar char="••"/>
              </a:pPr>
              <a:r>
                <a:rPr lang="en-US" sz="1500" kern="1200" dirty="0">
                  <a:solidFill>
                    <a:schemeClr val="bg1"/>
                  </a:solidFill>
                </a:rPr>
                <a:t>A general practice serving 2000</a:t>
              </a:r>
              <a:r>
                <a:rPr lang="en-US" sz="1500" b="1" kern="1200" dirty="0">
                  <a:solidFill>
                    <a:schemeClr val="bg1"/>
                  </a:solidFill>
                </a:rPr>
                <a:t> </a:t>
              </a:r>
              <a:r>
                <a:rPr lang="en-US" sz="1500" kern="1200" dirty="0">
                  <a:solidFill>
                    <a:schemeClr val="bg1"/>
                  </a:solidFill>
                </a:rPr>
                <a:t>people will have about four people with inflammatory bowel disease, and a new case of Crohn's disease will be identified every 7</a:t>
              </a:r>
              <a:r>
                <a:rPr lang="en-US" sz="1500" b="1" kern="1200" dirty="0">
                  <a:solidFill>
                    <a:schemeClr val="bg1"/>
                  </a:solidFill>
                </a:rPr>
                <a:t> </a:t>
              </a:r>
              <a:r>
                <a:rPr lang="en-US" sz="1500" kern="1200" dirty="0">
                  <a:solidFill>
                    <a:schemeClr val="bg1"/>
                  </a:solidFill>
                </a:rPr>
                <a:t>years, on average   [</a:t>
              </a:r>
              <a:r>
                <a:rPr lang="en-US" sz="1500" u="sng" kern="1200" dirty="0">
                  <a:solidFill>
                    <a:schemeClr val="bg1"/>
                  </a:solidFill>
                  <a:hlinkClick r:id="rId2">
                    <a:extLst>
                      <a:ext uri="{A12FA001-AC4F-418D-AE19-62706E023703}">
                        <ahyp:hlinkClr xmlns:dgm="http://schemas.openxmlformats.org/drawingml/2006/diagram" xmlns:ahyp="http://schemas.microsoft.com/office/drawing/2018/hyperlinkcolor" xmlns="" xmlns:lc="http://schemas.openxmlformats.org/drawingml/2006/lockedCanvas" val="tx"/>
                      </a:ext>
                    </a:extLst>
                  </a:hlinkClick>
                </a:rPr>
                <a:t>Cummings, 2008</a:t>
              </a:r>
              <a:r>
                <a:rPr lang="en-US" sz="1500" kern="1200" dirty="0">
                  <a:solidFill>
                    <a:schemeClr val="bg1"/>
                  </a:solidFill>
                </a:rPr>
                <a:t>].</a:t>
              </a:r>
            </a:p>
          </p:txBody>
        </p:sp>
      </p:grpSp>
      <p:sp>
        <p:nvSpPr>
          <p:cNvPr id="7" name="Isosceles Triangle 6"/>
          <p:cNvSpPr/>
          <p:nvPr/>
        </p:nvSpPr>
        <p:spPr>
          <a:xfrm rot="5400000">
            <a:off x="6095787" y="3457613"/>
            <a:ext cx="1413405" cy="721586"/>
          </a:xfrm>
          <a:prstGeom prst="triangle">
            <a:avLst/>
          </a:prstGeom>
          <a:solidFill>
            <a:srgbClr val="015EA4"/>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grpSp>
        <p:nvGrpSpPr>
          <p:cNvPr id="8" name="Group 7"/>
          <p:cNvGrpSpPr/>
          <p:nvPr/>
        </p:nvGrpSpPr>
        <p:grpSpPr>
          <a:xfrm>
            <a:off x="7309687" y="1678508"/>
            <a:ext cx="4734473" cy="4734473"/>
            <a:chOff x="7103154" y="780984"/>
            <a:chExt cx="4734473" cy="4734473"/>
          </a:xfrm>
          <a:solidFill>
            <a:schemeClr val="bg1">
              <a:lumMod val="50000"/>
            </a:schemeClr>
          </a:solidFill>
        </p:grpSpPr>
        <p:sp>
          <p:nvSpPr>
            <p:cNvPr id="9" name="Oval 8"/>
            <p:cNvSpPr/>
            <p:nvPr/>
          </p:nvSpPr>
          <p:spPr>
            <a:xfrm>
              <a:off x="7103154" y="780984"/>
              <a:ext cx="4734473" cy="4734473"/>
            </a:xfrm>
            <a:prstGeom prst="ellipse">
              <a:avLst/>
            </a:prstGeom>
            <a:grpFill/>
          </p:spPr>
          <p:style>
            <a:lnRef idx="0">
              <a:schemeClr val="lt1">
                <a:hueOff val="0"/>
                <a:satOff val="0"/>
                <a:lumOff val="0"/>
                <a:alphaOff val="0"/>
              </a:schemeClr>
            </a:lnRef>
            <a:fillRef idx="3">
              <a:schemeClr val="accent5">
                <a:hueOff val="-12152150"/>
                <a:satOff val="-826"/>
                <a:lumOff val="1961"/>
                <a:alphaOff val="0"/>
              </a:schemeClr>
            </a:fillRef>
            <a:effectRef idx="3">
              <a:schemeClr val="accent5">
                <a:hueOff val="-12152150"/>
                <a:satOff val="-826"/>
                <a:lumOff val="1961"/>
                <a:alphaOff val="0"/>
              </a:schemeClr>
            </a:effectRef>
            <a:fontRef idx="minor">
              <a:schemeClr val="lt1"/>
            </a:fontRef>
          </p:style>
        </p:sp>
        <p:sp>
          <p:nvSpPr>
            <p:cNvPr id="10" name="Oval 4"/>
            <p:cNvSpPr txBox="1"/>
            <p:nvPr/>
          </p:nvSpPr>
          <p:spPr>
            <a:xfrm>
              <a:off x="7796502" y="1474332"/>
              <a:ext cx="3347777" cy="33477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500" b="1" kern="1200" dirty="0"/>
                <a:t>Crohn's disease presents most commonly in adolescence and early adulthood, but it may occur at any age </a:t>
              </a:r>
              <a:r>
                <a:rPr lang="en-US" sz="1500" kern="1200" dirty="0"/>
                <a:t>[</a:t>
              </a:r>
              <a:r>
                <a:rPr lang="en-US" sz="1500" u="sng" kern="1200" dirty="0">
                  <a:hlinkClick r:id="rId2"/>
                </a:rPr>
                <a:t>Molodecky, 2012</a:t>
              </a:r>
              <a:r>
                <a:rPr lang="en-US" sz="1500" kern="1200" dirty="0"/>
                <a:t>; </a:t>
              </a:r>
              <a:r>
                <a:rPr lang="en-US" sz="1500" u="sng" kern="1200" dirty="0">
                  <a:hlinkClick r:id="rId2"/>
                </a:rPr>
                <a:t>Kalla, 2014</a:t>
              </a:r>
              <a:r>
                <a:rPr lang="en-US" sz="1500" kern="1200" dirty="0"/>
                <a:t>]</a:t>
              </a:r>
              <a:r>
                <a:rPr lang="en-US" sz="1500" b="1" kern="1200" dirty="0"/>
                <a:t>.</a:t>
              </a:r>
              <a:endParaRPr lang="en-US" sz="1500" kern="1200" dirty="0"/>
            </a:p>
            <a:p>
              <a:pPr marL="114300" lvl="1" indent="-114300" algn="ctr" defTabSz="533400">
                <a:lnSpc>
                  <a:spcPct val="90000"/>
                </a:lnSpc>
                <a:spcBef>
                  <a:spcPct val="0"/>
                </a:spcBef>
                <a:spcAft>
                  <a:spcPct val="15000"/>
                </a:spcAft>
                <a:buChar char="••"/>
              </a:pPr>
              <a:r>
                <a:rPr lang="en-US" sz="1500" kern="1200" dirty="0"/>
                <a:t>About 20–30% of cases present before the age of 20 years [</a:t>
              </a:r>
              <a:r>
                <a:rPr lang="en-US" sz="1500" u="sng" kern="1200" dirty="0">
                  <a:hlinkClick r:id="rId2"/>
                </a:rPr>
                <a:t>Oliveira, 2017</a:t>
              </a:r>
              <a:r>
                <a:rPr lang="en-US" sz="1500" kern="1200" dirty="0"/>
                <a:t>].</a:t>
              </a:r>
            </a:p>
            <a:p>
              <a:pPr marL="114300" lvl="1" indent="-114300" algn="ctr" defTabSz="533400">
                <a:lnSpc>
                  <a:spcPct val="90000"/>
                </a:lnSpc>
                <a:spcBef>
                  <a:spcPct val="0"/>
                </a:spcBef>
                <a:spcAft>
                  <a:spcPct val="15000"/>
                </a:spcAft>
                <a:buChar char="••"/>
              </a:pPr>
              <a:r>
                <a:rPr lang="en-US" sz="1500" kern="1200" dirty="0"/>
                <a:t>The median age at diagnosis is about 30</a:t>
              </a:r>
              <a:r>
                <a:rPr lang="en-US" sz="1500" b="1" kern="1200" dirty="0"/>
                <a:t> </a:t>
              </a:r>
              <a:r>
                <a:rPr lang="en-US" sz="1500" kern="1200" dirty="0"/>
                <a:t>years [</a:t>
              </a:r>
              <a:r>
                <a:rPr lang="en-US" sz="1500" u="sng" kern="1200" dirty="0">
                  <a:hlinkClick r:id="rId2"/>
                </a:rPr>
                <a:t>Molodecky, 2012</a:t>
              </a:r>
              <a:r>
                <a:rPr lang="en-US" sz="1500" kern="1200" dirty="0"/>
                <a:t>].</a:t>
              </a:r>
            </a:p>
            <a:p>
              <a:pPr marL="114300" lvl="1" indent="-114300" algn="ctr" defTabSz="533400">
                <a:lnSpc>
                  <a:spcPct val="90000"/>
                </a:lnSpc>
                <a:spcBef>
                  <a:spcPct val="0"/>
                </a:spcBef>
                <a:spcAft>
                  <a:spcPct val="15000"/>
                </a:spcAft>
                <a:buChar char="••"/>
              </a:pPr>
              <a:r>
                <a:rPr lang="en-US" sz="1500" kern="1200" dirty="0"/>
                <a:t>It occurs in men and women at approximately equal rates [</a:t>
              </a:r>
              <a:r>
                <a:rPr lang="en-US" sz="1500" u="sng" kern="1200" dirty="0">
                  <a:hlinkClick r:id="rId2"/>
                </a:rPr>
                <a:t>Molodecky, 2012</a:t>
              </a:r>
              <a:r>
                <a:rPr lang="en-US" sz="1500" kern="1200" dirty="0"/>
                <a:t>; </a:t>
              </a:r>
              <a:r>
                <a:rPr lang="en-US" sz="1500" u="sng" kern="1200" dirty="0">
                  <a:hlinkClick r:id="rId2"/>
                </a:rPr>
                <a:t>Kalla, 2014</a:t>
              </a:r>
              <a:r>
                <a:rPr lang="en-US" sz="1500" kern="1200" dirty="0"/>
                <a:t>].</a:t>
              </a:r>
            </a:p>
          </p:txBody>
        </p:sp>
      </p:grpSp>
    </p:spTree>
    <p:extLst>
      <p:ext uri="{BB962C8B-B14F-4D97-AF65-F5344CB8AC3E}">
        <p14:creationId xmlns:p14="http://schemas.microsoft.com/office/powerpoint/2010/main" val="237518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 summary</a:t>
            </a:r>
          </a:p>
        </p:txBody>
      </p:sp>
      <p:graphicFrame>
        <p:nvGraphicFramePr>
          <p:cNvPr id="4" name="Content Placeholder 2">
            <a:extLst>
              <a:ext uri="{FF2B5EF4-FFF2-40B4-BE49-F238E27FC236}">
                <a16:creationId xmlns:a16="http://schemas.microsoft.com/office/drawing/2014/main" id="{B2E45673-2A79-5830-4AFE-01EA24087DBD}"/>
              </a:ext>
            </a:extLst>
          </p:cNvPr>
          <p:cNvGraphicFramePr>
            <a:graphicFrameLocks/>
          </p:cNvGraphicFramePr>
          <p:nvPr>
            <p:extLst>
              <p:ext uri="{D42A27DB-BD31-4B8C-83A1-F6EECF244321}">
                <p14:modId xmlns:p14="http://schemas.microsoft.com/office/powerpoint/2010/main" val="4050804230"/>
              </p:ext>
            </p:extLst>
          </p:nvPr>
        </p:nvGraphicFramePr>
        <p:xfrm>
          <a:off x="3310940" y="365125"/>
          <a:ext cx="5570119" cy="678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10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Appendix (links)</a:t>
            </a:r>
            <a:endParaRPr lang="en-GB" dirty="0"/>
          </a:p>
        </p:txBody>
      </p:sp>
      <p:sp>
        <p:nvSpPr>
          <p:cNvPr id="4" name="TextBox 3"/>
          <p:cNvSpPr txBox="1"/>
          <p:nvPr/>
        </p:nvSpPr>
        <p:spPr>
          <a:xfrm>
            <a:off x="5600257" y="1193379"/>
            <a:ext cx="1768433" cy="276999"/>
          </a:xfrm>
          <a:prstGeom prst="rect">
            <a:avLst/>
          </a:prstGeom>
          <a:noFill/>
        </p:spPr>
        <p:txBody>
          <a:bodyPr wrap="none" rtlCol="0">
            <a:spAutoFit/>
          </a:bodyPr>
          <a:lstStyle/>
          <a:p>
            <a:r>
              <a:rPr lang="en-GB" sz="1200" b="1" u="sng" dirty="0" smtClean="0"/>
              <a:t>Slide 9: When to refer</a:t>
            </a:r>
            <a:endParaRPr lang="en-GB" sz="1200" b="1" u="sng" dirty="0"/>
          </a:p>
        </p:txBody>
      </p:sp>
      <p:sp>
        <p:nvSpPr>
          <p:cNvPr id="5" name="Rectangle 4"/>
          <p:cNvSpPr/>
          <p:nvPr/>
        </p:nvSpPr>
        <p:spPr>
          <a:xfrm>
            <a:off x="335498" y="1519644"/>
            <a:ext cx="4517856" cy="1446550"/>
          </a:xfrm>
          <a:prstGeom prst="rect">
            <a:avLst/>
          </a:prstGeom>
        </p:spPr>
        <p:txBody>
          <a:bodyPr wrap="square">
            <a:spAutoFit/>
          </a:bodyPr>
          <a:lstStyle/>
          <a:p>
            <a:r>
              <a:rPr lang="en-US" sz="1100" dirty="0">
                <a:ea typeface="+mn-lt"/>
                <a:cs typeface="+mn-lt"/>
              </a:rPr>
              <a:t>Ulcerative colitis — </a:t>
            </a:r>
            <a:r>
              <a:rPr lang="en-GB" sz="1100" dirty="0">
                <a:hlinkClick r:id="rId2"/>
              </a:rPr>
              <a:t>Ulcerative colitis | Health topics A to Z | CKS | NICE</a:t>
            </a:r>
            <a:endParaRPr lang="en-GB" sz="1100" dirty="0"/>
          </a:p>
          <a:p>
            <a:endParaRPr lang="en-GB" sz="1100" dirty="0"/>
          </a:p>
          <a:p>
            <a:r>
              <a:rPr lang="en-US" sz="1100" dirty="0">
                <a:ea typeface="+mn-lt"/>
                <a:cs typeface="+mn-lt"/>
              </a:rPr>
              <a:t>Infective colitis — </a:t>
            </a:r>
            <a:r>
              <a:rPr lang="en-GB" sz="1100" dirty="0">
                <a:hlinkClick r:id="rId3"/>
              </a:rPr>
              <a:t>Gastroenteritis | Health topics A to Z | CKS | NICE</a:t>
            </a:r>
            <a:r>
              <a:rPr lang="en-US" sz="1100" dirty="0">
                <a:ea typeface="+mn-lt"/>
                <a:cs typeface="+mn-lt"/>
              </a:rPr>
              <a:t/>
            </a:r>
            <a:br>
              <a:rPr lang="en-US" sz="1100" dirty="0">
                <a:ea typeface="+mn-lt"/>
                <a:cs typeface="+mn-lt"/>
              </a:rPr>
            </a:br>
            <a:endParaRPr lang="en-US" sz="1100" dirty="0">
              <a:cs typeface="Arial"/>
            </a:endParaRPr>
          </a:p>
          <a:p>
            <a:r>
              <a:rPr lang="en-US" sz="1100" dirty="0">
                <a:ea typeface="+mn-lt"/>
                <a:cs typeface="+mn-lt"/>
              </a:rPr>
              <a:t>Pseudomembranous colitis (</a:t>
            </a:r>
            <a:r>
              <a:rPr lang="en-US" sz="1100" i="1" dirty="0">
                <a:ea typeface="+mn-lt"/>
                <a:cs typeface="+mn-lt"/>
              </a:rPr>
              <a:t>Clostridium difficile </a:t>
            </a:r>
            <a:r>
              <a:rPr lang="en-US" sz="1100" dirty="0">
                <a:ea typeface="+mn-lt"/>
                <a:cs typeface="+mn-lt"/>
              </a:rPr>
              <a:t>infection) — </a:t>
            </a:r>
            <a:r>
              <a:rPr lang="en-GB" sz="1100" dirty="0">
                <a:hlinkClick r:id="rId4"/>
              </a:rPr>
              <a:t>Diarrhoea - antibiotic associated | Health topics A to Z | CKS | NICE</a:t>
            </a:r>
            <a:r>
              <a:rPr lang="en-US" sz="1100" dirty="0">
                <a:ea typeface="+mn-lt"/>
                <a:cs typeface="+mn-lt"/>
              </a:rPr>
              <a:t/>
            </a:r>
            <a:br>
              <a:rPr lang="en-US" sz="1100" dirty="0">
                <a:ea typeface="+mn-lt"/>
                <a:cs typeface="+mn-lt"/>
              </a:rPr>
            </a:br>
            <a:endParaRPr lang="en-US" sz="1100" dirty="0">
              <a:cs typeface="Arial"/>
            </a:endParaRPr>
          </a:p>
        </p:txBody>
      </p:sp>
      <p:pic>
        <p:nvPicPr>
          <p:cNvPr id="6" name="Picture 5"/>
          <p:cNvPicPr>
            <a:picLocks noChangeAspect="1"/>
          </p:cNvPicPr>
          <p:nvPr/>
        </p:nvPicPr>
        <p:blipFill>
          <a:blip r:embed="rId5"/>
          <a:stretch>
            <a:fillRect/>
          </a:stretch>
        </p:blipFill>
        <p:spPr>
          <a:xfrm>
            <a:off x="4655626" y="1371998"/>
            <a:ext cx="441929" cy="447643"/>
          </a:xfrm>
          <a:prstGeom prst="rect">
            <a:avLst/>
          </a:prstGeom>
        </p:spPr>
      </p:pic>
      <p:pic>
        <p:nvPicPr>
          <p:cNvPr id="7" name="Picture 6"/>
          <p:cNvPicPr>
            <a:picLocks noChangeAspect="1"/>
          </p:cNvPicPr>
          <p:nvPr/>
        </p:nvPicPr>
        <p:blipFill>
          <a:blip r:embed="rId6"/>
          <a:stretch>
            <a:fillRect/>
          </a:stretch>
        </p:blipFill>
        <p:spPr>
          <a:xfrm>
            <a:off x="4679072" y="1964622"/>
            <a:ext cx="430207" cy="428295"/>
          </a:xfrm>
          <a:prstGeom prst="rect">
            <a:avLst/>
          </a:prstGeom>
        </p:spPr>
      </p:pic>
      <p:pic>
        <p:nvPicPr>
          <p:cNvPr id="8" name="Picture 7"/>
          <p:cNvPicPr>
            <a:picLocks noChangeAspect="1"/>
          </p:cNvPicPr>
          <p:nvPr/>
        </p:nvPicPr>
        <p:blipFill>
          <a:blip r:embed="rId7"/>
          <a:stretch>
            <a:fillRect/>
          </a:stretch>
        </p:blipFill>
        <p:spPr>
          <a:xfrm>
            <a:off x="4673874" y="2482858"/>
            <a:ext cx="423681" cy="429406"/>
          </a:xfrm>
          <a:prstGeom prst="rect">
            <a:avLst/>
          </a:prstGeom>
        </p:spPr>
      </p:pic>
      <p:sp>
        <p:nvSpPr>
          <p:cNvPr id="9" name="Rectangle 8"/>
          <p:cNvSpPr/>
          <p:nvPr/>
        </p:nvSpPr>
        <p:spPr>
          <a:xfrm>
            <a:off x="335498" y="2977995"/>
            <a:ext cx="6096000" cy="261610"/>
          </a:xfrm>
          <a:prstGeom prst="rect">
            <a:avLst/>
          </a:prstGeom>
        </p:spPr>
        <p:txBody>
          <a:bodyPr>
            <a:spAutoFit/>
          </a:bodyPr>
          <a:lstStyle/>
          <a:p>
            <a:r>
              <a:rPr lang="en-US" sz="1100" dirty="0" smtClean="0">
                <a:ea typeface="+mn-lt"/>
                <a:cs typeface="+mn-lt"/>
              </a:rPr>
              <a:t>Acute </a:t>
            </a:r>
            <a:r>
              <a:rPr lang="en-US" sz="1100" dirty="0">
                <a:ea typeface="+mn-lt"/>
                <a:cs typeface="+mn-lt"/>
              </a:rPr>
              <a:t>appendicitis. </a:t>
            </a:r>
            <a:r>
              <a:rPr lang="en-GB" sz="1100" dirty="0">
                <a:hlinkClick r:id="rId8"/>
              </a:rPr>
              <a:t>Appendicitis | Health topics A to Z | CKS | NICE</a:t>
            </a:r>
            <a:endParaRPr lang="en-GB" sz="1100" dirty="0"/>
          </a:p>
        </p:txBody>
      </p:sp>
      <p:pic>
        <p:nvPicPr>
          <p:cNvPr id="10" name="Picture 9"/>
          <p:cNvPicPr>
            <a:picLocks noChangeAspect="1"/>
          </p:cNvPicPr>
          <p:nvPr/>
        </p:nvPicPr>
        <p:blipFill>
          <a:blip r:embed="rId9"/>
          <a:stretch>
            <a:fillRect/>
          </a:stretch>
        </p:blipFill>
        <p:spPr>
          <a:xfrm>
            <a:off x="4673874" y="2977995"/>
            <a:ext cx="423681" cy="416082"/>
          </a:xfrm>
          <a:prstGeom prst="rect">
            <a:avLst/>
          </a:prstGeom>
        </p:spPr>
      </p:pic>
      <p:sp>
        <p:nvSpPr>
          <p:cNvPr id="11" name="Rectangle 10"/>
          <p:cNvSpPr/>
          <p:nvPr/>
        </p:nvSpPr>
        <p:spPr>
          <a:xfrm>
            <a:off x="335498" y="3389223"/>
            <a:ext cx="4424071" cy="1785104"/>
          </a:xfrm>
          <a:prstGeom prst="rect">
            <a:avLst/>
          </a:prstGeom>
        </p:spPr>
        <p:txBody>
          <a:bodyPr wrap="square">
            <a:spAutoFit/>
          </a:bodyPr>
          <a:lstStyle/>
          <a:p>
            <a:r>
              <a:rPr lang="en-US" sz="1100" dirty="0">
                <a:ea typeface="+mn-lt"/>
                <a:cs typeface="+mn-lt"/>
              </a:rPr>
              <a:t>Diverticulitis — </a:t>
            </a:r>
            <a:r>
              <a:rPr lang="en-GB" sz="1100" dirty="0">
                <a:hlinkClick r:id="rId10"/>
              </a:rPr>
              <a:t>Diverticular disease | Health topics A to Z | CKS | NICE</a:t>
            </a:r>
            <a:r>
              <a:rPr lang="en-US" sz="1100" dirty="0">
                <a:ea typeface="+mn-lt"/>
                <a:cs typeface="+mn-lt"/>
              </a:rPr>
              <a:t/>
            </a:r>
            <a:br>
              <a:rPr lang="en-US" sz="1100" dirty="0">
                <a:ea typeface="+mn-lt"/>
                <a:cs typeface="+mn-lt"/>
              </a:rPr>
            </a:br>
            <a:endParaRPr lang="en-US" sz="1100" dirty="0">
              <a:cs typeface="Arial"/>
            </a:endParaRPr>
          </a:p>
          <a:p>
            <a:r>
              <a:rPr lang="en-US" sz="1100" dirty="0">
                <a:ea typeface="+mn-lt"/>
                <a:cs typeface="+mn-lt"/>
              </a:rPr>
              <a:t>Coeliac disease — </a:t>
            </a:r>
            <a:r>
              <a:rPr lang="en-GB" sz="1100" dirty="0">
                <a:hlinkClick r:id="rId11"/>
              </a:rPr>
              <a:t>Coeliac disease | Health topics A to Z | CKS | NICE</a:t>
            </a:r>
            <a:r>
              <a:rPr lang="en-US" sz="1100" dirty="0">
                <a:ea typeface="+mn-lt"/>
                <a:cs typeface="+mn-lt"/>
              </a:rPr>
              <a:t/>
            </a:r>
            <a:br>
              <a:rPr lang="en-US" sz="1100" dirty="0">
                <a:ea typeface="+mn-lt"/>
                <a:cs typeface="+mn-lt"/>
              </a:rPr>
            </a:br>
            <a:endParaRPr lang="en-US" sz="1100" dirty="0">
              <a:cs typeface="Arial"/>
            </a:endParaRPr>
          </a:p>
          <a:p>
            <a:r>
              <a:rPr lang="en-US" sz="1100" dirty="0">
                <a:ea typeface="+mn-lt"/>
                <a:cs typeface="+mn-lt"/>
              </a:rPr>
              <a:t>Irritable bowel syndrome — </a:t>
            </a:r>
            <a:r>
              <a:rPr lang="en-GB" sz="1100" dirty="0">
                <a:hlinkClick r:id="rId12"/>
              </a:rPr>
              <a:t>Irritable bowel syndrome | Health topics A to Z | CKS | NICE</a:t>
            </a:r>
            <a:r>
              <a:rPr lang="en-US" sz="1100" dirty="0">
                <a:ea typeface="+mn-lt"/>
                <a:cs typeface="+mn-lt"/>
              </a:rPr>
              <a:t/>
            </a:r>
            <a:br>
              <a:rPr lang="en-US" sz="1100" dirty="0">
                <a:ea typeface="+mn-lt"/>
                <a:cs typeface="+mn-lt"/>
              </a:rPr>
            </a:br>
            <a:endParaRPr lang="en-US" sz="1100" dirty="0">
              <a:cs typeface="Arial"/>
            </a:endParaRPr>
          </a:p>
          <a:p>
            <a:r>
              <a:rPr lang="en-US" sz="1100" dirty="0">
                <a:ea typeface="+mn-lt"/>
                <a:cs typeface="+mn-lt"/>
              </a:rPr>
              <a:t>Anal fissure — </a:t>
            </a:r>
            <a:r>
              <a:rPr lang="en-GB" sz="1100" dirty="0">
                <a:hlinkClick r:id="rId13"/>
              </a:rPr>
              <a:t>Anal fissure | Health topics A to Z | CKS | NICE</a:t>
            </a:r>
            <a:endParaRPr lang="en-GB" sz="1100" dirty="0"/>
          </a:p>
        </p:txBody>
      </p:sp>
      <p:pic>
        <p:nvPicPr>
          <p:cNvPr id="12" name="Picture 11"/>
          <p:cNvPicPr>
            <a:picLocks noChangeAspect="1"/>
          </p:cNvPicPr>
          <p:nvPr/>
        </p:nvPicPr>
        <p:blipFill>
          <a:blip r:embed="rId14"/>
          <a:stretch>
            <a:fillRect/>
          </a:stretch>
        </p:blipFill>
        <p:spPr>
          <a:xfrm>
            <a:off x="4673874" y="3459808"/>
            <a:ext cx="423681" cy="418057"/>
          </a:xfrm>
          <a:prstGeom prst="rect">
            <a:avLst/>
          </a:prstGeom>
        </p:spPr>
      </p:pic>
      <p:pic>
        <p:nvPicPr>
          <p:cNvPr id="13" name="Picture 12"/>
          <p:cNvPicPr>
            <a:picLocks noChangeAspect="1"/>
          </p:cNvPicPr>
          <p:nvPr/>
        </p:nvPicPr>
        <p:blipFill>
          <a:blip r:embed="rId15"/>
          <a:stretch>
            <a:fillRect/>
          </a:stretch>
        </p:blipFill>
        <p:spPr>
          <a:xfrm>
            <a:off x="4673874" y="3943597"/>
            <a:ext cx="423681" cy="408814"/>
          </a:xfrm>
          <a:prstGeom prst="rect">
            <a:avLst/>
          </a:prstGeom>
        </p:spPr>
      </p:pic>
      <p:pic>
        <p:nvPicPr>
          <p:cNvPr id="14" name="Picture 13"/>
          <p:cNvPicPr>
            <a:picLocks noChangeAspect="1"/>
          </p:cNvPicPr>
          <p:nvPr/>
        </p:nvPicPr>
        <p:blipFill>
          <a:blip r:embed="rId16"/>
          <a:stretch>
            <a:fillRect/>
          </a:stretch>
        </p:blipFill>
        <p:spPr>
          <a:xfrm>
            <a:off x="4673874" y="4418143"/>
            <a:ext cx="423681" cy="423681"/>
          </a:xfrm>
          <a:prstGeom prst="rect">
            <a:avLst/>
          </a:prstGeom>
        </p:spPr>
      </p:pic>
      <p:pic>
        <p:nvPicPr>
          <p:cNvPr id="15" name="Picture 14"/>
          <p:cNvPicPr>
            <a:picLocks noChangeAspect="1"/>
          </p:cNvPicPr>
          <p:nvPr/>
        </p:nvPicPr>
        <p:blipFill>
          <a:blip r:embed="rId17"/>
          <a:stretch>
            <a:fillRect/>
          </a:stretch>
        </p:blipFill>
        <p:spPr>
          <a:xfrm>
            <a:off x="4673874" y="4885721"/>
            <a:ext cx="423681" cy="418007"/>
          </a:xfrm>
          <a:prstGeom prst="rect">
            <a:avLst/>
          </a:prstGeom>
        </p:spPr>
      </p:pic>
      <p:sp>
        <p:nvSpPr>
          <p:cNvPr id="16" name="Rectangle 15"/>
          <p:cNvSpPr/>
          <p:nvPr/>
        </p:nvSpPr>
        <p:spPr>
          <a:xfrm>
            <a:off x="335498" y="5240058"/>
            <a:ext cx="4338376" cy="1107996"/>
          </a:xfrm>
          <a:prstGeom prst="rect">
            <a:avLst/>
          </a:prstGeom>
        </p:spPr>
        <p:txBody>
          <a:bodyPr wrap="square">
            <a:spAutoFit/>
          </a:bodyPr>
          <a:lstStyle/>
          <a:p>
            <a:r>
              <a:rPr lang="en-US" sz="1100" dirty="0">
                <a:ea typeface="+mn-lt"/>
                <a:cs typeface="+mn-lt"/>
              </a:rPr>
              <a:t>Malignancy (such as colorectal cancer, small bowel cancer, and lymphoma) — </a:t>
            </a:r>
            <a:r>
              <a:rPr lang="en-GB" sz="1100" dirty="0">
                <a:hlinkClick r:id="rId18"/>
              </a:rPr>
              <a:t>Gastrointestinal tract (lower) cancers - recognition and referral | Health topics A to Z | CKS | </a:t>
            </a:r>
            <a:r>
              <a:rPr lang="en-GB" sz="1100" dirty="0" smtClean="0">
                <a:hlinkClick r:id="rId18"/>
              </a:rPr>
              <a:t>NICE</a:t>
            </a:r>
            <a:endParaRPr lang="en-GB" sz="1100" dirty="0" smtClean="0"/>
          </a:p>
          <a:p>
            <a:endParaRPr lang="en-US" sz="1100" dirty="0">
              <a:ea typeface="+mn-lt"/>
              <a:cs typeface="+mn-lt"/>
            </a:endParaRPr>
          </a:p>
          <a:p>
            <a:r>
              <a:rPr lang="en-US" sz="1100" dirty="0">
                <a:ea typeface="+mn-lt"/>
                <a:cs typeface="+mn-lt"/>
              </a:rPr>
              <a:t>Endometriosis — </a:t>
            </a:r>
            <a:r>
              <a:rPr lang="en-GB" sz="1100" dirty="0">
                <a:hlinkClick r:id="rId19"/>
              </a:rPr>
              <a:t>Endometriosis | Health topics A to Z | CKS | NICE</a:t>
            </a:r>
            <a:endParaRPr lang="en-GB" sz="1100" dirty="0"/>
          </a:p>
        </p:txBody>
      </p:sp>
      <p:pic>
        <p:nvPicPr>
          <p:cNvPr id="17" name="Picture 16"/>
          <p:cNvPicPr>
            <a:picLocks noChangeAspect="1"/>
          </p:cNvPicPr>
          <p:nvPr/>
        </p:nvPicPr>
        <p:blipFill>
          <a:blip r:embed="rId20"/>
          <a:stretch>
            <a:fillRect/>
          </a:stretch>
        </p:blipFill>
        <p:spPr>
          <a:xfrm>
            <a:off x="4673874" y="5369459"/>
            <a:ext cx="423681" cy="421798"/>
          </a:xfrm>
          <a:prstGeom prst="rect">
            <a:avLst/>
          </a:prstGeom>
        </p:spPr>
      </p:pic>
      <p:pic>
        <p:nvPicPr>
          <p:cNvPr id="18" name="Picture 17"/>
          <p:cNvPicPr>
            <a:picLocks noChangeAspect="1"/>
          </p:cNvPicPr>
          <p:nvPr/>
        </p:nvPicPr>
        <p:blipFill>
          <a:blip r:embed="rId21"/>
          <a:stretch>
            <a:fillRect/>
          </a:stretch>
        </p:blipFill>
        <p:spPr>
          <a:xfrm>
            <a:off x="4673874" y="5856988"/>
            <a:ext cx="423681" cy="427533"/>
          </a:xfrm>
          <a:prstGeom prst="rect">
            <a:avLst/>
          </a:prstGeom>
        </p:spPr>
      </p:pic>
      <p:sp>
        <p:nvSpPr>
          <p:cNvPr id="21" name="TextBox 20"/>
          <p:cNvSpPr txBox="1"/>
          <p:nvPr/>
        </p:nvSpPr>
        <p:spPr>
          <a:xfrm>
            <a:off x="335498" y="1193379"/>
            <a:ext cx="3414717" cy="276999"/>
          </a:xfrm>
          <a:prstGeom prst="rect">
            <a:avLst/>
          </a:prstGeom>
          <a:noFill/>
        </p:spPr>
        <p:txBody>
          <a:bodyPr wrap="none" rtlCol="0">
            <a:spAutoFit/>
          </a:bodyPr>
          <a:lstStyle/>
          <a:p>
            <a:r>
              <a:rPr lang="en-GB" sz="1200" b="1" u="sng" dirty="0" smtClean="0"/>
              <a:t>Slide 8: Consider the following Differentials </a:t>
            </a:r>
            <a:endParaRPr lang="en-GB" sz="1200" b="1" u="sng" dirty="0"/>
          </a:p>
        </p:txBody>
      </p:sp>
      <p:sp>
        <p:nvSpPr>
          <p:cNvPr id="22" name="Rectangle 21"/>
          <p:cNvSpPr/>
          <p:nvPr/>
        </p:nvSpPr>
        <p:spPr>
          <a:xfrm>
            <a:off x="5600257" y="1413314"/>
            <a:ext cx="4809835" cy="430887"/>
          </a:xfrm>
          <a:prstGeom prst="rect">
            <a:avLst/>
          </a:prstGeom>
        </p:spPr>
        <p:txBody>
          <a:bodyPr wrap="square">
            <a:spAutoFit/>
          </a:bodyPr>
          <a:lstStyle/>
          <a:p>
            <a:r>
              <a:rPr lang="en-GB" sz="1100" dirty="0">
                <a:hlinkClick r:id="rId22"/>
              </a:rPr>
              <a:t>Scenario: Suspected Crohn's disease | Management | Crohn's disease | CKS | NICE</a:t>
            </a:r>
            <a:endParaRPr lang="en-GB" sz="1100" dirty="0"/>
          </a:p>
        </p:txBody>
      </p:sp>
      <p:sp>
        <p:nvSpPr>
          <p:cNvPr id="23" name="Rectangle 22"/>
          <p:cNvSpPr/>
          <p:nvPr/>
        </p:nvSpPr>
        <p:spPr>
          <a:xfrm>
            <a:off x="5600257" y="1863949"/>
            <a:ext cx="4809835" cy="430887"/>
          </a:xfrm>
          <a:prstGeom prst="rect">
            <a:avLst/>
          </a:prstGeom>
        </p:spPr>
        <p:txBody>
          <a:bodyPr wrap="square">
            <a:spAutoFit/>
          </a:bodyPr>
          <a:lstStyle/>
          <a:p>
            <a:r>
              <a:rPr lang="en-GB" sz="1100" dirty="0">
                <a:hlinkClick r:id="rId23"/>
              </a:rPr>
              <a:t>Extra-intestinal manifestations | Background information | Crohn's disease | CKS | NICE</a:t>
            </a:r>
            <a:endParaRPr lang="en-GB" sz="1100" dirty="0"/>
          </a:p>
        </p:txBody>
      </p:sp>
      <p:pic>
        <p:nvPicPr>
          <p:cNvPr id="24" name="Picture 23"/>
          <p:cNvPicPr>
            <a:picLocks noChangeAspect="1"/>
          </p:cNvPicPr>
          <p:nvPr/>
        </p:nvPicPr>
        <p:blipFill>
          <a:blip r:embed="rId24"/>
          <a:stretch>
            <a:fillRect/>
          </a:stretch>
        </p:blipFill>
        <p:spPr>
          <a:xfrm>
            <a:off x="10339753" y="1304094"/>
            <a:ext cx="431099" cy="431099"/>
          </a:xfrm>
          <a:prstGeom prst="rect">
            <a:avLst/>
          </a:prstGeom>
        </p:spPr>
      </p:pic>
      <p:pic>
        <p:nvPicPr>
          <p:cNvPr id="25" name="Picture 24"/>
          <p:cNvPicPr>
            <a:picLocks noChangeAspect="1"/>
          </p:cNvPicPr>
          <p:nvPr/>
        </p:nvPicPr>
        <p:blipFill>
          <a:blip r:embed="rId25"/>
          <a:stretch>
            <a:fillRect/>
          </a:stretch>
        </p:blipFill>
        <p:spPr>
          <a:xfrm>
            <a:off x="10339753" y="1819641"/>
            <a:ext cx="431099" cy="423536"/>
          </a:xfrm>
          <a:prstGeom prst="rect">
            <a:avLst/>
          </a:prstGeom>
        </p:spPr>
      </p:pic>
      <p:sp>
        <p:nvSpPr>
          <p:cNvPr id="27" name="TextBox 26"/>
          <p:cNvSpPr txBox="1"/>
          <p:nvPr/>
        </p:nvSpPr>
        <p:spPr>
          <a:xfrm>
            <a:off x="5600257" y="2306637"/>
            <a:ext cx="3261983" cy="461665"/>
          </a:xfrm>
          <a:prstGeom prst="rect">
            <a:avLst/>
          </a:prstGeom>
          <a:noFill/>
        </p:spPr>
        <p:txBody>
          <a:bodyPr wrap="none" rtlCol="0">
            <a:spAutoFit/>
          </a:bodyPr>
          <a:lstStyle/>
          <a:p>
            <a:r>
              <a:rPr lang="en-GB" sz="1200" b="1" u="sng" dirty="0" smtClean="0"/>
              <a:t>Slide 11: </a:t>
            </a:r>
            <a:r>
              <a:rPr lang="en-GB" sz="1200" b="1" u="sng" dirty="0"/>
              <a:t>Reviews/support in Primary Care</a:t>
            </a:r>
          </a:p>
          <a:p>
            <a:endParaRPr lang="en-GB" sz="1200" b="1" u="sng" dirty="0"/>
          </a:p>
        </p:txBody>
      </p:sp>
      <p:sp>
        <p:nvSpPr>
          <p:cNvPr id="28" name="Rectangle 27"/>
          <p:cNvSpPr/>
          <p:nvPr/>
        </p:nvSpPr>
        <p:spPr>
          <a:xfrm>
            <a:off x="5596883" y="2629913"/>
            <a:ext cx="5051383" cy="261610"/>
          </a:xfrm>
          <a:prstGeom prst="rect">
            <a:avLst/>
          </a:prstGeom>
        </p:spPr>
        <p:txBody>
          <a:bodyPr wrap="square">
            <a:spAutoFit/>
          </a:bodyPr>
          <a:lstStyle/>
          <a:p>
            <a:r>
              <a:rPr lang="en-GB" sz="1100" dirty="0">
                <a:hlinkClick r:id="rId26"/>
              </a:rPr>
              <a:t>Generalized anxiety disorder | Health topics A to Z | CKS | NICE</a:t>
            </a:r>
            <a:endParaRPr lang="en-GB" sz="1100" dirty="0"/>
          </a:p>
        </p:txBody>
      </p:sp>
      <p:pic>
        <p:nvPicPr>
          <p:cNvPr id="29" name="Picture 28"/>
          <p:cNvPicPr>
            <a:picLocks noChangeAspect="1"/>
          </p:cNvPicPr>
          <p:nvPr/>
        </p:nvPicPr>
        <p:blipFill>
          <a:blip r:embed="rId27"/>
          <a:stretch>
            <a:fillRect/>
          </a:stretch>
        </p:blipFill>
        <p:spPr>
          <a:xfrm>
            <a:off x="9840889" y="2524772"/>
            <a:ext cx="430121" cy="428210"/>
          </a:xfrm>
          <a:prstGeom prst="rect">
            <a:avLst/>
          </a:prstGeom>
        </p:spPr>
      </p:pic>
      <p:sp>
        <p:nvSpPr>
          <p:cNvPr id="30" name="Rectangle 29"/>
          <p:cNvSpPr/>
          <p:nvPr/>
        </p:nvSpPr>
        <p:spPr>
          <a:xfrm>
            <a:off x="5596883" y="2946872"/>
            <a:ext cx="3783408" cy="261610"/>
          </a:xfrm>
          <a:prstGeom prst="rect">
            <a:avLst/>
          </a:prstGeom>
        </p:spPr>
        <p:txBody>
          <a:bodyPr wrap="none">
            <a:spAutoFit/>
          </a:bodyPr>
          <a:lstStyle/>
          <a:p>
            <a:r>
              <a:rPr lang="en-GB" sz="1100" dirty="0">
                <a:hlinkClick r:id="rId28"/>
              </a:rPr>
              <a:t>Depression in children | Health topics A to Z | CKS | NICE</a:t>
            </a:r>
            <a:endParaRPr lang="en-GB" sz="1100" dirty="0"/>
          </a:p>
        </p:txBody>
      </p:sp>
      <p:pic>
        <p:nvPicPr>
          <p:cNvPr id="31" name="Picture 30"/>
          <p:cNvPicPr>
            <a:picLocks noChangeAspect="1"/>
          </p:cNvPicPr>
          <p:nvPr/>
        </p:nvPicPr>
        <p:blipFill>
          <a:blip r:embed="rId29"/>
          <a:stretch>
            <a:fillRect/>
          </a:stretch>
        </p:blipFill>
        <p:spPr>
          <a:xfrm>
            <a:off x="9315773" y="2897597"/>
            <a:ext cx="430121" cy="422406"/>
          </a:xfrm>
          <a:prstGeom prst="rect">
            <a:avLst/>
          </a:prstGeom>
        </p:spPr>
      </p:pic>
      <p:sp>
        <p:nvSpPr>
          <p:cNvPr id="32" name="Rectangle 31"/>
          <p:cNvSpPr/>
          <p:nvPr/>
        </p:nvSpPr>
        <p:spPr>
          <a:xfrm>
            <a:off x="5596883" y="3238535"/>
            <a:ext cx="3100529" cy="261610"/>
          </a:xfrm>
          <a:prstGeom prst="rect">
            <a:avLst/>
          </a:prstGeom>
        </p:spPr>
        <p:txBody>
          <a:bodyPr wrap="none">
            <a:spAutoFit/>
          </a:bodyPr>
          <a:lstStyle/>
          <a:p>
            <a:r>
              <a:rPr lang="en-GB" sz="1100" dirty="0">
                <a:hlinkClick r:id="rId30"/>
              </a:rPr>
              <a:t>Depression | Health topics A to Z | CKS | NICE</a:t>
            </a:r>
            <a:endParaRPr lang="en-GB" sz="1100" dirty="0"/>
          </a:p>
        </p:txBody>
      </p:sp>
      <p:pic>
        <p:nvPicPr>
          <p:cNvPr id="33" name="Picture 32"/>
          <p:cNvPicPr>
            <a:picLocks noChangeAspect="1"/>
          </p:cNvPicPr>
          <p:nvPr/>
        </p:nvPicPr>
        <p:blipFill>
          <a:blip r:embed="rId31"/>
          <a:stretch>
            <a:fillRect/>
          </a:stretch>
        </p:blipFill>
        <p:spPr>
          <a:xfrm>
            <a:off x="8626667" y="3208482"/>
            <a:ext cx="416436" cy="412650"/>
          </a:xfrm>
          <a:prstGeom prst="rect">
            <a:avLst/>
          </a:prstGeom>
        </p:spPr>
      </p:pic>
      <p:sp>
        <p:nvSpPr>
          <p:cNvPr id="34" name="TextBox 33"/>
          <p:cNvSpPr txBox="1"/>
          <p:nvPr/>
        </p:nvSpPr>
        <p:spPr>
          <a:xfrm>
            <a:off x="5600257" y="3572941"/>
            <a:ext cx="3253968" cy="276999"/>
          </a:xfrm>
          <a:prstGeom prst="rect">
            <a:avLst/>
          </a:prstGeom>
          <a:noFill/>
        </p:spPr>
        <p:txBody>
          <a:bodyPr wrap="none" rtlCol="0">
            <a:spAutoFit/>
          </a:bodyPr>
          <a:lstStyle/>
          <a:p>
            <a:r>
              <a:rPr lang="en-GB" sz="1200" b="1" u="sng" dirty="0" smtClean="0"/>
              <a:t>Slide 12: </a:t>
            </a:r>
            <a:r>
              <a:rPr lang="en-GB" sz="1200" b="1" u="sng" dirty="0"/>
              <a:t>Reviews/support in primary Care</a:t>
            </a:r>
          </a:p>
        </p:txBody>
      </p:sp>
      <p:sp>
        <p:nvSpPr>
          <p:cNvPr id="35" name="Rectangle 34"/>
          <p:cNvSpPr/>
          <p:nvPr/>
        </p:nvSpPr>
        <p:spPr>
          <a:xfrm>
            <a:off x="5596883" y="3877865"/>
            <a:ext cx="3570208" cy="261610"/>
          </a:xfrm>
          <a:prstGeom prst="rect">
            <a:avLst/>
          </a:prstGeom>
        </p:spPr>
        <p:txBody>
          <a:bodyPr wrap="none">
            <a:spAutoFit/>
          </a:bodyPr>
          <a:lstStyle/>
          <a:p>
            <a:r>
              <a:rPr lang="en-GB" sz="1100" dirty="0">
                <a:hlinkClick r:id="rId32"/>
              </a:rPr>
              <a:t>Smoking cessation | Health topics A to Z | CKS | NICE</a:t>
            </a:r>
            <a:endParaRPr lang="en-GB" sz="1100" dirty="0"/>
          </a:p>
        </p:txBody>
      </p:sp>
      <p:sp>
        <p:nvSpPr>
          <p:cNvPr id="36" name="Rectangle 35"/>
          <p:cNvSpPr/>
          <p:nvPr/>
        </p:nvSpPr>
        <p:spPr>
          <a:xfrm>
            <a:off x="5596883" y="4167745"/>
            <a:ext cx="1470274" cy="261610"/>
          </a:xfrm>
          <a:prstGeom prst="rect">
            <a:avLst/>
          </a:prstGeom>
        </p:spPr>
        <p:txBody>
          <a:bodyPr wrap="none">
            <a:spAutoFit/>
          </a:bodyPr>
          <a:lstStyle/>
          <a:p>
            <a:r>
              <a:rPr lang="en-GB" sz="1100" dirty="0">
                <a:hlinkClick r:id="rId33"/>
              </a:rPr>
              <a:t>smoking-and-</a:t>
            </a:r>
            <a:r>
              <a:rPr lang="en-GB" sz="1100" dirty="0" err="1">
                <a:hlinkClick r:id="rId33"/>
              </a:rPr>
              <a:t>IBD.pd</a:t>
            </a:r>
            <a:endParaRPr lang="en-GB" sz="1100" dirty="0"/>
          </a:p>
        </p:txBody>
      </p:sp>
      <p:sp>
        <p:nvSpPr>
          <p:cNvPr id="37" name="Rectangle 36"/>
          <p:cNvSpPr/>
          <p:nvPr/>
        </p:nvSpPr>
        <p:spPr>
          <a:xfrm>
            <a:off x="5578667" y="4448393"/>
            <a:ext cx="5192185" cy="261610"/>
          </a:xfrm>
          <a:prstGeom prst="rect">
            <a:avLst/>
          </a:prstGeom>
        </p:spPr>
        <p:txBody>
          <a:bodyPr wrap="square">
            <a:spAutoFit/>
          </a:bodyPr>
          <a:lstStyle/>
          <a:p>
            <a:r>
              <a:rPr lang="en-GB" sz="1100" dirty="0">
                <a:hlinkClick r:id="rId34"/>
              </a:rPr>
              <a:t>Osteoporosis - prevention of fragility fractures | Health topics A to Z | CKS | NICE</a:t>
            </a:r>
            <a:endParaRPr lang="en-GB" sz="1100" dirty="0"/>
          </a:p>
        </p:txBody>
      </p:sp>
      <p:sp>
        <p:nvSpPr>
          <p:cNvPr id="38" name="Rectangle 37"/>
          <p:cNvSpPr/>
          <p:nvPr/>
        </p:nvSpPr>
        <p:spPr>
          <a:xfrm>
            <a:off x="5578667" y="4718391"/>
            <a:ext cx="585417" cy="261610"/>
          </a:xfrm>
          <a:prstGeom prst="rect">
            <a:avLst/>
          </a:prstGeom>
        </p:spPr>
        <p:txBody>
          <a:bodyPr wrap="none">
            <a:spAutoFit/>
          </a:bodyPr>
          <a:lstStyle/>
          <a:p>
            <a:r>
              <a:rPr lang="en-GB" sz="1100" dirty="0">
                <a:hlinkClick r:id="rId35"/>
              </a:rPr>
              <a:t>Bones</a:t>
            </a:r>
            <a:endParaRPr lang="en-GB" sz="1100" dirty="0"/>
          </a:p>
        </p:txBody>
      </p:sp>
      <p:sp>
        <p:nvSpPr>
          <p:cNvPr id="39" name="Rectangle 38"/>
          <p:cNvSpPr/>
          <p:nvPr/>
        </p:nvSpPr>
        <p:spPr>
          <a:xfrm>
            <a:off x="5573005" y="5075728"/>
            <a:ext cx="1822935" cy="261610"/>
          </a:xfrm>
          <a:prstGeom prst="rect">
            <a:avLst/>
          </a:prstGeom>
        </p:spPr>
        <p:txBody>
          <a:bodyPr wrap="none">
            <a:spAutoFit/>
          </a:bodyPr>
          <a:lstStyle/>
          <a:p>
            <a:r>
              <a:rPr lang="en-GB" sz="1100" dirty="0">
                <a:hlinkClick r:id="rId36"/>
              </a:rPr>
              <a:t>bowel-cancer-and-IBD.pdf</a:t>
            </a:r>
            <a:endParaRPr lang="en-GB" sz="1100" dirty="0"/>
          </a:p>
        </p:txBody>
      </p:sp>
      <p:pic>
        <p:nvPicPr>
          <p:cNvPr id="46" name="Picture 45"/>
          <p:cNvPicPr>
            <a:picLocks noChangeAspect="1"/>
          </p:cNvPicPr>
          <p:nvPr/>
        </p:nvPicPr>
        <p:blipFill>
          <a:blip r:embed="rId37"/>
          <a:stretch>
            <a:fillRect/>
          </a:stretch>
        </p:blipFill>
        <p:spPr>
          <a:xfrm>
            <a:off x="9097945" y="3749887"/>
            <a:ext cx="432917" cy="427295"/>
          </a:xfrm>
          <a:prstGeom prst="rect">
            <a:avLst/>
          </a:prstGeom>
        </p:spPr>
      </p:pic>
      <p:pic>
        <p:nvPicPr>
          <p:cNvPr id="47" name="Picture 46"/>
          <p:cNvPicPr>
            <a:picLocks noChangeAspect="1"/>
          </p:cNvPicPr>
          <p:nvPr/>
        </p:nvPicPr>
        <p:blipFill>
          <a:blip r:embed="rId38"/>
          <a:stretch>
            <a:fillRect/>
          </a:stretch>
        </p:blipFill>
        <p:spPr>
          <a:xfrm>
            <a:off x="7039388" y="4106834"/>
            <a:ext cx="396625" cy="401462"/>
          </a:xfrm>
          <a:prstGeom prst="rect">
            <a:avLst/>
          </a:prstGeom>
        </p:spPr>
      </p:pic>
      <p:pic>
        <p:nvPicPr>
          <p:cNvPr id="48" name="Picture 47"/>
          <p:cNvPicPr>
            <a:picLocks noChangeAspect="1"/>
          </p:cNvPicPr>
          <p:nvPr/>
        </p:nvPicPr>
        <p:blipFill>
          <a:blip r:embed="rId39"/>
          <a:stretch>
            <a:fillRect/>
          </a:stretch>
        </p:blipFill>
        <p:spPr>
          <a:xfrm>
            <a:off x="10770852" y="4418143"/>
            <a:ext cx="385108" cy="385108"/>
          </a:xfrm>
          <a:prstGeom prst="rect">
            <a:avLst/>
          </a:prstGeom>
        </p:spPr>
      </p:pic>
      <p:pic>
        <p:nvPicPr>
          <p:cNvPr id="49" name="Picture 48"/>
          <p:cNvPicPr>
            <a:picLocks noChangeAspect="1"/>
          </p:cNvPicPr>
          <p:nvPr/>
        </p:nvPicPr>
        <p:blipFill>
          <a:blip r:embed="rId40"/>
          <a:stretch>
            <a:fillRect/>
          </a:stretch>
        </p:blipFill>
        <p:spPr>
          <a:xfrm>
            <a:off x="6116081" y="4673182"/>
            <a:ext cx="409819" cy="409819"/>
          </a:xfrm>
          <a:prstGeom prst="rect">
            <a:avLst/>
          </a:prstGeom>
        </p:spPr>
      </p:pic>
      <p:pic>
        <p:nvPicPr>
          <p:cNvPr id="50" name="Picture 49"/>
          <p:cNvPicPr>
            <a:picLocks noChangeAspect="1"/>
          </p:cNvPicPr>
          <p:nvPr/>
        </p:nvPicPr>
        <p:blipFill>
          <a:blip r:embed="rId41"/>
          <a:stretch>
            <a:fillRect/>
          </a:stretch>
        </p:blipFill>
        <p:spPr>
          <a:xfrm>
            <a:off x="7354280" y="4985088"/>
            <a:ext cx="406398" cy="406398"/>
          </a:xfrm>
          <a:prstGeom prst="rect">
            <a:avLst/>
          </a:prstGeom>
        </p:spPr>
      </p:pic>
    </p:spTree>
    <p:extLst>
      <p:ext uri="{BB962C8B-B14F-4D97-AF65-F5344CB8AC3E}">
        <p14:creationId xmlns:p14="http://schemas.microsoft.com/office/powerpoint/2010/main" val="346526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Appendix (links)</a:t>
            </a:r>
            <a:endParaRPr lang="en-GB" dirty="0"/>
          </a:p>
        </p:txBody>
      </p:sp>
      <p:sp>
        <p:nvSpPr>
          <p:cNvPr id="41" name="TextBox 40"/>
          <p:cNvSpPr txBox="1"/>
          <p:nvPr/>
        </p:nvSpPr>
        <p:spPr>
          <a:xfrm>
            <a:off x="696034" y="1298555"/>
            <a:ext cx="3253968" cy="276999"/>
          </a:xfrm>
          <a:prstGeom prst="rect">
            <a:avLst/>
          </a:prstGeom>
          <a:noFill/>
        </p:spPr>
        <p:txBody>
          <a:bodyPr wrap="none" rtlCol="0">
            <a:spAutoFit/>
          </a:bodyPr>
          <a:lstStyle/>
          <a:p>
            <a:r>
              <a:rPr lang="en-GB" sz="1200" b="1" u="sng" dirty="0" smtClean="0"/>
              <a:t>Slide 13: </a:t>
            </a:r>
            <a:r>
              <a:rPr lang="en-GB" sz="1200" b="1" u="sng" dirty="0"/>
              <a:t>Reviews/support in primary Care</a:t>
            </a:r>
          </a:p>
        </p:txBody>
      </p:sp>
      <p:sp>
        <p:nvSpPr>
          <p:cNvPr id="2" name="Rectangle 1"/>
          <p:cNvSpPr/>
          <p:nvPr/>
        </p:nvSpPr>
        <p:spPr>
          <a:xfrm>
            <a:off x="696034" y="1575554"/>
            <a:ext cx="4368164" cy="430887"/>
          </a:xfrm>
          <a:prstGeom prst="rect">
            <a:avLst/>
          </a:prstGeom>
        </p:spPr>
        <p:txBody>
          <a:bodyPr wrap="square">
            <a:spAutoFit/>
          </a:bodyPr>
          <a:lstStyle/>
          <a:p>
            <a:r>
              <a:rPr lang="en-GB" sz="1100" dirty="0">
                <a:hlinkClick r:id="rId2"/>
              </a:rPr>
              <a:t>Scenario: Confirmed Crohn's disease | Management | Crohn's disease | CKS | NICE</a:t>
            </a:r>
            <a:endParaRPr lang="en-GB" sz="1100" dirty="0"/>
          </a:p>
        </p:txBody>
      </p:sp>
      <p:sp>
        <p:nvSpPr>
          <p:cNvPr id="43" name="Rectangle 42"/>
          <p:cNvSpPr/>
          <p:nvPr/>
        </p:nvSpPr>
        <p:spPr>
          <a:xfrm>
            <a:off x="696034" y="2060148"/>
            <a:ext cx="6096000" cy="261610"/>
          </a:xfrm>
          <a:prstGeom prst="rect">
            <a:avLst/>
          </a:prstGeom>
        </p:spPr>
        <p:txBody>
          <a:bodyPr>
            <a:spAutoFit/>
          </a:bodyPr>
          <a:lstStyle/>
          <a:p>
            <a:r>
              <a:rPr lang="en-GB" sz="1100" dirty="0">
                <a:hlinkClick r:id="rId3"/>
              </a:rPr>
              <a:t>Anaemia - iron deficiency | Health topics A to Z | CKS | NICE</a:t>
            </a:r>
            <a:endParaRPr lang="en-GB" sz="1100" dirty="0"/>
          </a:p>
        </p:txBody>
      </p:sp>
      <p:sp>
        <p:nvSpPr>
          <p:cNvPr id="44" name="Rectangle 43"/>
          <p:cNvSpPr/>
          <p:nvPr/>
        </p:nvSpPr>
        <p:spPr>
          <a:xfrm>
            <a:off x="696035" y="2375465"/>
            <a:ext cx="4063364" cy="430887"/>
          </a:xfrm>
          <a:prstGeom prst="rect">
            <a:avLst/>
          </a:prstGeom>
        </p:spPr>
        <p:txBody>
          <a:bodyPr wrap="square">
            <a:spAutoFit/>
          </a:bodyPr>
          <a:lstStyle/>
          <a:p>
            <a:r>
              <a:rPr lang="en-GB" sz="1100" dirty="0">
                <a:hlinkClick r:id="rId4"/>
              </a:rPr>
              <a:t>Anaemia - B12 and folate deficiency | Health topics A to Z | CKS | NICE</a:t>
            </a:r>
            <a:endParaRPr lang="en-GB" sz="1100" dirty="0"/>
          </a:p>
        </p:txBody>
      </p:sp>
      <p:sp>
        <p:nvSpPr>
          <p:cNvPr id="45" name="Rectangle 44"/>
          <p:cNvSpPr/>
          <p:nvPr/>
        </p:nvSpPr>
        <p:spPr>
          <a:xfrm>
            <a:off x="696034" y="2901117"/>
            <a:ext cx="4063365" cy="430887"/>
          </a:xfrm>
          <a:prstGeom prst="rect">
            <a:avLst/>
          </a:prstGeom>
        </p:spPr>
        <p:txBody>
          <a:bodyPr wrap="square">
            <a:spAutoFit/>
          </a:bodyPr>
          <a:lstStyle/>
          <a:p>
            <a:r>
              <a:rPr lang="en-GB" sz="1100" dirty="0">
                <a:hlinkClick r:id="rId5"/>
              </a:rPr>
              <a:t>Vitamin D deficiency in adults | Health topics A to Z | CKS | NICE</a:t>
            </a:r>
            <a:endParaRPr lang="en-GB" sz="1100" dirty="0"/>
          </a:p>
        </p:txBody>
      </p:sp>
      <p:sp>
        <p:nvSpPr>
          <p:cNvPr id="51" name="Rectangle 50"/>
          <p:cNvSpPr/>
          <p:nvPr/>
        </p:nvSpPr>
        <p:spPr>
          <a:xfrm>
            <a:off x="696034" y="3257491"/>
            <a:ext cx="4202450" cy="430887"/>
          </a:xfrm>
          <a:prstGeom prst="rect">
            <a:avLst/>
          </a:prstGeom>
        </p:spPr>
        <p:txBody>
          <a:bodyPr wrap="square">
            <a:spAutoFit/>
          </a:bodyPr>
          <a:lstStyle/>
          <a:p>
            <a:r>
              <a:rPr lang="en-GB" sz="1100" dirty="0">
                <a:hlinkClick r:id="rId6"/>
              </a:rPr>
              <a:t>Vitamin D deficiency in children | Health topics A to Z | CKS | NICE</a:t>
            </a:r>
            <a:endParaRPr lang="en-GB" sz="1100" dirty="0"/>
          </a:p>
        </p:txBody>
      </p:sp>
      <p:pic>
        <p:nvPicPr>
          <p:cNvPr id="52" name="Picture 51"/>
          <p:cNvPicPr>
            <a:picLocks noChangeAspect="1"/>
          </p:cNvPicPr>
          <p:nvPr/>
        </p:nvPicPr>
        <p:blipFill>
          <a:blip r:embed="rId7"/>
          <a:stretch>
            <a:fillRect/>
          </a:stretch>
        </p:blipFill>
        <p:spPr>
          <a:xfrm>
            <a:off x="4700784" y="1533614"/>
            <a:ext cx="395398" cy="397163"/>
          </a:xfrm>
          <a:prstGeom prst="rect">
            <a:avLst/>
          </a:prstGeom>
        </p:spPr>
      </p:pic>
      <p:pic>
        <p:nvPicPr>
          <p:cNvPr id="53" name="Picture 52"/>
          <p:cNvPicPr>
            <a:picLocks noChangeAspect="1"/>
          </p:cNvPicPr>
          <p:nvPr/>
        </p:nvPicPr>
        <p:blipFill>
          <a:blip r:embed="rId8"/>
          <a:stretch>
            <a:fillRect/>
          </a:stretch>
        </p:blipFill>
        <p:spPr>
          <a:xfrm>
            <a:off x="4700784" y="1994357"/>
            <a:ext cx="395398" cy="391868"/>
          </a:xfrm>
          <a:prstGeom prst="rect">
            <a:avLst/>
          </a:prstGeom>
        </p:spPr>
      </p:pic>
      <p:pic>
        <p:nvPicPr>
          <p:cNvPr id="54" name="Picture 53"/>
          <p:cNvPicPr>
            <a:picLocks noChangeAspect="1"/>
          </p:cNvPicPr>
          <p:nvPr/>
        </p:nvPicPr>
        <p:blipFill>
          <a:blip r:embed="rId9"/>
          <a:stretch>
            <a:fillRect/>
          </a:stretch>
        </p:blipFill>
        <p:spPr>
          <a:xfrm>
            <a:off x="4700785" y="2403277"/>
            <a:ext cx="406722" cy="403075"/>
          </a:xfrm>
          <a:prstGeom prst="rect">
            <a:avLst/>
          </a:prstGeom>
        </p:spPr>
      </p:pic>
      <p:pic>
        <p:nvPicPr>
          <p:cNvPr id="55" name="Picture 54"/>
          <p:cNvPicPr>
            <a:picLocks noChangeAspect="1"/>
          </p:cNvPicPr>
          <p:nvPr/>
        </p:nvPicPr>
        <p:blipFill>
          <a:blip r:embed="rId10"/>
          <a:stretch>
            <a:fillRect/>
          </a:stretch>
        </p:blipFill>
        <p:spPr>
          <a:xfrm>
            <a:off x="4700784" y="2823405"/>
            <a:ext cx="410307" cy="404860"/>
          </a:xfrm>
          <a:prstGeom prst="rect">
            <a:avLst/>
          </a:prstGeom>
        </p:spPr>
      </p:pic>
      <p:pic>
        <p:nvPicPr>
          <p:cNvPr id="56" name="Picture 55"/>
          <p:cNvPicPr>
            <a:picLocks noChangeAspect="1"/>
          </p:cNvPicPr>
          <p:nvPr/>
        </p:nvPicPr>
        <p:blipFill>
          <a:blip r:embed="rId11"/>
          <a:stretch>
            <a:fillRect/>
          </a:stretch>
        </p:blipFill>
        <p:spPr>
          <a:xfrm>
            <a:off x="4696544" y="3267731"/>
            <a:ext cx="418785" cy="420647"/>
          </a:xfrm>
          <a:prstGeom prst="rect">
            <a:avLst/>
          </a:prstGeom>
        </p:spPr>
      </p:pic>
      <p:sp>
        <p:nvSpPr>
          <p:cNvPr id="57" name="TextBox 56"/>
          <p:cNvSpPr txBox="1"/>
          <p:nvPr/>
        </p:nvSpPr>
        <p:spPr>
          <a:xfrm>
            <a:off x="696034" y="3688378"/>
            <a:ext cx="3253968" cy="276999"/>
          </a:xfrm>
          <a:prstGeom prst="rect">
            <a:avLst/>
          </a:prstGeom>
          <a:noFill/>
        </p:spPr>
        <p:txBody>
          <a:bodyPr wrap="none" rtlCol="0">
            <a:spAutoFit/>
          </a:bodyPr>
          <a:lstStyle/>
          <a:p>
            <a:r>
              <a:rPr lang="en-GB" sz="1200" b="1" u="sng" dirty="0" smtClean="0"/>
              <a:t>Slide 14: </a:t>
            </a:r>
            <a:r>
              <a:rPr lang="en-GB" sz="1200" b="1" u="sng" dirty="0"/>
              <a:t>Reviews/support in primary Care</a:t>
            </a:r>
          </a:p>
        </p:txBody>
      </p:sp>
      <p:sp>
        <p:nvSpPr>
          <p:cNvPr id="19" name="Rectangle 18"/>
          <p:cNvSpPr/>
          <p:nvPr/>
        </p:nvSpPr>
        <p:spPr>
          <a:xfrm>
            <a:off x="696034" y="3965377"/>
            <a:ext cx="4000510" cy="430887"/>
          </a:xfrm>
          <a:prstGeom prst="rect">
            <a:avLst/>
          </a:prstGeom>
        </p:spPr>
        <p:txBody>
          <a:bodyPr wrap="square">
            <a:spAutoFit/>
          </a:bodyPr>
          <a:lstStyle/>
          <a:p>
            <a:r>
              <a:rPr lang="en-GB" sz="1100" dirty="0">
                <a:hlinkClick r:id="rId2"/>
              </a:rPr>
              <a:t>Scenario: Confirmed Crohn's disease | Management | Crohn's disease | CKS | NICE</a:t>
            </a:r>
            <a:endParaRPr lang="en-GB" sz="1100" dirty="0"/>
          </a:p>
        </p:txBody>
      </p:sp>
      <p:sp>
        <p:nvSpPr>
          <p:cNvPr id="58" name="Rectangle 57"/>
          <p:cNvSpPr/>
          <p:nvPr/>
        </p:nvSpPr>
        <p:spPr>
          <a:xfrm>
            <a:off x="696034" y="4457819"/>
            <a:ext cx="3735118" cy="430887"/>
          </a:xfrm>
          <a:prstGeom prst="rect">
            <a:avLst/>
          </a:prstGeom>
        </p:spPr>
        <p:txBody>
          <a:bodyPr wrap="square">
            <a:spAutoFit/>
          </a:bodyPr>
          <a:lstStyle/>
          <a:p>
            <a:r>
              <a:rPr lang="en-GB" sz="1100" dirty="0">
                <a:hlinkClick r:id="rId12"/>
              </a:rPr>
              <a:t>Extra-intestinal manifestations | Background information | Crohn's disease | CKS | NICE</a:t>
            </a:r>
            <a:endParaRPr lang="en-GB" sz="1100" dirty="0"/>
          </a:p>
        </p:txBody>
      </p:sp>
      <p:sp>
        <p:nvSpPr>
          <p:cNvPr id="59" name="Rectangle 58"/>
          <p:cNvSpPr/>
          <p:nvPr/>
        </p:nvSpPr>
        <p:spPr>
          <a:xfrm>
            <a:off x="696034" y="4888706"/>
            <a:ext cx="3735118" cy="430887"/>
          </a:xfrm>
          <a:prstGeom prst="rect">
            <a:avLst/>
          </a:prstGeom>
        </p:spPr>
        <p:txBody>
          <a:bodyPr wrap="square">
            <a:spAutoFit/>
          </a:bodyPr>
          <a:lstStyle/>
          <a:p>
            <a:r>
              <a:rPr lang="en-GB" sz="1100" dirty="0">
                <a:hlinkClick r:id="rId2"/>
              </a:rPr>
              <a:t>Scenario: Confirmed Crohn's disease | Management | Crohn's disease | CKS | NICE</a:t>
            </a:r>
            <a:endParaRPr lang="en-GB" sz="1100" dirty="0"/>
          </a:p>
        </p:txBody>
      </p:sp>
      <p:pic>
        <p:nvPicPr>
          <p:cNvPr id="60" name="Picture 59"/>
          <p:cNvPicPr>
            <a:picLocks noChangeAspect="1"/>
          </p:cNvPicPr>
          <p:nvPr/>
        </p:nvPicPr>
        <p:blipFill>
          <a:blip r:embed="rId13"/>
          <a:stretch>
            <a:fillRect/>
          </a:stretch>
        </p:blipFill>
        <p:spPr>
          <a:xfrm>
            <a:off x="4696544" y="3848797"/>
            <a:ext cx="427273" cy="429180"/>
          </a:xfrm>
          <a:prstGeom prst="rect">
            <a:avLst/>
          </a:prstGeom>
        </p:spPr>
      </p:pic>
      <p:pic>
        <p:nvPicPr>
          <p:cNvPr id="61" name="Picture 60"/>
          <p:cNvPicPr>
            <a:picLocks noChangeAspect="1"/>
          </p:cNvPicPr>
          <p:nvPr/>
        </p:nvPicPr>
        <p:blipFill>
          <a:blip r:embed="rId14"/>
          <a:stretch>
            <a:fillRect/>
          </a:stretch>
        </p:blipFill>
        <p:spPr>
          <a:xfrm>
            <a:off x="4684183" y="4399683"/>
            <a:ext cx="439634" cy="461155"/>
          </a:xfrm>
          <a:prstGeom prst="rect">
            <a:avLst/>
          </a:prstGeom>
        </p:spPr>
      </p:pic>
      <p:pic>
        <p:nvPicPr>
          <p:cNvPr id="62" name="Picture 61"/>
          <p:cNvPicPr>
            <a:picLocks noChangeAspect="1"/>
          </p:cNvPicPr>
          <p:nvPr/>
        </p:nvPicPr>
        <p:blipFill>
          <a:blip r:embed="rId15"/>
          <a:stretch>
            <a:fillRect/>
          </a:stretch>
        </p:blipFill>
        <p:spPr>
          <a:xfrm>
            <a:off x="4696544" y="4911874"/>
            <a:ext cx="427273" cy="429189"/>
          </a:xfrm>
          <a:prstGeom prst="rect">
            <a:avLst/>
          </a:prstGeom>
        </p:spPr>
      </p:pic>
      <p:sp>
        <p:nvSpPr>
          <p:cNvPr id="63" name="TextBox 62"/>
          <p:cNvSpPr txBox="1"/>
          <p:nvPr/>
        </p:nvSpPr>
        <p:spPr>
          <a:xfrm>
            <a:off x="696034" y="5408163"/>
            <a:ext cx="5046574" cy="276999"/>
          </a:xfrm>
          <a:prstGeom prst="rect">
            <a:avLst/>
          </a:prstGeom>
          <a:noFill/>
        </p:spPr>
        <p:txBody>
          <a:bodyPr wrap="none" rtlCol="0">
            <a:spAutoFit/>
          </a:bodyPr>
          <a:lstStyle/>
          <a:p>
            <a:r>
              <a:rPr lang="en-GB" sz="1200" b="1" u="sng" dirty="0" smtClean="0"/>
              <a:t>Slide 16: </a:t>
            </a:r>
            <a:r>
              <a:rPr lang="en-GB" sz="1200" b="1" u="sng" dirty="0"/>
              <a:t>Specialist drug </a:t>
            </a:r>
            <a:r>
              <a:rPr lang="en-GB" sz="1200" b="1" u="sng" dirty="0" smtClean="0"/>
              <a:t>treatments </a:t>
            </a:r>
            <a:r>
              <a:rPr lang="en-GB" sz="1200" b="1" u="sng" dirty="0"/>
              <a:t>for Crohn's disease continued</a:t>
            </a:r>
            <a:endParaRPr lang="en-GB" sz="1200" b="1" u="sng" dirty="0"/>
          </a:p>
        </p:txBody>
      </p:sp>
      <p:sp>
        <p:nvSpPr>
          <p:cNvPr id="64" name="Rectangle 63"/>
          <p:cNvSpPr/>
          <p:nvPr/>
        </p:nvSpPr>
        <p:spPr>
          <a:xfrm>
            <a:off x="696034" y="5750480"/>
            <a:ext cx="3988149" cy="430887"/>
          </a:xfrm>
          <a:prstGeom prst="rect">
            <a:avLst/>
          </a:prstGeom>
        </p:spPr>
        <p:txBody>
          <a:bodyPr wrap="square">
            <a:spAutoFit/>
          </a:bodyPr>
          <a:lstStyle/>
          <a:p>
            <a:r>
              <a:rPr lang="en-GB" sz="1100" dirty="0">
                <a:hlinkClick r:id="rId16"/>
              </a:rPr>
              <a:t>Monitoring of DMARDs | Management | DMARDs | CKS | NICE</a:t>
            </a:r>
            <a:endParaRPr lang="en-GB" sz="1100" dirty="0"/>
          </a:p>
        </p:txBody>
      </p:sp>
      <p:pic>
        <p:nvPicPr>
          <p:cNvPr id="65" name="Picture 64"/>
          <p:cNvPicPr>
            <a:picLocks noChangeAspect="1"/>
          </p:cNvPicPr>
          <p:nvPr/>
        </p:nvPicPr>
        <p:blipFill>
          <a:blip r:embed="rId17"/>
          <a:stretch>
            <a:fillRect/>
          </a:stretch>
        </p:blipFill>
        <p:spPr>
          <a:xfrm>
            <a:off x="4684183" y="5746589"/>
            <a:ext cx="444526" cy="434778"/>
          </a:xfrm>
          <a:prstGeom prst="rect">
            <a:avLst/>
          </a:prstGeom>
        </p:spPr>
      </p:pic>
      <p:sp>
        <p:nvSpPr>
          <p:cNvPr id="66" name="TextBox 65"/>
          <p:cNvSpPr txBox="1"/>
          <p:nvPr/>
        </p:nvSpPr>
        <p:spPr>
          <a:xfrm>
            <a:off x="5814980" y="1317166"/>
            <a:ext cx="4270721" cy="276999"/>
          </a:xfrm>
          <a:prstGeom prst="rect">
            <a:avLst/>
          </a:prstGeom>
          <a:noFill/>
        </p:spPr>
        <p:txBody>
          <a:bodyPr wrap="none" rtlCol="0">
            <a:spAutoFit/>
          </a:bodyPr>
          <a:lstStyle/>
          <a:p>
            <a:r>
              <a:rPr lang="en-GB" sz="1200" b="1" u="sng" dirty="0" smtClean="0"/>
              <a:t>Slide 18: </a:t>
            </a:r>
            <a:r>
              <a:rPr lang="en-GB" sz="1200" b="1" u="sng" dirty="0"/>
              <a:t>Primary Care and the management of flare ups</a:t>
            </a:r>
            <a:endParaRPr lang="en-GB" sz="1200" b="1" u="sng" dirty="0"/>
          </a:p>
        </p:txBody>
      </p:sp>
      <p:pic>
        <p:nvPicPr>
          <p:cNvPr id="67" name="Picture 66"/>
          <p:cNvPicPr>
            <a:picLocks noChangeAspect="1"/>
          </p:cNvPicPr>
          <p:nvPr/>
        </p:nvPicPr>
        <p:blipFill>
          <a:blip r:embed="rId18"/>
          <a:stretch>
            <a:fillRect/>
          </a:stretch>
        </p:blipFill>
        <p:spPr>
          <a:xfrm>
            <a:off x="10029153" y="1509144"/>
            <a:ext cx="417886" cy="421634"/>
          </a:xfrm>
          <a:prstGeom prst="rect">
            <a:avLst/>
          </a:prstGeom>
        </p:spPr>
      </p:pic>
      <p:sp>
        <p:nvSpPr>
          <p:cNvPr id="68" name="Rectangle 67"/>
          <p:cNvSpPr/>
          <p:nvPr/>
        </p:nvSpPr>
        <p:spPr>
          <a:xfrm>
            <a:off x="5803259" y="1594165"/>
            <a:ext cx="4214172" cy="261610"/>
          </a:xfrm>
          <a:prstGeom prst="rect">
            <a:avLst/>
          </a:prstGeom>
        </p:spPr>
        <p:txBody>
          <a:bodyPr wrap="square">
            <a:spAutoFit/>
          </a:bodyPr>
          <a:lstStyle/>
          <a:p>
            <a:r>
              <a:rPr lang="en-GB" sz="1100" dirty="0">
                <a:hlinkClick r:id="rId19"/>
              </a:rPr>
              <a:t>Differential diagnosis | Diagnosis | Crohn's disease | CKS | NICE</a:t>
            </a:r>
            <a:endParaRPr lang="en-GB" sz="1100" dirty="0"/>
          </a:p>
        </p:txBody>
      </p:sp>
      <p:sp>
        <p:nvSpPr>
          <p:cNvPr id="69" name="Rectangle 68"/>
          <p:cNvSpPr/>
          <p:nvPr/>
        </p:nvSpPr>
        <p:spPr>
          <a:xfrm>
            <a:off x="5803259" y="1895061"/>
            <a:ext cx="4282442" cy="430887"/>
          </a:xfrm>
          <a:prstGeom prst="rect">
            <a:avLst/>
          </a:prstGeom>
        </p:spPr>
        <p:txBody>
          <a:bodyPr wrap="square">
            <a:spAutoFit/>
          </a:bodyPr>
          <a:lstStyle/>
          <a:p>
            <a:r>
              <a:rPr lang="en-GB" sz="1100" dirty="0">
                <a:hlinkClick r:id="rId20"/>
              </a:rPr>
              <a:t>Scenario: Confirmed Crohn's disease | Management | Crohn's disease | CKS | NICE</a:t>
            </a:r>
            <a:endParaRPr lang="en-GB" sz="1100" dirty="0"/>
          </a:p>
        </p:txBody>
      </p:sp>
      <p:pic>
        <p:nvPicPr>
          <p:cNvPr id="70" name="Picture 69"/>
          <p:cNvPicPr>
            <a:picLocks noChangeAspect="1"/>
          </p:cNvPicPr>
          <p:nvPr/>
        </p:nvPicPr>
        <p:blipFill>
          <a:blip r:embed="rId21"/>
          <a:stretch>
            <a:fillRect/>
          </a:stretch>
        </p:blipFill>
        <p:spPr>
          <a:xfrm>
            <a:off x="10029153" y="1994358"/>
            <a:ext cx="417886" cy="419768"/>
          </a:xfrm>
          <a:prstGeom prst="rect">
            <a:avLst/>
          </a:prstGeom>
        </p:spPr>
      </p:pic>
      <p:sp>
        <p:nvSpPr>
          <p:cNvPr id="71" name="TextBox 70"/>
          <p:cNvSpPr txBox="1"/>
          <p:nvPr/>
        </p:nvSpPr>
        <p:spPr>
          <a:xfrm>
            <a:off x="5861157" y="2398489"/>
            <a:ext cx="3058851" cy="276999"/>
          </a:xfrm>
          <a:prstGeom prst="rect">
            <a:avLst/>
          </a:prstGeom>
          <a:noFill/>
        </p:spPr>
        <p:txBody>
          <a:bodyPr wrap="none" rtlCol="0">
            <a:spAutoFit/>
          </a:bodyPr>
          <a:lstStyle/>
          <a:p>
            <a:r>
              <a:rPr lang="en-GB" sz="1200" b="1" u="sng" dirty="0" smtClean="0"/>
              <a:t>Slide 19: </a:t>
            </a:r>
            <a:r>
              <a:rPr lang="en-GB" sz="1200" b="1" u="sng" dirty="0"/>
              <a:t>The management of diarrhoea</a:t>
            </a:r>
            <a:endParaRPr lang="en-GB" sz="1200" b="1" u="sng" dirty="0"/>
          </a:p>
        </p:txBody>
      </p:sp>
      <p:sp>
        <p:nvSpPr>
          <p:cNvPr id="72" name="Rectangle 71"/>
          <p:cNvSpPr/>
          <p:nvPr/>
        </p:nvSpPr>
        <p:spPr>
          <a:xfrm>
            <a:off x="5861157" y="2691218"/>
            <a:ext cx="4009674" cy="430887"/>
          </a:xfrm>
          <a:prstGeom prst="rect">
            <a:avLst/>
          </a:prstGeom>
        </p:spPr>
        <p:txBody>
          <a:bodyPr wrap="square">
            <a:spAutoFit/>
          </a:bodyPr>
          <a:lstStyle/>
          <a:p>
            <a:r>
              <a:rPr lang="en-GB" sz="1100" dirty="0">
                <a:hlinkClick r:id="rId19"/>
              </a:rPr>
              <a:t>Differential diagnosis | Diagnosis | Crohn's disease | CKS | NICE</a:t>
            </a:r>
            <a:endParaRPr lang="en-GB" sz="1100" dirty="0"/>
          </a:p>
        </p:txBody>
      </p:sp>
      <p:pic>
        <p:nvPicPr>
          <p:cNvPr id="73" name="Picture 72"/>
          <p:cNvPicPr>
            <a:picLocks noChangeAspect="1"/>
          </p:cNvPicPr>
          <p:nvPr/>
        </p:nvPicPr>
        <p:blipFill>
          <a:blip r:embed="rId22"/>
          <a:stretch>
            <a:fillRect/>
          </a:stretch>
        </p:blipFill>
        <p:spPr>
          <a:xfrm>
            <a:off x="9653666" y="2621474"/>
            <a:ext cx="417886" cy="419768"/>
          </a:xfrm>
          <a:prstGeom prst="rect">
            <a:avLst/>
          </a:prstGeom>
        </p:spPr>
      </p:pic>
      <p:sp>
        <p:nvSpPr>
          <p:cNvPr id="74" name="Rectangle 73"/>
          <p:cNvSpPr/>
          <p:nvPr/>
        </p:nvSpPr>
        <p:spPr>
          <a:xfrm>
            <a:off x="5861157" y="3145277"/>
            <a:ext cx="4009674" cy="261610"/>
          </a:xfrm>
          <a:prstGeom prst="rect">
            <a:avLst/>
          </a:prstGeom>
        </p:spPr>
        <p:txBody>
          <a:bodyPr wrap="square">
            <a:spAutoFit/>
          </a:bodyPr>
          <a:lstStyle/>
          <a:p>
            <a:r>
              <a:rPr lang="en-GB" sz="1100" dirty="0">
                <a:hlinkClick r:id="rId23"/>
              </a:rPr>
              <a:t>Irritable bowel syndrome | Health topics A to Z | CKS | NICE</a:t>
            </a:r>
            <a:endParaRPr lang="en-GB" sz="1100" dirty="0"/>
          </a:p>
        </p:txBody>
      </p:sp>
      <p:sp>
        <p:nvSpPr>
          <p:cNvPr id="75" name="Rectangle 74"/>
          <p:cNvSpPr/>
          <p:nvPr/>
        </p:nvSpPr>
        <p:spPr>
          <a:xfrm>
            <a:off x="5861157" y="3472934"/>
            <a:ext cx="3894964" cy="261610"/>
          </a:xfrm>
          <a:prstGeom prst="rect">
            <a:avLst/>
          </a:prstGeom>
        </p:spPr>
        <p:txBody>
          <a:bodyPr wrap="square">
            <a:spAutoFit/>
          </a:bodyPr>
          <a:lstStyle/>
          <a:p>
            <a:r>
              <a:rPr lang="en-GB" sz="1100" dirty="0">
                <a:hlinkClick r:id="rId24"/>
              </a:rPr>
              <a:t>Constipation | Health topics A to Z | CKS | NICE</a:t>
            </a:r>
            <a:endParaRPr lang="en-GB" sz="1100" dirty="0"/>
          </a:p>
        </p:txBody>
      </p:sp>
      <p:sp>
        <p:nvSpPr>
          <p:cNvPr id="76" name="Rectangle 75"/>
          <p:cNvSpPr/>
          <p:nvPr/>
        </p:nvSpPr>
        <p:spPr>
          <a:xfrm>
            <a:off x="5898953" y="4570803"/>
            <a:ext cx="2223686" cy="261610"/>
          </a:xfrm>
          <a:prstGeom prst="rect">
            <a:avLst/>
          </a:prstGeom>
        </p:spPr>
        <p:txBody>
          <a:bodyPr wrap="none">
            <a:spAutoFit/>
          </a:bodyPr>
          <a:lstStyle/>
          <a:p>
            <a:r>
              <a:rPr lang="en-GB" sz="1100" dirty="0" smtClean="0">
                <a:hlinkClick r:id="rId25"/>
              </a:rPr>
              <a:t>Bowel Incontinence and urgency</a:t>
            </a:r>
            <a:endParaRPr lang="en-GB" sz="1100" dirty="0"/>
          </a:p>
        </p:txBody>
      </p:sp>
      <p:sp>
        <p:nvSpPr>
          <p:cNvPr id="77" name="Rectangle 76"/>
          <p:cNvSpPr/>
          <p:nvPr/>
        </p:nvSpPr>
        <p:spPr>
          <a:xfrm>
            <a:off x="5898953" y="4910022"/>
            <a:ext cx="1300356" cy="261610"/>
          </a:xfrm>
          <a:prstGeom prst="rect">
            <a:avLst/>
          </a:prstGeom>
        </p:spPr>
        <p:txBody>
          <a:bodyPr wrap="none">
            <a:spAutoFit/>
          </a:bodyPr>
          <a:lstStyle/>
          <a:p>
            <a:r>
              <a:rPr lang="en-GB" sz="1100" dirty="0">
                <a:hlinkClick r:id="rId26"/>
              </a:rPr>
              <a:t>Bloating and wind</a:t>
            </a:r>
            <a:endParaRPr lang="en-GB" sz="1100" dirty="0"/>
          </a:p>
        </p:txBody>
      </p:sp>
      <p:sp>
        <p:nvSpPr>
          <p:cNvPr id="78" name="Rectangle 77"/>
          <p:cNvSpPr/>
          <p:nvPr/>
        </p:nvSpPr>
        <p:spPr>
          <a:xfrm>
            <a:off x="5861157" y="3799947"/>
            <a:ext cx="3886476" cy="261610"/>
          </a:xfrm>
          <a:prstGeom prst="rect">
            <a:avLst/>
          </a:prstGeom>
        </p:spPr>
        <p:txBody>
          <a:bodyPr wrap="square">
            <a:spAutoFit/>
          </a:bodyPr>
          <a:lstStyle/>
          <a:p>
            <a:r>
              <a:rPr lang="en-GB" sz="1100" dirty="0">
                <a:hlinkClick r:id="rId27"/>
              </a:rPr>
              <a:t>Constipation in children | Health topics A to Z | CKS | NICE</a:t>
            </a:r>
            <a:endParaRPr lang="en-GB" sz="1100" dirty="0"/>
          </a:p>
        </p:txBody>
      </p:sp>
      <p:sp>
        <p:nvSpPr>
          <p:cNvPr id="79" name="Rectangle 78"/>
          <p:cNvSpPr/>
          <p:nvPr/>
        </p:nvSpPr>
        <p:spPr>
          <a:xfrm>
            <a:off x="5861157" y="4240642"/>
            <a:ext cx="3989402" cy="261610"/>
          </a:xfrm>
          <a:prstGeom prst="rect">
            <a:avLst/>
          </a:prstGeom>
        </p:spPr>
        <p:txBody>
          <a:bodyPr wrap="square">
            <a:spAutoFit/>
          </a:bodyPr>
          <a:lstStyle/>
          <a:p>
            <a:r>
              <a:rPr lang="en-GB" sz="1100" dirty="0">
                <a:hlinkClick r:id="rId28"/>
              </a:rPr>
              <a:t>When to suspect | Diagnosis | Crohn's disease | CKS | NICE</a:t>
            </a:r>
            <a:endParaRPr lang="en-GB" sz="1100" dirty="0"/>
          </a:p>
        </p:txBody>
      </p:sp>
      <p:pic>
        <p:nvPicPr>
          <p:cNvPr id="80" name="Picture 79"/>
          <p:cNvPicPr>
            <a:picLocks noChangeAspect="1"/>
          </p:cNvPicPr>
          <p:nvPr/>
        </p:nvPicPr>
        <p:blipFill>
          <a:blip r:embed="rId29"/>
          <a:stretch>
            <a:fillRect/>
          </a:stretch>
        </p:blipFill>
        <p:spPr>
          <a:xfrm>
            <a:off x="9685714" y="3062411"/>
            <a:ext cx="423121" cy="415731"/>
          </a:xfrm>
          <a:prstGeom prst="rect">
            <a:avLst/>
          </a:prstGeom>
        </p:spPr>
      </p:pic>
      <p:pic>
        <p:nvPicPr>
          <p:cNvPr id="81" name="Picture 80"/>
          <p:cNvPicPr>
            <a:picLocks noChangeAspect="1"/>
          </p:cNvPicPr>
          <p:nvPr/>
        </p:nvPicPr>
        <p:blipFill>
          <a:blip r:embed="rId30"/>
          <a:stretch>
            <a:fillRect/>
          </a:stretch>
        </p:blipFill>
        <p:spPr>
          <a:xfrm>
            <a:off x="8991584" y="3390136"/>
            <a:ext cx="417845" cy="421644"/>
          </a:xfrm>
          <a:prstGeom prst="rect">
            <a:avLst/>
          </a:prstGeom>
        </p:spPr>
      </p:pic>
      <p:pic>
        <p:nvPicPr>
          <p:cNvPr id="82" name="Picture 81"/>
          <p:cNvPicPr>
            <a:picLocks noChangeAspect="1"/>
          </p:cNvPicPr>
          <p:nvPr/>
        </p:nvPicPr>
        <p:blipFill>
          <a:blip r:embed="rId31"/>
          <a:stretch>
            <a:fillRect/>
          </a:stretch>
        </p:blipFill>
        <p:spPr>
          <a:xfrm>
            <a:off x="9648431" y="3758571"/>
            <a:ext cx="423121" cy="425035"/>
          </a:xfrm>
          <a:prstGeom prst="rect">
            <a:avLst/>
          </a:prstGeom>
        </p:spPr>
      </p:pic>
      <p:pic>
        <p:nvPicPr>
          <p:cNvPr id="83" name="Picture 82"/>
          <p:cNvPicPr>
            <a:picLocks noChangeAspect="1"/>
          </p:cNvPicPr>
          <p:nvPr/>
        </p:nvPicPr>
        <p:blipFill>
          <a:blip r:embed="rId32"/>
          <a:stretch>
            <a:fillRect/>
          </a:stretch>
        </p:blipFill>
        <p:spPr>
          <a:xfrm>
            <a:off x="9756121" y="4258204"/>
            <a:ext cx="426962" cy="423133"/>
          </a:xfrm>
          <a:prstGeom prst="rect">
            <a:avLst/>
          </a:prstGeom>
        </p:spPr>
      </p:pic>
      <p:pic>
        <p:nvPicPr>
          <p:cNvPr id="84" name="Picture 83"/>
          <p:cNvPicPr>
            <a:picLocks noChangeAspect="1"/>
          </p:cNvPicPr>
          <p:nvPr/>
        </p:nvPicPr>
        <p:blipFill>
          <a:blip r:embed="rId33"/>
          <a:stretch>
            <a:fillRect/>
          </a:stretch>
        </p:blipFill>
        <p:spPr>
          <a:xfrm>
            <a:off x="8091471" y="4558651"/>
            <a:ext cx="435380" cy="435380"/>
          </a:xfrm>
          <a:prstGeom prst="rect">
            <a:avLst/>
          </a:prstGeom>
        </p:spPr>
      </p:pic>
      <p:pic>
        <p:nvPicPr>
          <p:cNvPr id="85" name="Picture 84"/>
          <p:cNvPicPr>
            <a:picLocks noChangeAspect="1"/>
          </p:cNvPicPr>
          <p:nvPr/>
        </p:nvPicPr>
        <p:blipFill>
          <a:blip r:embed="rId34"/>
          <a:stretch>
            <a:fillRect/>
          </a:stretch>
        </p:blipFill>
        <p:spPr>
          <a:xfrm>
            <a:off x="7166372" y="4878973"/>
            <a:ext cx="438729" cy="440620"/>
          </a:xfrm>
          <a:prstGeom prst="rect">
            <a:avLst/>
          </a:prstGeom>
        </p:spPr>
      </p:pic>
      <p:sp>
        <p:nvSpPr>
          <p:cNvPr id="86" name="TextBox 85"/>
          <p:cNvSpPr txBox="1"/>
          <p:nvPr/>
        </p:nvSpPr>
        <p:spPr>
          <a:xfrm>
            <a:off x="5908745" y="5258702"/>
            <a:ext cx="3956532" cy="276999"/>
          </a:xfrm>
          <a:prstGeom prst="rect">
            <a:avLst/>
          </a:prstGeom>
          <a:noFill/>
        </p:spPr>
        <p:txBody>
          <a:bodyPr wrap="none" rtlCol="0">
            <a:spAutoFit/>
          </a:bodyPr>
          <a:lstStyle/>
          <a:p>
            <a:r>
              <a:rPr lang="en-GB" sz="1200" b="1" u="sng" dirty="0" smtClean="0"/>
              <a:t>Slide 20: </a:t>
            </a:r>
            <a:r>
              <a:rPr lang="en-GB" sz="1200" b="1" u="sng" dirty="0"/>
              <a:t>The management of fistulas and strictures</a:t>
            </a:r>
            <a:endParaRPr lang="en-GB" sz="1200" b="1" u="sng" dirty="0"/>
          </a:p>
        </p:txBody>
      </p:sp>
      <p:sp>
        <p:nvSpPr>
          <p:cNvPr id="87" name="Rectangle 86"/>
          <p:cNvSpPr/>
          <p:nvPr/>
        </p:nvSpPr>
        <p:spPr>
          <a:xfrm>
            <a:off x="5948287" y="5622771"/>
            <a:ext cx="6096000" cy="261610"/>
          </a:xfrm>
          <a:prstGeom prst="rect">
            <a:avLst/>
          </a:prstGeom>
        </p:spPr>
        <p:txBody>
          <a:bodyPr>
            <a:spAutoFit/>
          </a:bodyPr>
          <a:lstStyle/>
          <a:p>
            <a:r>
              <a:rPr lang="en-GB" sz="1100" dirty="0">
                <a:hlinkClick r:id="rId28"/>
              </a:rPr>
              <a:t>When to suspect | Diagnosis | Crohn's disease | CKS | NICE</a:t>
            </a:r>
            <a:endParaRPr lang="en-GB" sz="1100" dirty="0"/>
          </a:p>
        </p:txBody>
      </p:sp>
      <p:sp>
        <p:nvSpPr>
          <p:cNvPr id="88" name="Rectangle 87"/>
          <p:cNvSpPr/>
          <p:nvPr/>
        </p:nvSpPr>
        <p:spPr>
          <a:xfrm>
            <a:off x="5948287" y="5951036"/>
            <a:ext cx="6096000" cy="261610"/>
          </a:xfrm>
          <a:prstGeom prst="rect">
            <a:avLst/>
          </a:prstGeom>
        </p:spPr>
        <p:txBody>
          <a:bodyPr>
            <a:spAutoFit/>
          </a:bodyPr>
          <a:lstStyle/>
          <a:p>
            <a:r>
              <a:rPr lang="en-GB" sz="1100" dirty="0">
                <a:hlinkClick r:id="rId20"/>
              </a:rPr>
              <a:t>Scenario: Confirmed Crohn's disease | Management | Crohn's disease | CKS | NICE</a:t>
            </a:r>
            <a:endParaRPr lang="en-GB" sz="1100" dirty="0"/>
          </a:p>
        </p:txBody>
      </p:sp>
      <p:sp>
        <p:nvSpPr>
          <p:cNvPr id="89" name="Rectangle 88"/>
          <p:cNvSpPr/>
          <p:nvPr/>
        </p:nvSpPr>
        <p:spPr>
          <a:xfrm>
            <a:off x="5936564" y="6271261"/>
            <a:ext cx="671979" cy="261610"/>
          </a:xfrm>
          <a:prstGeom prst="rect">
            <a:avLst/>
          </a:prstGeom>
        </p:spPr>
        <p:txBody>
          <a:bodyPr wrap="none">
            <a:spAutoFit/>
          </a:bodyPr>
          <a:lstStyle/>
          <a:p>
            <a:r>
              <a:rPr lang="en-GB" sz="1100" dirty="0">
                <a:hlinkClick r:id="rId35"/>
              </a:rPr>
              <a:t>Fistulas</a:t>
            </a:r>
            <a:endParaRPr lang="en-GB" sz="1100" dirty="0"/>
          </a:p>
        </p:txBody>
      </p:sp>
      <p:sp>
        <p:nvSpPr>
          <p:cNvPr id="90" name="Rectangle 89"/>
          <p:cNvSpPr/>
          <p:nvPr/>
        </p:nvSpPr>
        <p:spPr>
          <a:xfrm>
            <a:off x="5936564" y="6540949"/>
            <a:ext cx="1951175" cy="261610"/>
          </a:xfrm>
          <a:prstGeom prst="rect">
            <a:avLst/>
          </a:prstGeom>
        </p:spPr>
        <p:txBody>
          <a:bodyPr wrap="none">
            <a:spAutoFit/>
          </a:bodyPr>
          <a:lstStyle/>
          <a:p>
            <a:r>
              <a:rPr lang="en-GB" sz="1100" dirty="0">
                <a:hlinkClick r:id="rId36"/>
              </a:rPr>
              <a:t>Surgery for Crohn's Disease</a:t>
            </a:r>
            <a:endParaRPr lang="en-GB" sz="1100" dirty="0"/>
          </a:p>
        </p:txBody>
      </p:sp>
      <p:pic>
        <p:nvPicPr>
          <p:cNvPr id="91" name="Picture 90"/>
          <p:cNvPicPr>
            <a:picLocks noChangeAspect="1"/>
          </p:cNvPicPr>
          <p:nvPr/>
        </p:nvPicPr>
        <p:blipFill>
          <a:blip r:embed="rId37"/>
          <a:stretch>
            <a:fillRect/>
          </a:stretch>
        </p:blipFill>
        <p:spPr>
          <a:xfrm>
            <a:off x="9870831" y="5461399"/>
            <a:ext cx="422031" cy="423940"/>
          </a:xfrm>
          <a:prstGeom prst="rect">
            <a:avLst/>
          </a:prstGeom>
        </p:spPr>
      </p:pic>
      <p:pic>
        <p:nvPicPr>
          <p:cNvPr id="92" name="Picture 91"/>
          <p:cNvPicPr>
            <a:picLocks noChangeAspect="1"/>
          </p:cNvPicPr>
          <p:nvPr/>
        </p:nvPicPr>
        <p:blipFill>
          <a:blip r:embed="rId38"/>
          <a:stretch>
            <a:fillRect/>
          </a:stretch>
        </p:blipFill>
        <p:spPr>
          <a:xfrm>
            <a:off x="11334227" y="5860071"/>
            <a:ext cx="400573" cy="398831"/>
          </a:xfrm>
          <a:prstGeom prst="rect">
            <a:avLst/>
          </a:prstGeom>
        </p:spPr>
      </p:pic>
      <p:pic>
        <p:nvPicPr>
          <p:cNvPr id="93" name="Picture 92"/>
          <p:cNvPicPr>
            <a:picLocks noChangeAspect="1"/>
          </p:cNvPicPr>
          <p:nvPr/>
        </p:nvPicPr>
        <p:blipFill>
          <a:blip r:embed="rId39"/>
          <a:stretch>
            <a:fillRect/>
          </a:stretch>
        </p:blipFill>
        <p:spPr>
          <a:xfrm>
            <a:off x="6608544" y="6194572"/>
            <a:ext cx="409424" cy="412999"/>
          </a:xfrm>
          <a:prstGeom prst="rect">
            <a:avLst/>
          </a:prstGeom>
        </p:spPr>
      </p:pic>
      <p:pic>
        <p:nvPicPr>
          <p:cNvPr id="94" name="Picture 93"/>
          <p:cNvPicPr>
            <a:picLocks noChangeAspect="1"/>
          </p:cNvPicPr>
          <p:nvPr/>
        </p:nvPicPr>
        <p:blipFill>
          <a:blip r:embed="rId40"/>
          <a:stretch>
            <a:fillRect/>
          </a:stretch>
        </p:blipFill>
        <p:spPr>
          <a:xfrm>
            <a:off x="7878564" y="6416906"/>
            <a:ext cx="384705" cy="381330"/>
          </a:xfrm>
          <a:prstGeom prst="rect">
            <a:avLst/>
          </a:prstGeom>
        </p:spPr>
      </p:pic>
    </p:spTree>
    <p:extLst>
      <p:ext uri="{BB962C8B-B14F-4D97-AF65-F5344CB8AC3E}">
        <p14:creationId xmlns:p14="http://schemas.microsoft.com/office/powerpoint/2010/main" val="6643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Appendix (links)</a:t>
            </a:r>
            <a:endParaRPr lang="en-GB" dirty="0"/>
          </a:p>
        </p:txBody>
      </p:sp>
      <p:sp>
        <p:nvSpPr>
          <p:cNvPr id="95" name="TextBox 94"/>
          <p:cNvSpPr txBox="1"/>
          <p:nvPr/>
        </p:nvSpPr>
        <p:spPr>
          <a:xfrm>
            <a:off x="645083" y="1249567"/>
            <a:ext cx="2323072" cy="276999"/>
          </a:xfrm>
          <a:prstGeom prst="rect">
            <a:avLst/>
          </a:prstGeom>
          <a:noFill/>
        </p:spPr>
        <p:txBody>
          <a:bodyPr wrap="none" rtlCol="0">
            <a:spAutoFit/>
          </a:bodyPr>
          <a:lstStyle/>
          <a:p>
            <a:r>
              <a:rPr lang="en-GB" sz="1200" b="1" u="sng" dirty="0" smtClean="0"/>
              <a:t>Slide 21: </a:t>
            </a:r>
            <a:r>
              <a:rPr lang="en-GB" sz="1200" b="1" u="sng" dirty="0"/>
              <a:t>Upper GI symptoms</a:t>
            </a:r>
            <a:endParaRPr lang="en-GB" sz="1200" b="1" u="sng" dirty="0"/>
          </a:p>
        </p:txBody>
      </p:sp>
      <p:sp>
        <p:nvSpPr>
          <p:cNvPr id="96" name="Rectangle 95"/>
          <p:cNvSpPr/>
          <p:nvPr/>
        </p:nvSpPr>
        <p:spPr>
          <a:xfrm>
            <a:off x="645083" y="1526566"/>
            <a:ext cx="6096000" cy="261610"/>
          </a:xfrm>
          <a:prstGeom prst="rect">
            <a:avLst/>
          </a:prstGeom>
        </p:spPr>
        <p:txBody>
          <a:bodyPr>
            <a:spAutoFit/>
          </a:bodyPr>
          <a:lstStyle/>
          <a:p>
            <a:r>
              <a:rPr lang="en-GB" sz="1100" dirty="0">
                <a:hlinkClick r:id="rId2"/>
              </a:rPr>
              <a:t>Dyspepsia - proven GORD | Health topics A to Z | CKS | NICE</a:t>
            </a:r>
            <a:endParaRPr lang="en-GB" sz="1100" dirty="0"/>
          </a:p>
        </p:txBody>
      </p:sp>
      <p:sp>
        <p:nvSpPr>
          <p:cNvPr id="97" name="Rectangle 96"/>
          <p:cNvSpPr/>
          <p:nvPr/>
        </p:nvSpPr>
        <p:spPr>
          <a:xfrm>
            <a:off x="645083" y="1860273"/>
            <a:ext cx="6096000" cy="261610"/>
          </a:xfrm>
          <a:prstGeom prst="rect">
            <a:avLst/>
          </a:prstGeom>
        </p:spPr>
        <p:txBody>
          <a:bodyPr>
            <a:spAutoFit/>
          </a:bodyPr>
          <a:lstStyle/>
          <a:p>
            <a:r>
              <a:rPr lang="en-GB" sz="1100" dirty="0">
                <a:hlinkClick r:id="rId3"/>
              </a:rPr>
              <a:t>Dyspepsia - proven peptic ulcer | Health topics A to Z | CKS | NICE</a:t>
            </a:r>
            <a:endParaRPr lang="en-GB" sz="1100" dirty="0"/>
          </a:p>
        </p:txBody>
      </p:sp>
      <p:sp>
        <p:nvSpPr>
          <p:cNvPr id="98" name="Rectangle 97"/>
          <p:cNvSpPr/>
          <p:nvPr/>
        </p:nvSpPr>
        <p:spPr>
          <a:xfrm>
            <a:off x="645083" y="2252689"/>
            <a:ext cx="6096000" cy="261610"/>
          </a:xfrm>
          <a:prstGeom prst="rect">
            <a:avLst/>
          </a:prstGeom>
        </p:spPr>
        <p:txBody>
          <a:bodyPr>
            <a:spAutoFit/>
          </a:bodyPr>
          <a:lstStyle/>
          <a:p>
            <a:r>
              <a:rPr lang="en-GB" sz="1100" dirty="0">
                <a:hlinkClick r:id="rId4"/>
              </a:rPr>
              <a:t>Dyspepsia - proven functional | Health topics A to Z | CKS | NICE</a:t>
            </a:r>
            <a:endParaRPr lang="en-GB" sz="1100" dirty="0"/>
          </a:p>
        </p:txBody>
      </p:sp>
      <p:sp>
        <p:nvSpPr>
          <p:cNvPr id="99" name="Rectangle 98"/>
          <p:cNvSpPr/>
          <p:nvPr/>
        </p:nvSpPr>
        <p:spPr>
          <a:xfrm>
            <a:off x="645083" y="2645105"/>
            <a:ext cx="6096000" cy="261610"/>
          </a:xfrm>
          <a:prstGeom prst="rect">
            <a:avLst/>
          </a:prstGeom>
        </p:spPr>
        <p:txBody>
          <a:bodyPr>
            <a:spAutoFit/>
          </a:bodyPr>
          <a:lstStyle/>
          <a:p>
            <a:r>
              <a:rPr lang="en-GB" sz="1100" dirty="0">
                <a:hlinkClick r:id="rId5"/>
              </a:rPr>
              <a:t>Dyspepsia - pregnancy-associated | Health topics A to Z | CKS | NICE</a:t>
            </a:r>
            <a:endParaRPr lang="en-GB" sz="1100" dirty="0"/>
          </a:p>
        </p:txBody>
      </p:sp>
      <p:pic>
        <p:nvPicPr>
          <p:cNvPr id="100" name="Picture 99"/>
          <p:cNvPicPr>
            <a:picLocks noChangeAspect="1"/>
          </p:cNvPicPr>
          <p:nvPr/>
        </p:nvPicPr>
        <p:blipFill>
          <a:blip r:embed="rId6"/>
          <a:stretch>
            <a:fillRect/>
          </a:stretch>
        </p:blipFill>
        <p:spPr>
          <a:xfrm>
            <a:off x="4700023" y="1438575"/>
            <a:ext cx="385688" cy="377002"/>
          </a:xfrm>
          <a:prstGeom prst="rect">
            <a:avLst/>
          </a:prstGeom>
        </p:spPr>
      </p:pic>
      <p:pic>
        <p:nvPicPr>
          <p:cNvPr id="101" name="Picture 100"/>
          <p:cNvPicPr>
            <a:picLocks noChangeAspect="1"/>
          </p:cNvPicPr>
          <p:nvPr/>
        </p:nvPicPr>
        <p:blipFill>
          <a:blip r:embed="rId7"/>
          <a:stretch>
            <a:fillRect/>
          </a:stretch>
        </p:blipFill>
        <p:spPr>
          <a:xfrm>
            <a:off x="4957754" y="1862185"/>
            <a:ext cx="394191" cy="392416"/>
          </a:xfrm>
          <a:prstGeom prst="rect">
            <a:avLst/>
          </a:prstGeom>
        </p:spPr>
      </p:pic>
      <p:pic>
        <p:nvPicPr>
          <p:cNvPr id="102" name="Picture 101"/>
          <p:cNvPicPr>
            <a:picLocks noChangeAspect="1"/>
          </p:cNvPicPr>
          <p:nvPr/>
        </p:nvPicPr>
        <p:blipFill>
          <a:blip r:embed="rId8"/>
          <a:stretch>
            <a:fillRect/>
          </a:stretch>
        </p:blipFill>
        <p:spPr>
          <a:xfrm>
            <a:off x="4874727" y="2281695"/>
            <a:ext cx="366728" cy="363410"/>
          </a:xfrm>
          <a:prstGeom prst="rect">
            <a:avLst/>
          </a:prstGeom>
        </p:spPr>
      </p:pic>
      <p:pic>
        <p:nvPicPr>
          <p:cNvPr id="103" name="Picture 102"/>
          <p:cNvPicPr>
            <a:picLocks noChangeAspect="1"/>
          </p:cNvPicPr>
          <p:nvPr/>
        </p:nvPicPr>
        <p:blipFill>
          <a:blip r:embed="rId9"/>
          <a:stretch>
            <a:fillRect/>
          </a:stretch>
        </p:blipFill>
        <p:spPr>
          <a:xfrm>
            <a:off x="5241456" y="2645106"/>
            <a:ext cx="338730" cy="334152"/>
          </a:xfrm>
          <a:prstGeom prst="rect">
            <a:avLst/>
          </a:prstGeom>
        </p:spPr>
      </p:pic>
      <p:sp>
        <p:nvSpPr>
          <p:cNvPr id="108" name="TextBox 107"/>
          <p:cNvSpPr txBox="1"/>
          <p:nvPr/>
        </p:nvSpPr>
        <p:spPr>
          <a:xfrm>
            <a:off x="645083" y="3784786"/>
            <a:ext cx="1409360" cy="276999"/>
          </a:xfrm>
          <a:prstGeom prst="rect">
            <a:avLst/>
          </a:prstGeom>
          <a:noFill/>
        </p:spPr>
        <p:txBody>
          <a:bodyPr wrap="none" rtlCol="0">
            <a:spAutoFit/>
          </a:bodyPr>
          <a:lstStyle/>
          <a:p>
            <a:r>
              <a:rPr lang="en-GB" sz="1200" b="1" u="sng" dirty="0" smtClean="0"/>
              <a:t>Slide 23: Fatigue</a:t>
            </a:r>
            <a:endParaRPr lang="en-GB" sz="1200" b="1" u="sng" dirty="0"/>
          </a:p>
        </p:txBody>
      </p:sp>
      <p:sp>
        <p:nvSpPr>
          <p:cNvPr id="109" name="Rectangle 108"/>
          <p:cNvSpPr/>
          <p:nvPr/>
        </p:nvSpPr>
        <p:spPr>
          <a:xfrm>
            <a:off x="645083" y="2925696"/>
            <a:ext cx="4303526" cy="430887"/>
          </a:xfrm>
          <a:prstGeom prst="rect">
            <a:avLst/>
          </a:prstGeom>
        </p:spPr>
        <p:txBody>
          <a:bodyPr wrap="square">
            <a:spAutoFit/>
          </a:bodyPr>
          <a:lstStyle/>
          <a:p>
            <a:r>
              <a:rPr lang="en-GB" sz="1100" dirty="0">
                <a:hlinkClick r:id="rId10"/>
              </a:rPr>
              <a:t>Gastrointestinal tract (upper) cancers - recognition and referral | Health topics A to Z | CKS | NICE</a:t>
            </a:r>
            <a:endParaRPr lang="en-GB" sz="1100" dirty="0"/>
          </a:p>
        </p:txBody>
      </p:sp>
      <p:sp>
        <p:nvSpPr>
          <p:cNvPr id="110" name="Rectangle 109"/>
          <p:cNvSpPr/>
          <p:nvPr/>
        </p:nvSpPr>
        <p:spPr>
          <a:xfrm>
            <a:off x="645083" y="3453875"/>
            <a:ext cx="6096000" cy="261610"/>
          </a:xfrm>
          <a:prstGeom prst="rect">
            <a:avLst/>
          </a:prstGeom>
        </p:spPr>
        <p:txBody>
          <a:bodyPr>
            <a:spAutoFit/>
          </a:bodyPr>
          <a:lstStyle/>
          <a:p>
            <a:r>
              <a:rPr lang="en-GB" sz="1100" dirty="0">
                <a:hlinkClick r:id="rId11"/>
              </a:rPr>
              <a:t>Dyspepsia - unidentified cause | Health topics A to Z | CKS | NICE</a:t>
            </a:r>
            <a:endParaRPr lang="en-GB" sz="1100" dirty="0"/>
          </a:p>
        </p:txBody>
      </p:sp>
      <p:pic>
        <p:nvPicPr>
          <p:cNvPr id="111" name="Picture 110"/>
          <p:cNvPicPr>
            <a:picLocks noChangeAspect="1"/>
          </p:cNvPicPr>
          <p:nvPr/>
        </p:nvPicPr>
        <p:blipFill>
          <a:blip r:embed="rId12"/>
          <a:stretch>
            <a:fillRect/>
          </a:stretch>
        </p:blipFill>
        <p:spPr>
          <a:xfrm>
            <a:off x="4752509" y="2967113"/>
            <a:ext cx="410284" cy="408452"/>
          </a:xfrm>
          <a:prstGeom prst="rect">
            <a:avLst/>
          </a:prstGeom>
        </p:spPr>
      </p:pic>
      <p:pic>
        <p:nvPicPr>
          <p:cNvPr id="112" name="Picture 111"/>
          <p:cNvPicPr>
            <a:picLocks noChangeAspect="1"/>
          </p:cNvPicPr>
          <p:nvPr/>
        </p:nvPicPr>
        <p:blipFill>
          <a:blip r:embed="rId13"/>
          <a:stretch>
            <a:fillRect/>
          </a:stretch>
        </p:blipFill>
        <p:spPr>
          <a:xfrm>
            <a:off x="4902381" y="3435963"/>
            <a:ext cx="449564" cy="445549"/>
          </a:xfrm>
          <a:prstGeom prst="rect">
            <a:avLst/>
          </a:prstGeom>
        </p:spPr>
      </p:pic>
      <p:sp>
        <p:nvSpPr>
          <p:cNvPr id="113" name="Rectangle 112"/>
          <p:cNvSpPr/>
          <p:nvPr/>
        </p:nvSpPr>
        <p:spPr>
          <a:xfrm>
            <a:off x="645083" y="4131086"/>
            <a:ext cx="6096000" cy="261610"/>
          </a:xfrm>
          <a:prstGeom prst="rect">
            <a:avLst/>
          </a:prstGeom>
        </p:spPr>
        <p:txBody>
          <a:bodyPr>
            <a:spAutoFit/>
          </a:bodyPr>
          <a:lstStyle/>
          <a:p>
            <a:r>
              <a:rPr lang="en-GB" sz="1100" dirty="0">
                <a:hlinkClick r:id="rId14"/>
              </a:rPr>
              <a:t>Tiredness/fatigue in adults | Health topics A to Z | CKS | NICE</a:t>
            </a:r>
            <a:endParaRPr lang="en-GB" sz="1100" dirty="0"/>
          </a:p>
        </p:txBody>
      </p:sp>
      <p:sp>
        <p:nvSpPr>
          <p:cNvPr id="114" name="Rectangle 113"/>
          <p:cNvSpPr/>
          <p:nvPr/>
        </p:nvSpPr>
        <p:spPr>
          <a:xfrm>
            <a:off x="645083" y="4447340"/>
            <a:ext cx="2957861" cy="261610"/>
          </a:xfrm>
          <a:prstGeom prst="rect">
            <a:avLst/>
          </a:prstGeom>
        </p:spPr>
        <p:txBody>
          <a:bodyPr wrap="none">
            <a:spAutoFit/>
          </a:bodyPr>
          <a:lstStyle/>
          <a:p>
            <a:r>
              <a:rPr lang="en-GB" sz="1100" dirty="0">
                <a:hlinkClick r:id="rId15"/>
              </a:rPr>
              <a:t>Insomnia | Health topics A to Z | CKS | NICE</a:t>
            </a:r>
            <a:endParaRPr lang="en-GB" sz="1100" dirty="0"/>
          </a:p>
        </p:txBody>
      </p:sp>
      <p:sp>
        <p:nvSpPr>
          <p:cNvPr id="115" name="Rectangle 114"/>
          <p:cNvSpPr/>
          <p:nvPr/>
        </p:nvSpPr>
        <p:spPr>
          <a:xfrm>
            <a:off x="645083" y="4808258"/>
            <a:ext cx="6096000" cy="261610"/>
          </a:xfrm>
          <a:prstGeom prst="rect">
            <a:avLst/>
          </a:prstGeom>
        </p:spPr>
        <p:txBody>
          <a:bodyPr>
            <a:spAutoFit/>
          </a:bodyPr>
          <a:lstStyle/>
          <a:p>
            <a:r>
              <a:rPr lang="en-GB" sz="1100" dirty="0">
                <a:hlinkClick r:id="rId16"/>
              </a:rPr>
              <a:t>Generalized anxiety disorder | Health topics A to Z | CKS | NICE</a:t>
            </a:r>
            <a:endParaRPr lang="en-GB" sz="1100" dirty="0"/>
          </a:p>
        </p:txBody>
      </p:sp>
      <p:sp>
        <p:nvSpPr>
          <p:cNvPr id="116" name="Rectangle 115"/>
          <p:cNvSpPr/>
          <p:nvPr/>
        </p:nvSpPr>
        <p:spPr>
          <a:xfrm>
            <a:off x="645083" y="5169254"/>
            <a:ext cx="3100529" cy="261610"/>
          </a:xfrm>
          <a:prstGeom prst="rect">
            <a:avLst/>
          </a:prstGeom>
        </p:spPr>
        <p:txBody>
          <a:bodyPr wrap="none">
            <a:spAutoFit/>
          </a:bodyPr>
          <a:lstStyle/>
          <a:p>
            <a:r>
              <a:rPr lang="en-GB" sz="1100" dirty="0">
                <a:hlinkClick r:id="rId17"/>
              </a:rPr>
              <a:t>Depression | Health topics A to Z | CKS | NICE</a:t>
            </a:r>
            <a:endParaRPr lang="en-GB" sz="1100" dirty="0"/>
          </a:p>
        </p:txBody>
      </p:sp>
      <p:pic>
        <p:nvPicPr>
          <p:cNvPr id="117" name="Picture 116"/>
          <p:cNvPicPr>
            <a:picLocks noChangeAspect="1"/>
          </p:cNvPicPr>
          <p:nvPr/>
        </p:nvPicPr>
        <p:blipFill>
          <a:blip r:embed="rId18"/>
          <a:stretch>
            <a:fillRect/>
          </a:stretch>
        </p:blipFill>
        <p:spPr>
          <a:xfrm>
            <a:off x="4677052" y="4059108"/>
            <a:ext cx="420845" cy="420845"/>
          </a:xfrm>
          <a:prstGeom prst="rect">
            <a:avLst/>
          </a:prstGeom>
        </p:spPr>
      </p:pic>
      <p:pic>
        <p:nvPicPr>
          <p:cNvPr id="118" name="Picture 117"/>
          <p:cNvPicPr>
            <a:picLocks noChangeAspect="1"/>
          </p:cNvPicPr>
          <p:nvPr/>
        </p:nvPicPr>
        <p:blipFill>
          <a:blip r:embed="rId19"/>
          <a:stretch>
            <a:fillRect/>
          </a:stretch>
        </p:blipFill>
        <p:spPr>
          <a:xfrm>
            <a:off x="3602945" y="4392696"/>
            <a:ext cx="413720" cy="415601"/>
          </a:xfrm>
          <a:prstGeom prst="rect">
            <a:avLst/>
          </a:prstGeom>
        </p:spPr>
      </p:pic>
      <p:pic>
        <p:nvPicPr>
          <p:cNvPr id="119" name="Picture 118"/>
          <p:cNvPicPr>
            <a:picLocks noChangeAspect="1"/>
          </p:cNvPicPr>
          <p:nvPr/>
        </p:nvPicPr>
        <p:blipFill>
          <a:blip r:embed="rId20"/>
          <a:stretch>
            <a:fillRect/>
          </a:stretch>
        </p:blipFill>
        <p:spPr>
          <a:xfrm>
            <a:off x="4763871" y="4729527"/>
            <a:ext cx="398922" cy="409901"/>
          </a:xfrm>
          <a:prstGeom prst="rect">
            <a:avLst/>
          </a:prstGeom>
        </p:spPr>
      </p:pic>
      <p:pic>
        <p:nvPicPr>
          <p:cNvPr id="120" name="Picture 119"/>
          <p:cNvPicPr>
            <a:picLocks noChangeAspect="1"/>
          </p:cNvPicPr>
          <p:nvPr/>
        </p:nvPicPr>
        <p:blipFill>
          <a:blip r:embed="rId21"/>
          <a:stretch>
            <a:fillRect/>
          </a:stretch>
        </p:blipFill>
        <p:spPr>
          <a:xfrm>
            <a:off x="3693083" y="5069907"/>
            <a:ext cx="375136" cy="371726"/>
          </a:xfrm>
          <a:prstGeom prst="rect">
            <a:avLst/>
          </a:prstGeom>
        </p:spPr>
      </p:pic>
      <p:sp>
        <p:nvSpPr>
          <p:cNvPr id="121" name="TextBox 120"/>
          <p:cNvSpPr txBox="1"/>
          <p:nvPr/>
        </p:nvSpPr>
        <p:spPr>
          <a:xfrm>
            <a:off x="6315066" y="1248178"/>
            <a:ext cx="1904689" cy="276999"/>
          </a:xfrm>
          <a:prstGeom prst="rect">
            <a:avLst/>
          </a:prstGeom>
          <a:noFill/>
        </p:spPr>
        <p:txBody>
          <a:bodyPr wrap="none" rtlCol="0">
            <a:spAutoFit/>
          </a:bodyPr>
          <a:lstStyle/>
          <a:p>
            <a:r>
              <a:rPr lang="en-GB" sz="1200" b="1" u="sng" dirty="0" smtClean="0"/>
              <a:t>Slide 25: Contraception</a:t>
            </a:r>
            <a:endParaRPr lang="en-GB" sz="1200" b="1" u="sng" dirty="0"/>
          </a:p>
        </p:txBody>
      </p:sp>
      <p:sp>
        <p:nvSpPr>
          <p:cNvPr id="123" name="Rectangle 122"/>
          <p:cNvSpPr/>
          <p:nvPr/>
        </p:nvSpPr>
        <p:spPr>
          <a:xfrm>
            <a:off x="645397" y="5530250"/>
            <a:ext cx="3783408" cy="261610"/>
          </a:xfrm>
          <a:prstGeom prst="rect">
            <a:avLst/>
          </a:prstGeom>
        </p:spPr>
        <p:txBody>
          <a:bodyPr wrap="none">
            <a:spAutoFit/>
          </a:bodyPr>
          <a:lstStyle/>
          <a:p>
            <a:r>
              <a:rPr lang="en-GB" sz="1100" dirty="0">
                <a:hlinkClick r:id="rId22"/>
              </a:rPr>
              <a:t>Depression in children | Health topics A to Z | CKS | NICE</a:t>
            </a:r>
            <a:endParaRPr lang="en-GB" sz="1100" dirty="0"/>
          </a:p>
        </p:txBody>
      </p:sp>
      <p:sp>
        <p:nvSpPr>
          <p:cNvPr id="124" name="Rectangle 123"/>
          <p:cNvSpPr/>
          <p:nvPr/>
        </p:nvSpPr>
        <p:spPr>
          <a:xfrm>
            <a:off x="645083" y="5889774"/>
            <a:ext cx="6096000" cy="261610"/>
          </a:xfrm>
          <a:prstGeom prst="rect">
            <a:avLst/>
          </a:prstGeom>
        </p:spPr>
        <p:txBody>
          <a:bodyPr>
            <a:spAutoFit/>
          </a:bodyPr>
          <a:lstStyle/>
          <a:p>
            <a:r>
              <a:rPr lang="en-GB" sz="1100" dirty="0">
                <a:hlinkClick r:id="rId23"/>
              </a:rPr>
              <a:t>Anaemia - iron deficiency | Health topics A to Z | CKS | NICE</a:t>
            </a:r>
            <a:endParaRPr lang="en-GB" sz="1100" dirty="0"/>
          </a:p>
        </p:txBody>
      </p:sp>
      <p:sp>
        <p:nvSpPr>
          <p:cNvPr id="125" name="Rectangle 124"/>
          <p:cNvSpPr/>
          <p:nvPr/>
        </p:nvSpPr>
        <p:spPr>
          <a:xfrm>
            <a:off x="645083" y="6188469"/>
            <a:ext cx="6096000" cy="261610"/>
          </a:xfrm>
          <a:prstGeom prst="rect">
            <a:avLst/>
          </a:prstGeom>
        </p:spPr>
        <p:txBody>
          <a:bodyPr>
            <a:spAutoFit/>
          </a:bodyPr>
          <a:lstStyle/>
          <a:p>
            <a:r>
              <a:rPr lang="en-GB" sz="1100" dirty="0">
                <a:hlinkClick r:id="rId24"/>
              </a:rPr>
              <a:t>Anaemia - B12 and folate deficiency | Health topics A to Z | CKS | NICE</a:t>
            </a:r>
            <a:endParaRPr lang="en-GB" sz="1100" dirty="0"/>
          </a:p>
        </p:txBody>
      </p:sp>
      <p:sp>
        <p:nvSpPr>
          <p:cNvPr id="126" name="Rectangle 125"/>
          <p:cNvSpPr/>
          <p:nvPr/>
        </p:nvSpPr>
        <p:spPr>
          <a:xfrm>
            <a:off x="645083" y="6488062"/>
            <a:ext cx="1204176" cy="261610"/>
          </a:xfrm>
          <a:prstGeom prst="rect">
            <a:avLst/>
          </a:prstGeom>
        </p:spPr>
        <p:txBody>
          <a:bodyPr wrap="none">
            <a:spAutoFit/>
          </a:bodyPr>
          <a:lstStyle/>
          <a:p>
            <a:r>
              <a:rPr lang="en-GB" sz="1100" dirty="0">
                <a:hlinkClick r:id="rId25"/>
              </a:rPr>
              <a:t>Fatigue and IBD</a:t>
            </a:r>
            <a:endParaRPr lang="en-GB" sz="1100" dirty="0"/>
          </a:p>
        </p:txBody>
      </p:sp>
      <p:pic>
        <p:nvPicPr>
          <p:cNvPr id="127" name="Picture 126"/>
          <p:cNvPicPr>
            <a:picLocks noChangeAspect="1"/>
          </p:cNvPicPr>
          <p:nvPr/>
        </p:nvPicPr>
        <p:blipFill>
          <a:blip r:embed="rId26"/>
          <a:stretch>
            <a:fillRect/>
          </a:stretch>
        </p:blipFill>
        <p:spPr>
          <a:xfrm>
            <a:off x="4335833" y="5441633"/>
            <a:ext cx="380335" cy="378582"/>
          </a:xfrm>
          <a:prstGeom prst="rect">
            <a:avLst/>
          </a:prstGeom>
        </p:spPr>
      </p:pic>
      <p:pic>
        <p:nvPicPr>
          <p:cNvPr id="128" name="Picture 127"/>
          <p:cNvPicPr>
            <a:picLocks noChangeAspect="1"/>
          </p:cNvPicPr>
          <p:nvPr/>
        </p:nvPicPr>
        <p:blipFill>
          <a:blip r:embed="rId27"/>
          <a:stretch>
            <a:fillRect/>
          </a:stretch>
        </p:blipFill>
        <p:spPr>
          <a:xfrm>
            <a:off x="4549844" y="5851562"/>
            <a:ext cx="352537" cy="352537"/>
          </a:xfrm>
          <a:prstGeom prst="rect">
            <a:avLst/>
          </a:prstGeom>
        </p:spPr>
      </p:pic>
      <p:pic>
        <p:nvPicPr>
          <p:cNvPr id="129" name="Picture 128"/>
          <p:cNvPicPr>
            <a:picLocks noChangeAspect="1"/>
          </p:cNvPicPr>
          <p:nvPr/>
        </p:nvPicPr>
        <p:blipFill>
          <a:blip r:embed="rId28"/>
          <a:stretch>
            <a:fillRect/>
          </a:stretch>
        </p:blipFill>
        <p:spPr>
          <a:xfrm>
            <a:off x="5219837" y="6133275"/>
            <a:ext cx="360349" cy="361980"/>
          </a:xfrm>
          <a:prstGeom prst="rect">
            <a:avLst/>
          </a:prstGeom>
        </p:spPr>
      </p:pic>
      <p:pic>
        <p:nvPicPr>
          <p:cNvPr id="130" name="Picture 129"/>
          <p:cNvPicPr>
            <a:picLocks noChangeAspect="1"/>
          </p:cNvPicPr>
          <p:nvPr/>
        </p:nvPicPr>
        <p:blipFill>
          <a:blip r:embed="rId29"/>
          <a:stretch>
            <a:fillRect/>
          </a:stretch>
        </p:blipFill>
        <p:spPr>
          <a:xfrm>
            <a:off x="1907605" y="6460678"/>
            <a:ext cx="366672" cy="358487"/>
          </a:xfrm>
          <a:prstGeom prst="rect">
            <a:avLst/>
          </a:prstGeom>
        </p:spPr>
      </p:pic>
      <p:sp>
        <p:nvSpPr>
          <p:cNvPr id="131" name="Rectangle 130"/>
          <p:cNvSpPr/>
          <p:nvPr/>
        </p:nvSpPr>
        <p:spPr>
          <a:xfrm>
            <a:off x="6350382" y="1488407"/>
            <a:ext cx="4540356" cy="430887"/>
          </a:xfrm>
          <a:prstGeom prst="rect">
            <a:avLst/>
          </a:prstGeom>
        </p:spPr>
        <p:txBody>
          <a:bodyPr wrap="square">
            <a:spAutoFit/>
          </a:bodyPr>
          <a:lstStyle/>
          <a:p>
            <a:r>
              <a:rPr lang="en-GB" sz="1100" dirty="0">
                <a:hlinkClick r:id="rId30"/>
              </a:rPr>
              <a:t>Extra-intestinal manifestations | Background information | Crohn's disease | CKS | NICE</a:t>
            </a:r>
            <a:endParaRPr lang="en-GB" sz="1100" dirty="0"/>
          </a:p>
        </p:txBody>
      </p:sp>
      <p:sp>
        <p:nvSpPr>
          <p:cNvPr id="132" name="Rectangle 131"/>
          <p:cNvSpPr/>
          <p:nvPr/>
        </p:nvSpPr>
        <p:spPr>
          <a:xfrm>
            <a:off x="6350382" y="1911706"/>
            <a:ext cx="6096000" cy="261610"/>
          </a:xfrm>
          <a:prstGeom prst="rect">
            <a:avLst/>
          </a:prstGeom>
        </p:spPr>
        <p:txBody>
          <a:bodyPr>
            <a:spAutoFit/>
          </a:bodyPr>
          <a:lstStyle/>
          <a:p>
            <a:r>
              <a:rPr lang="en-GB" sz="1100" dirty="0">
                <a:hlinkClick r:id="rId31"/>
              </a:rPr>
              <a:t>Contraception - assessment | Health topics A to Z | CKS | NICE</a:t>
            </a:r>
            <a:endParaRPr lang="en-GB" sz="1100" dirty="0"/>
          </a:p>
        </p:txBody>
      </p:sp>
      <p:sp>
        <p:nvSpPr>
          <p:cNvPr id="133" name="Rectangle 132"/>
          <p:cNvSpPr/>
          <p:nvPr/>
        </p:nvSpPr>
        <p:spPr>
          <a:xfrm>
            <a:off x="6350382" y="2248984"/>
            <a:ext cx="3611886" cy="261610"/>
          </a:xfrm>
          <a:prstGeom prst="rect">
            <a:avLst/>
          </a:prstGeom>
        </p:spPr>
        <p:txBody>
          <a:bodyPr wrap="none">
            <a:spAutoFit/>
          </a:bodyPr>
          <a:lstStyle/>
          <a:p>
            <a:r>
              <a:rPr lang="en-GB" sz="1100" dirty="0">
                <a:hlinkClick r:id="rId32"/>
              </a:rPr>
              <a:t>UKMEC April 2016 (Amended September 2019) FSRH</a:t>
            </a:r>
            <a:endParaRPr lang="en-GB" sz="1100" dirty="0"/>
          </a:p>
        </p:txBody>
      </p:sp>
      <p:pic>
        <p:nvPicPr>
          <p:cNvPr id="134" name="Picture 133"/>
          <p:cNvPicPr>
            <a:picLocks noChangeAspect="1"/>
          </p:cNvPicPr>
          <p:nvPr/>
        </p:nvPicPr>
        <p:blipFill>
          <a:blip r:embed="rId33"/>
          <a:stretch>
            <a:fillRect/>
          </a:stretch>
        </p:blipFill>
        <p:spPr>
          <a:xfrm>
            <a:off x="10574300" y="1417300"/>
            <a:ext cx="413957" cy="419551"/>
          </a:xfrm>
          <a:prstGeom prst="rect">
            <a:avLst/>
          </a:prstGeom>
        </p:spPr>
      </p:pic>
      <p:pic>
        <p:nvPicPr>
          <p:cNvPr id="135" name="Picture 134"/>
          <p:cNvPicPr>
            <a:picLocks noChangeAspect="1"/>
          </p:cNvPicPr>
          <p:nvPr/>
        </p:nvPicPr>
        <p:blipFill>
          <a:blip r:embed="rId34"/>
          <a:stretch>
            <a:fillRect/>
          </a:stretch>
        </p:blipFill>
        <p:spPr>
          <a:xfrm>
            <a:off x="10586799" y="1895125"/>
            <a:ext cx="401458" cy="394192"/>
          </a:xfrm>
          <a:prstGeom prst="rect">
            <a:avLst/>
          </a:prstGeom>
        </p:spPr>
      </p:pic>
      <p:pic>
        <p:nvPicPr>
          <p:cNvPr id="136" name="Picture 135"/>
          <p:cNvPicPr>
            <a:picLocks noChangeAspect="1"/>
          </p:cNvPicPr>
          <p:nvPr/>
        </p:nvPicPr>
        <p:blipFill>
          <a:blip r:embed="rId35"/>
          <a:stretch>
            <a:fillRect/>
          </a:stretch>
        </p:blipFill>
        <p:spPr>
          <a:xfrm>
            <a:off x="9948318" y="2189897"/>
            <a:ext cx="446969" cy="455208"/>
          </a:xfrm>
          <a:prstGeom prst="rect">
            <a:avLst/>
          </a:prstGeom>
        </p:spPr>
      </p:pic>
      <p:sp>
        <p:nvSpPr>
          <p:cNvPr id="137" name="Rectangle 136"/>
          <p:cNvSpPr/>
          <p:nvPr/>
        </p:nvSpPr>
        <p:spPr>
          <a:xfrm>
            <a:off x="6350382" y="2577352"/>
            <a:ext cx="6096000" cy="261610"/>
          </a:xfrm>
          <a:prstGeom prst="rect">
            <a:avLst/>
          </a:prstGeom>
        </p:spPr>
        <p:txBody>
          <a:bodyPr>
            <a:spAutoFit/>
          </a:bodyPr>
          <a:lstStyle/>
          <a:p>
            <a:r>
              <a:rPr lang="en-GB" sz="1100" dirty="0">
                <a:hlinkClick r:id="rId36"/>
              </a:rPr>
              <a:t>Sex and relationships and Crohn's Disease or Ulcerative Colitis (IBD)</a:t>
            </a:r>
            <a:endParaRPr lang="en-GB" sz="1100" dirty="0"/>
          </a:p>
        </p:txBody>
      </p:sp>
      <p:pic>
        <p:nvPicPr>
          <p:cNvPr id="138" name="Picture 137"/>
          <p:cNvPicPr>
            <a:picLocks noChangeAspect="1"/>
          </p:cNvPicPr>
          <p:nvPr/>
        </p:nvPicPr>
        <p:blipFill>
          <a:blip r:embed="rId37"/>
          <a:stretch>
            <a:fillRect/>
          </a:stretch>
        </p:blipFill>
        <p:spPr>
          <a:xfrm>
            <a:off x="10824414" y="2536980"/>
            <a:ext cx="424548" cy="430134"/>
          </a:xfrm>
          <a:prstGeom prst="rect">
            <a:avLst/>
          </a:prstGeom>
        </p:spPr>
      </p:pic>
      <p:sp>
        <p:nvSpPr>
          <p:cNvPr id="139" name="Rectangle 138"/>
          <p:cNvSpPr/>
          <p:nvPr/>
        </p:nvSpPr>
        <p:spPr>
          <a:xfrm>
            <a:off x="6360448" y="3199695"/>
            <a:ext cx="2909771" cy="261610"/>
          </a:xfrm>
          <a:prstGeom prst="rect">
            <a:avLst/>
          </a:prstGeom>
        </p:spPr>
        <p:txBody>
          <a:bodyPr wrap="none">
            <a:spAutoFit/>
          </a:bodyPr>
          <a:lstStyle/>
          <a:p>
            <a:r>
              <a:rPr lang="en-GB" sz="1100" dirty="0">
                <a:hlinkClick r:id="rId38"/>
              </a:rPr>
              <a:t>Infertility | Health topics A to Z | CKS | NICE</a:t>
            </a:r>
            <a:endParaRPr lang="en-GB" sz="1100" dirty="0"/>
          </a:p>
        </p:txBody>
      </p:sp>
      <p:pic>
        <p:nvPicPr>
          <p:cNvPr id="140" name="Picture 139"/>
          <p:cNvPicPr>
            <a:picLocks noChangeAspect="1"/>
          </p:cNvPicPr>
          <p:nvPr/>
        </p:nvPicPr>
        <p:blipFill>
          <a:blip r:embed="rId39"/>
          <a:stretch>
            <a:fillRect/>
          </a:stretch>
        </p:blipFill>
        <p:spPr>
          <a:xfrm>
            <a:off x="9205908" y="3110948"/>
            <a:ext cx="403336" cy="410636"/>
          </a:xfrm>
          <a:prstGeom prst="rect">
            <a:avLst/>
          </a:prstGeom>
        </p:spPr>
      </p:pic>
      <p:sp>
        <p:nvSpPr>
          <p:cNvPr id="141" name="Rectangle 140"/>
          <p:cNvSpPr/>
          <p:nvPr/>
        </p:nvSpPr>
        <p:spPr>
          <a:xfrm>
            <a:off x="6360448" y="3545722"/>
            <a:ext cx="3608680" cy="261610"/>
          </a:xfrm>
          <a:prstGeom prst="rect">
            <a:avLst/>
          </a:prstGeom>
        </p:spPr>
        <p:txBody>
          <a:bodyPr wrap="none">
            <a:spAutoFit/>
          </a:bodyPr>
          <a:lstStyle/>
          <a:p>
            <a:r>
              <a:rPr lang="en-GB" sz="1100" dirty="0">
                <a:hlinkClick r:id="rId40"/>
              </a:rPr>
              <a:t>Erectile dysfunction | Health topics A to Z | CKS | NICE</a:t>
            </a:r>
            <a:endParaRPr lang="en-GB" sz="1100" dirty="0"/>
          </a:p>
        </p:txBody>
      </p:sp>
      <p:pic>
        <p:nvPicPr>
          <p:cNvPr id="142" name="Picture 141"/>
          <p:cNvPicPr>
            <a:picLocks noChangeAspect="1"/>
          </p:cNvPicPr>
          <p:nvPr/>
        </p:nvPicPr>
        <p:blipFill>
          <a:blip r:embed="rId41"/>
          <a:stretch>
            <a:fillRect/>
          </a:stretch>
        </p:blipFill>
        <p:spPr>
          <a:xfrm>
            <a:off x="9894521" y="3461305"/>
            <a:ext cx="416438" cy="420207"/>
          </a:xfrm>
          <a:prstGeom prst="rect">
            <a:avLst/>
          </a:prstGeom>
        </p:spPr>
      </p:pic>
      <p:sp>
        <p:nvSpPr>
          <p:cNvPr id="147" name="TextBox 146"/>
          <p:cNvSpPr txBox="1"/>
          <p:nvPr/>
        </p:nvSpPr>
        <p:spPr>
          <a:xfrm>
            <a:off x="6350382" y="2865507"/>
            <a:ext cx="1417376" cy="276999"/>
          </a:xfrm>
          <a:prstGeom prst="rect">
            <a:avLst/>
          </a:prstGeom>
          <a:noFill/>
        </p:spPr>
        <p:txBody>
          <a:bodyPr wrap="none" rtlCol="0">
            <a:spAutoFit/>
          </a:bodyPr>
          <a:lstStyle/>
          <a:p>
            <a:r>
              <a:rPr lang="en-GB" sz="1200" b="1" u="sng" dirty="0" smtClean="0"/>
              <a:t>Slide 26: Fertility</a:t>
            </a:r>
            <a:endParaRPr lang="en-GB" sz="1200" b="1" u="sng" dirty="0"/>
          </a:p>
        </p:txBody>
      </p:sp>
      <p:sp>
        <p:nvSpPr>
          <p:cNvPr id="148" name="TextBox 147"/>
          <p:cNvSpPr txBox="1"/>
          <p:nvPr/>
        </p:nvSpPr>
        <p:spPr>
          <a:xfrm>
            <a:off x="6389161" y="3828434"/>
            <a:ext cx="2632452" cy="276999"/>
          </a:xfrm>
          <a:prstGeom prst="rect">
            <a:avLst/>
          </a:prstGeom>
          <a:noFill/>
        </p:spPr>
        <p:txBody>
          <a:bodyPr wrap="none" rtlCol="0">
            <a:spAutoFit/>
          </a:bodyPr>
          <a:lstStyle/>
          <a:p>
            <a:r>
              <a:rPr lang="en-GB" sz="1200" b="1" u="sng" dirty="0" smtClean="0"/>
              <a:t>Slide 27: Pre Pregnancy Planning</a:t>
            </a:r>
            <a:endParaRPr lang="en-GB" sz="1200" b="1" u="sng" dirty="0"/>
          </a:p>
        </p:txBody>
      </p:sp>
      <p:sp>
        <p:nvSpPr>
          <p:cNvPr id="149" name="Rectangle 148"/>
          <p:cNvSpPr/>
          <p:nvPr/>
        </p:nvSpPr>
        <p:spPr>
          <a:xfrm>
            <a:off x="6389161" y="4109398"/>
            <a:ext cx="6096000" cy="261610"/>
          </a:xfrm>
          <a:prstGeom prst="rect">
            <a:avLst/>
          </a:prstGeom>
        </p:spPr>
        <p:txBody>
          <a:bodyPr>
            <a:spAutoFit/>
          </a:bodyPr>
          <a:lstStyle/>
          <a:p>
            <a:r>
              <a:rPr lang="en-GB" sz="1100" dirty="0">
                <a:hlinkClick r:id="rId42"/>
              </a:rPr>
              <a:t>Pre-conception - advice and management | Health topics A to Z | CKS | NICE</a:t>
            </a:r>
            <a:endParaRPr lang="en-GB" sz="1100" dirty="0"/>
          </a:p>
        </p:txBody>
      </p:sp>
      <p:pic>
        <p:nvPicPr>
          <p:cNvPr id="150" name="Picture 149"/>
          <p:cNvPicPr>
            <a:picLocks noChangeAspect="1"/>
          </p:cNvPicPr>
          <p:nvPr/>
        </p:nvPicPr>
        <p:blipFill>
          <a:blip r:embed="rId43"/>
          <a:stretch>
            <a:fillRect/>
          </a:stretch>
        </p:blipFill>
        <p:spPr>
          <a:xfrm>
            <a:off x="11322379" y="4030984"/>
            <a:ext cx="459314" cy="448969"/>
          </a:xfrm>
          <a:prstGeom prst="rect">
            <a:avLst/>
          </a:prstGeom>
        </p:spPr>
      </p:pic>
      <p:sp>
        <p:nvSpPr>
          <p:cNvPr id="151" name="TextBox 150"/>
          <p:cNvSpPr txBox="1"/>
          <p:nvPr/>
        </p:nvSpPr>
        <p:spPr>
          <a:xfrm>
            <a:off x="6399279" y="4377914"/>
            <a:ext cx="1646605" cy="276999"/>
          </a:xfrm>
          <a:prstGeom prst="rect">
            <a:avLst/>
          </a:prstGeom>
          <a:noFill/>
        </p:spPr>
        <p:txBody>
          <a:bodyPr wrap="none" rtlCol="0">
            <a:spAutoFit/>
          </a:bodyPr>
          <a:lstStyle/>
          <a:p>
            <a:r>
              <a:rPr lang="en-GB" sz="1200" b="1" u="sng" dirty="0" smtClean="0"/>
              <a:t>Slide 28: Pregnancy</a:t>
            </a:r>
            <a:endParaRPr lang="en-GB" sz="1200" b="1" u="sng" dirty="0"/>
          </a:p>
        </p:txBody>
      </p:sp>
      <p:sp>
        <p:nvSpPr>
          <p:cNvPr id="152" name="Rectangle 151"/>
          <p:cNvSpPr/>
          <p:nvPr/>
        </p:nvSpPr>
        <p:spPr>
          <a:xfrm>
            <a:off x="6380472" y="4700946"/>
            <a:ext cx="6096000" cy="261610"/>
          </a:xfrm>
          <a:prstGeom prst="rect">
            <a:avLst/>
          </a:prstGeom>
        </p:spPr>
        <p:txBody>
          <a:bodyPr>
            <a:spAutoFit/>
          </a:bodyPr>
          <a:lstStyle/>
          <a:p>
            <a:r>
              <a:rPr lang="en-GB" sz="1100" dirty="0">
                <a:hlinkClick r:id="rId44"/>
              </a:rPr>
              <a:t>Pregnancy and breastfeeding with Crohn's Disease or Ulcerative Colitis (IBD)</a:t>
            </a:r>
            <a:endParaRPr lang="en-GB" sz="1100" dirty="0"/>
          </a:p>
        </p:txBody>
      </p:sp>
      <p:pic>
        <p:nvPicPr>
          <p:cNvPr id="153" name="Picture 152"/>
          <p:cNvPicPr>
            <a:picLocks noChangeAspect="1"/>
          </p:cNvPicPr>
          <p:nvPr/>
        </p:nvPicPr>
        <p:blipFill>
          <a:blip r:embed="rId45"/>
          <a:stretch>
            <a:fillRect/>
          </a:stretch>
        </p:blipFill>
        <p:spPr>
          <a:xfrm>
            <a:off x="11388780" y="4580071"/>
            <a:ext cx="392913" cy="396360"/>
          </a:xfrm>
          <a:prstGeom prst="rect">
            <a:avLst/>
          </a:prstGeom>
        </p:spPr>
      </p:pic>
      <p:sp>
        <p:nvSpPr>
          <p:cNvPr id="154" name="TextBox 153"/>
          <p:cNvSpPr txBox="1"/>
          <p:nvPr/>
        </p:nvSpPr>
        <p:spPr>
          <a:xfrm>
            <a:off x="6389161" y="5023059"/>
            <a:ext cx="1885453" cy="276999"/>
          </a:xfrm>
          <a:prstGeom prst="rect">
            <a:avLst/>
          </a:prstGeom>
          <a:noFill/>
        </p:spPr>
        <p:txBody>
          <a:bodyPr wrap="none" rtlCol="0">
            <a:spAutoFit/>
          </a:bodyPr>
          <a:lstStyle/>
          <a:p>
            <a:r>
              <a:rPr lang="en-GB" sz="1200" b="1" u="sng" dirty="0" smtClean="0"/>
              <a:t>Slide 29: Breastfeeding</a:t>
            </a:r>
            <a:endParaRPr lang="en-GB" sz="1200" b="1" u="sng" dirty="0"/>
          </a:p>
        </p:txBody>
      </p:sp>
      <p:sp>
        <p:nvSpPr>
          <p:cNvPr id="155" name="Rectangle 154"/>
          <p:cNvSpPr/>
          <p:nvPr/>
        </p:nvSpPr>
        <p:spPr>
          <a:xfrm>
            <a:off x="6389161" y="5300058"/>
            <a:ext cx="6096000" cy="261610"/>
          </a:xfrm>
          <a:prstGeom prst="rect">
            <a:avLst/>
          </a:prstGeom>
        </p:spPr>
        <p:txBody>
          <a:bodyPr>
            <a:spAutoFit/>
          </a:bodyPr>
          <a:lstStyle/>
          <a:p>
            <a:r>
              <a:rPr lang="en-GB" sz="1100" dirty="0">
                <a:hlinkClick r:id="rId46"/>
              </a:rPr>
              <a:t>Breastfeeding problems | Health topics A to Z | CKS | NICE</a:t>
            </a:r>
            <a:endParaRPr lang="en-GB" sz="1100" dirty="0"/>
          </a:p>
        </p:txBody>
      </p:sp>
      <p:pic>
        <p:nvPicPr>
          <p:cNvPr id="156" name="Picture 155"/>
          <p:cNvPicPr>
            <a:picLocks noChangeAspect="1"/>
          </p:cNvPicPr>
          <p:nvPr/>
        </p:nvPicPr>
        <p:blipFill>
          <a:blip r:embed="rId47"/>
          <a:stretch>
            <a:fillRect/>
          </a:stretch>
        </p:blipFill>
        <p:spPr>
          <a:xfrm>
            <a:off x="10294166" y="5194752"/>
            <a:ext cx="397280" cy="393717"/>
          </a:xfrm>
          <a:prstGeom prst="rect">
            <a:avLst/>
          </a:prstGeom>
        </p:spPr>
      </p:pic>
      <p:sp>
        <p:nvSpPr>
          <p:cNvPr id="157" name="Rectangle 156"/>
          <p:cNvSpPr/>
          <p:nvPr/>
        </p:nvSpPr>
        <p:spPr>
          <a:xfrm>
            <a:off x="6399279" y="5628164"/>
            <a:ext cx="6096000" cy="261610"/>
          </a:xfrm>
          <a:prstGeom prst="rect">
            <a:avLst/>
          </a:prstGeom>
        </p:spPr>
        <p:txBody>
          <a:bodyPr>
            <a:spAutoFit/>
          </a:bodyPr>
          <a:lstStyle/>
          <a:p>
            <a:r>
              <a:rPr lang="en-GB" sz="1100" dirty="0">
                <a:hlinkClick r:id="rId48"/>
              </a:rPr>
              <a:t>Mastitis and breast abscess | Health topics A to Z | CKS | NICE</a:t>
            </a:r>
            <a:endParaRPr lang="en-GB" sz="1100" dirty="0"/>
          </a:p>
        </p:txBody>
      </p:sp>
      <p:pic>
        <p:nvPicPr>
          <p:cNvPr id="158" name="Picture 157"/>
          <p:cNvPicPr>
            <a:picLocks noChangeAspect="1"/>
          </p:cNvPicPr>
          <p:nvPr/>
        </p:nvPicPr>
        <p:blipFill>
          <a:blip r:embed="rId49"/>
          <a:stretch>
            <a:fillRect/>
          </a:stretch>
        </p:blipFill>
        <p:spPr>
          <a:xfrm>
            <a:off x="10500697" y="5673071"/>
            <a:ext cx="390041" cy="384793"/>
          </a:xfrm>
          <a:prstGeom prst="rect">
            <a:avLst/>
          </a:prstGeom>
        </p:spPr>
      </p:pic>
    </p:spTree>
    <p:extLst>
      <p:ext uri="{BB962C8B-B14F-4D97-AF65-F5344CB8AC3E}">
        <p14:creationId xmlns:p14="http://schemas.microsoft.com/office/powerpoint/2010/main" val="341249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dirty="0"/>
              <a:t>In Primary Care you should suspect people have Crohn's Disease if they present with:</a:t>
            </a:r>
          </a:p>
        </p:txBody>
      </p:sp>
      <p:sp>
        <p:nvSpPr>
          <p:cNvPr id="3" name="Title 2"/>
          <p:cNvSpPr>
            <a:spLocks noGrp="1"/>
          </p:cNvSpPr>
          <p:nvPr>
            <p:ph type="title"/>
          </p:nvPr>
        </p:nvSpPr>
        <p:spPr/>
        <p:txBody>
          <a:bodyPr/>
          <a:lstStyle/>
          <a:p>
            <a:r>
              <a:rPr lang="en-GB" dirty="0" smtClean="0"/>
              <a:t>Signs and </a:t>
            </a:r>
            <a:r>
              <a:rPr lang="en-GB" dirty="0" err="1" smtClean="0"/>
              <a:t>symptons</a:t>
            </a:r>
            <a:endParaRPr lang="en-GB" dirty="0"/>
          </a:p>
        </p:txBody>
      </p:sp>
      <p:grpSp>
        <p:nvGrpSpPr>
          <p:cNvPr id="4" name="Group 3"/>
          <p:cNvGrpSpPr/>
          <p:nvPr/>
        </p:nvGrpSpPr>
        <p:grpSpPr>
          <a:xfrm>
            <a:off x="485367" y="3047325"/>
            <a:ext cx="5692695" cy="1743602"/>
            <a:chOff x="0" y="69344"/>
            <a:chExt cx="6367912" cy="1517051"/>
          </a:xfrm>
          <a:solidFill>
            <a:schemeClr val="accent5">
              <a:lumMod val="40000"/>
              <a:lumOff val="60000"/>
            </a:schemeClr>
          </a:solidFill>
        </p:grpSpPr>
        <p:sp>
          <p:nvSpPr>
            <p:cNvPr id="8" name="Rounded Rectangle 7"/>
            <p:cNvSpPr/>
            <p:nvPr/>
          </p:nvSpPr>
          <p:spPr>
            <a:xfrm>
              <a:off x="0" y="69344"/>
              <a:ext cx="6367912" cy="1517051"/>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ounded Rectangle 4"/>
            <p:cNvSpPr txBox="1"/>
            <p:nvPr/>
          </p:nvSpPr>
          <p:spPr>
            <a:xfrm>
              <a:off x="74056" y="143400"/>
              <a:ext cx="6219800" cy="13689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Otherwise unexplained persistent </a:t>
              </a:r>
              <a:r>
                <a:rPr lang="en-US" sz="2300" kern="1200" dirty="0" err="1"/>
                <a:t>diarrhoea</a:t>
              </a:r>
              <a:r>
                <a:rPr lang="en-US" sz="2300" kern="1200" dirty="0"/>
                <a:t> (frequent loose stools for more than 4–6 weeks), including nocturnal </a:t>
              </a:r>
              <a:r>
                <a:rPr lang="en-US" sz="2300" kern="1200" dirty="0" err="1"/>
                <a:t>diarrhoea</a:t>
              </a:r>
              <a:endParaRPr lang="en-US" sz="2300" kern="1200" dirty="0"/>
            </a:p>
          </p:txBody>
        </p:sp>
      </p:grpSp>
      <p:grpSp>
        <p:nvGrpSpPr>
          <p:cNvPr id="5" name="Group 4"/>
          <p:cNvGrpSpPr/>
          <p:nvPr/>
        </p:nvGrpSpPr>
        <p:grpSpPr>
          <a:xfrm>
            <a:off x="485366" y="4904922"/>
            <a:ext cx="5692695" cy="1743602"/>
            <a:chOff x="0" y="1652635"/>
            <a:chExt cx="6367912" cy="1517051"/>
          </a:xfrm>
          <a:solidFill>
            <a:schemeClr val="accent5">
              <a:lumMod val="60000"/>
              <a:lumOff val="40000"/>
            </a:schemeClr>
          </a:solidFill>
        </p:grpSpPr>
        <p:sp>
          <p:nvSpPr>
            <p:cNvPr id="6" name="Rounded Rectangle 5"/>
            <p:cNvSpPr/>
            <p:nvPr/>
          </p:nvSpPr>
          <p:spPr>
            <a:xfrm>
              <a:off x="0" y="1652635"/>
              <a:ext cx="6367912" cy="1517051"/>
            </a:xfrm>
            <a:prstGeom prst="roundRect">
              <a:avLst/>
            </a:prstGeom>
            <a:grpFill/>
          </p:spPr>
          <p:style>
            <a:lnRef idx="2">
              <a:schemeClr val="lt1">
                <a:hueOff val="0"/>
                <a:satOff val="0"/>
                <a:lumOff val="0"/>
                <a:alphaOff val="0"/>
              </a:schemeClr>
            </a:lnRef>
            <a:fillRef idx="1">
              <a:schemeClr val="accent2">
                <a:hueOff val="2147871"/>
                <a:satOff val="-6164"/>
                <a:lumOff val="-9870"/>
                <a:alphaOff val="0"/>
              </a:schemeClr>
            </a:fillRef>
            <a:effectRef idx="0">
              <a:schemeClr val="accent2">
                <a:hueOff val="2147871"/>
                <a:satOff val="-6164"/>
                <a:lumOff val="-9870"/>
                <a:alphaOff val="0"/>
              </a:schemeClr>
            </a:effectRef>
            <a:fontRef idx="minor">
              <a:schemeClr val="lt1"/>
            </a:fontRef>
          </p:style>
        </p:sp>
        <p:sp>
          <p:nvSpPr>
            <p:cNvPr id="7" name="Rounded Rectangle 6"/>
            <p:cNvSpPr txBox="1"/>
            <p:nvPr/>
          </p:nvSpPr>
          <p:spPr>
            <a:xfrm>
              <a:off x="74056" y="1726691"/>
              <a:ext cx="6219800" cy="13689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In Crohn's colitis, there may be </a:t>
              </a:r>
              <a:r>
                <a:rPr lang="en-US" sz="2300" kern="1200" dirty="0" err="1"/>
                <a:t>faecal</a:t>
              </a:r>
              <a:r>
                <a:rPr lang="en-US" sz="2300" kern="1200" dirty="0"/>
                <a:t> urgency, </a:t>
              </a:r>
              <a:r>
                <a:rPr lang="en-US" sz="2300" kern="1200" dirty="0" err="1"/>
                <a:t>tenesmus</a:t>
              </a:r>
              <a:r>
                <a:rPr lang="en-US" sz="2300" kern="1200" dirty="0"/>
                <a:t> (the desire to defecate while passing little or no stool), and blood or mucus in the stool</a:t>
              </a:r>
            </a:p>
          </p:txBody>
        </p:sp>
      </p:grpSp>
      <p:grpSp>
        <p:nvGrpSpPr>
          <p:cNvPr id="10" name="Group 9"/>
          <p:cNvGrpSpPr/>
          <p:nvPr/>
        </p:nvGrpSpPr>
        <p:grpSpPr>
          <a:xfrm>
            <a:off x="6328735" y="3084609"/>
            <a:ext cx="5387894" cy="1711569"/>
            <a:chOff x="0" y="3235926"/>
            <a:chExt cx="6367912" cy="1517051"/>
          </a:xfrm>
          <a:solidFill>
            <a:schemeClr val="accent5">
              <a:lumMod val="75000"/>
            </a:schemeClr>
          </a:solidFill>
        </p:grpSpPr>
        <p:sp>
          <p:nvSpPr>
            <p:cNvPr id="14" name="Rounded Rectangle 13"/>
            <p:cNvSpPr/>
            <p:nvPr/>
          </p:nvSpPr>
          <p:spPr>
            <a:xfrm>
              <a:off x="0" y="3235926"/>
              <a:ext cx="6367912" cy="1517051"/>
            </a:xfrm>
            <a:prstGeom prst="roundRect">
              <a:avLst/>
            </a:prstGeom>
            <a:grpFill/>
          </p:spPr>
          <p:style>
            <a:lnRef idx="2">
              <a:schemeClr val="lt1">
                <a:hueOff val="0"/>
                <a:satOff val="0"/>
                <a:lumOff val="0"/>
                <a:alphaOff val="0"/>
              </a:schemeClr>
            </a:lnRef>
            <a:fillRef idx="1">
              <a:schemeClr val="accent2">
                <a:hueOff val="4295743"/>
                <a:satOff val="-12329"/>
                <a:lumOff val="-19739"/>
                <a:alphaOff val="0"/>
              </a:schemeClr>
            </a:fillRef>
            <a:effectRef idx="0">
              <a:schemeClr val="accent2">
                <a:hueOff val="4295743"/>
                <a:satOff val="-12329"/>
                <a:lumOff val="-19739"/>
                <a:alphaOff val="0"/>
              </a:schemeClr>
            </a:effectRef>
            <a:fontRef idx="minor">
              <a:schemeClr val="lt1"/>
            </a:fontRef>
          </p:style>
        </p:sp>
        <p:sp>
          <p:nvSpPr>
            <p:cNvPr id="15" name="Rounded Rectangle 4"/>
            <p:cNvSpPr txBox="1"/>
            <p:nvPr/>
          </p:nvSpPr>
          <p:spPr>
            <a:xfrm>
              <a:off x="74056" y="3309982"/>
              <a:ext cx="6219800" cy="13689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Abdominal pain or discomfort — this may be due to adhesions, fistulas, intestinal obstruction or dilatation, or mucosal inflammation with active Crohn's disease</a:t>
              </a:r>
            </a:p>
          </p:txBody>
        </p:sp>
      </p:grpSp>
      <p:grpSp>
        <p:nvGrpSpPr>
          <p:cNvPr id="11" name="Group 10"/>
          <p:cNvGrpSpPr/>
          <p:nvPr/>
        </p:nvGrpSpPr>
        <p:grpSpPr>
          <a:xfrm>
            <a:off x="6328735" y="4904922"/>
            <a:ext cx="5387894" cy="1743602"/>
            <a:chOff x="0" y="4819217"/>
            <a:chExt cx="6367912" cy="1517051"/>
          </a:xfrm>
          <a:solidFill>
            <a:schemeClr val="accent5">
              <a:lumMod val="50000"/>
            </a:schemeClr>
          </a:solidFill>
        </p:grpSpPr>
        <p:sp>
          <p:nvSpPr>
            <p:cNvPr id="12" name="Rounded Rectangle 11"/>
            <p:cNvSpPr/>
            <p:nvPr/>
          </p:nvSpPr>
          <p:spPr>
            <a:xfrm>
              <a:off x="0" y="4819217"/>
              <a:ext cx="6367912" cy="1517051"/>
            </a:xfrm>
            <a:prstGeom prst="roundRect">
              <a:avLst/>
            </a:prstGeom>
            <a:grpFill/>
          </p:spPr>
          <p:style>
            <a:lnRef idx="2">
              <a:schemeClr val="lt1">
                <a:hueOff val="0"/>
                <a:satOff val="0"/>
                <a:lumOff val="0"/>
                <a:alphaOff val="0"/>
              </a:schemeClr>
            </a:lnRef>
            <a:fillRef idx="1">
              <a:schemeClr val="accent2">
                <a:hueOff val="6443614"/>
                <a:satOff val="-18493"/>
                <a:lumOff val="-29609"/>
                <a:alphaOff val="0"/>
              </a:schemeClr>
            </a:fillRef>
            <a:effectRef idx="0">
              <a:schemeClr val="accent2">
                <a:hueOff val="6443614"/>
                <a:satOff val="-18493"/>
                <a:lumOff val="-29609"/>
                <a:alphaOff val="0"/>
              </a:schemeClr>
            </a:effectRef>
            <a:fontRef idx="minor">
              <a:schemeClr val="lt1"/>
            </a:fontRef>
          </p:style>
        </p:sp>
        <p:sp>
          <p:nvSpPr>
            <p:cNvPr id="13" name="Rounded Rectangle 6"/>
            <p:cNvSpPr txBox="1"/>
            <p:nvPr/>
          </p:nvSpPr>
          <p:spPr>
            <a:xfrm>
              <a:off x="74056" y="4893273"/>
              <a:ext cx="6219800" cy="13689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Non-specific symptoms, such as fatigue, malaise, anorexia, or fever</a:t>
              </a:r>
            </a:p>
          </p:txBody>
        </p:sp>
      </p:grpSp>
    </p:spTree>
    <p:extLst>
      <p:ext uri="{BB962C8B-B14F-4D97-AF65-F5344CB8AC3E}">
        <p14:creationId xmlns:p14="http://schemas.microsoft.com/office/powerpoint/2010/main" val="384263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On Examination There May Be:</a:t>
            </a:r>
          </a:p>
        </p:txBody>
      </p:sp>
      <p:graphicFrame>
        <p:nvGraphicFramePr>
          <p:cNvPr id="4" name="Content Placeholder 2">
            <a:extLst>
              <a:ext uri="{FF2B5EF4-FFF2-40B4-BE49-F238E27FC236}">
                <a16:creationId xmlns:a16="http://schemas.microsoft.com/office/drawing/2014/main" id="{F6B8CBEE-0711-6256-A1BC-D44852E971A6}"/>
              </a:ext>
            </a:extLst>
          </p:cNvPr>
          <p:cNvGraphicFramePr>
            <a:graphicFrameLocks/>
          </p:cNvGraphicFramePr>
          <p:nvPr>
            <p:extLst>
              <p:ext uri="{D42A27DB-BD31-4B8C-83A1-F6EECF244321}">
                <p14:modId xmlns:p14="http://schemas.microsoft.com/office/powerpoint/2010/main" val="2865202187"/>
              </p:ext>
            </p:extLst>
          </p:nvPr>
        </p:nvGraphicFramePr>
        <p:xfrm>
          <a:off x="838200" y="1825625"/>
          <a:ext cx="86809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603956" y="2503488"/>
            <a:ext cx="2445902" cy="2995612"/>
          </a:xfrm>
          <a:prstGeom prst="rect">
            <a:avLst/>
          </a:prstGeom>
        </p:spPr>
      </p:pic>
    </p:spTree>
    <p:extLst>
      <p:ext uri="{BB962C8B-B14F-4D97-AF65-F5344CB8AC3E}">
        <p14:creationId xmlns:p14="http://schemas.microsoft.com/office/powerpoint/2010/main" val="102748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a:rPr>
              <a:t>Suspect Complications If:</a:t>
            </a:r>
            <a:endParaRPr lang="en-GB" dirty="0"/>
          </a:p>
        </p:txBody>
      </p:sp>
      <p:graphicFrame>
        <p:nvGraphicFramePr>
          <p:cNvPr id="4" name="Content Placeholder 2">
            <a:extLst>
              <a:ext uri="{FF2B5EF4-FFF2-40B4-BE49-F238E27FC236}">
                <a16:creationId xmlns:a16="http://schemas.microsoft.com/office/drawing/2014/main" id="{47BB9891-10D9-6CEE-103B-73E827FA59BE}"/>
              </a:ext>
            </a:extLst>
          </p:cNvPr>
          <p:cNvGraphicFramePr>
            <a:graphicFrameLocks/>
          </p:cNvGraphicFramePr>
          <p:nvPr>
            <p:extLst>
              <p:ext uri="{D42A27DB-BD31-4B8C-83A1-F6EECF244321}">
                <p14:modId xmlns:p14="http://schemas.microsoft.com/office/powerpoint/2010/main" val="1111921389"/>
              </p:ext>
            </p:extLst>
          </p:nvPr>
        </p:nvGraphicFramePr>
        <p:xfrm>
          <a:off x="398585" y="1690688"/>
          <a:ext cx="11289323" cy="471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52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7523" y="1169621"/>
            <a:ext cx="10515600" cy="4121150"/>
          </a:xfrm>
        </p:spPr>
        <p:txBody>
          <a:bodyPr/>
          <a:lstStyle/>
          <a:p>
            <a:pPr marL="0" indent="0">
              <a:buNone/>
            </a:pPr>
            <a:r>
              <a:rPr lang="en-US" b="1" dirty="0">
                <a:solidFill>
                  <a:srgbClr val="0070C0"/>
                </a:solidFill>
                <a:cs typeface="Arial"/>
              </a:rPr>
              <a:t>If a diagnosis of Crohn's Disease is suspected </a:t>
            </a:r>
            <a:br>
              <a:rPr lang="en-US" b="1" dirty="0">
                <a:solidFill>
                  <a:srgbClr val="0070C0"/>
                </a:solidFill>
                <a:cs typeface="Arial"/>
              </a:rPr>
            </a:br>
            <a:r>
              <a:rPr lang="en-US" b="1" dirty="0">
                <a:solidFill>
                  <a:srgbClr val="0070C0"/>
                </a:solidFill>
                <a:cs typeface="Arial"/>
              </a:rPr>
              <a:t>in Primary Care consider the following:</a:t>
            </a:r>
            <a:endParaRPr lang="en-GB" dirty="0">
              <a:solidFill>
                <a:srgbClr val="0070C0"/>
              </a:solidFill>
            </a:endParaRPr>
          </a:p>
        </p:txBody>
      </p:sp>
      <p:sp>
        <p:nvSpPr>
          <p:cNvPr id="3" name="Title 2"/>
          <p:cNvSpPr>
            <a:spLocks noGrp="1"/>
          </p:cNvSpPr>
          <p:nvPr>
            <p:ph type="title"/>
          </p:nvPr>
        </p:nvSpPr>
        <p:spPr/>
        <p:txBody>
          <a:bodyPr/>
          <a:lstStyle/>
          <a:p>
            <a:r>
              <a:rPr lang="en-GB" dirty="0" smtClean="0"/>
              <a:t>Suspected diagnosis</a:t>
            </a:r>
            <a:endParaRPr lang="en-GB" dirty="0"/>
          </a:p>
        </p:txBody>
      </p:sp>
      <p:sp>
        <p:nvSpPr>
          <p:cNvPr id="4" name="Rectangle 3"/>
          <p:cNvSpPr/>
          <p:nvPr/>
        </p:nvSpPr>
        <p:spPr>
          <a:xfrm>
            <a:off x="978878" y="2081748"/>
            <a:ext cx="10374922" cy="4524315"/>
          </a:xfrm>
          <a:prstGeom prst="rect">
            <a:avLst/>
          </a:prstGeom>
        </p:spPr>
        <p:txBody>
          <a:bodyPr wrap="square">
            <a:spAutoFit/>
          </a:bodyPr>
          <a:lstStyle/>
          <a:p>
            <a:pPr marL="285750" indent="-285750">
              <a:buFont typeface="Arial" panose="020B0604020202020204" pitchFamily="34" charset="0"/>
              <a:buChar char="•"/>
            </a:pPr>
            <a:r>
              <a:rPr lang="en-US" dirty="0">
                <a:ea typeface="+mn-lt"/>
                <a:cs typeface="+mn-lt"/>
              </a:rPr>
              <a:t>Serum full blood count — </a:t>
            </a:r>
            <a:r>
              <a:rPr lang="en-US" dirty="0" err="1">
                <a:ea typeface="+mn-lt"/>
                <a:cs typeface="+mn-lt"/>
              </a:rPr>
              <a:t>anaemia</a:t>
            </a:r>
            <a:r>
              <a:rPr lang="en-US" dirty="0">
                <a:ea typeface="+mn-lt"/>
                <a:cs typeface="+mn-lt"/>
              </a:rPr>
              <a:t> may be due to blood loss, malabsorption, or malnutrition; an increased platelet count may suggest active inflammation</a:t>
            </a:r>
            <a:endParaRPr lang="en-US" dirty="0">
              <a:ea typeface="+mn-lt"/>
              <a:cs typeface="Arial"/>
            </a:endParaRPr>
          </a:p>
          <a:p>
            <a:pPr marL="285750" indent="-285750">
              <a:buFont typeface="Arial" panose="020B0604020202020204" pitchFamily="34" charset="0"/>
              <a:buChar char="•"/>
            </a:pPr>
            <a:r>
              <a:rPr lang="en-US" dirty="0">
                <a:ea typeface="+mn-lt"/>
                <a:cs typeface="+mn-lt"/>
              </a:rPr>
              <a:t>Serum inflammatory markers such as C-reactive protein (CRP) and erythrocyte sedimentation rate (ESR) — may be raised if there is active inflammation or an infectious complication</a:t>
            </a:r>
            <a:endParaRPr lang="en-US" dirty="0">
              <a:cs typeface="Arial"/>
            </a:endParaRPr>
          </a:p>
          <a:p>
            <a:pPr marL="285750" indent="-285750">
              <a:buFont typeface="Arial" panose="020B0604020202020204" pitchFamily="34" charset="0"/>
              <a:buChar char="•"/>
            </a:pPr>
            <a:r>
              <a:rPr lang="en-US" dirty="0">
                <a:ea typeface="+mn-lt"/>
                <a:cs typeface="+mn-lt"/>
              </a:rPr>
              <a:t>Serum urea and electrolytes — to assess for electrolyte disturbance and signs of dehydration</a:t>
            </a:r>
            <a:endParaRPr lang="en-US" dirty="0">
              <a:cs typeface="Arial"/>
            </a:endParaRPr>
          </a:p>
          <a:p>
            <a:pPr marL="285750" indent="-285750">
              <a:buFont typeface="Arial" panose="020B0604020202020204" pitchFamily="34" charset="0"/>
              <a:buChar char="•"/>
            </a:pPr>
            <a:r>
              <a:rPr lang="en-US" dirty="0">
                <a:ea typeface="+mn-lt"/>
                <a:cs typeface="+mn-lt"/>
              </a:rPr>
              <a:t>Serum liver function tests, including albumin — a low serum albumin may indicate protein-losing enteropathy</a:t>
            </a:r>
            <a:endParaRPr lang="en-US" dirty="0">
              <a:cs typeface="Arial"/>
            </a:endParaRPr>
          </a:p>
          <a:p>
            <a:pPr marL="285750" indent="-285750">
              <a:buFont typeface="Arial" panose="020B0604020202020204" pitchFamily="34" charset="0"/>
              <a:buChar char="•"/>
            </a:pPr>
            <a:r>
              <a:rPr lang="en-US" dirty="0">
                <a:ea typeface="+mn-lt"/>
                <a:cs typeface="+mn-lt"/>
              </a:rPr>
              <a:t>Serum ferritin, vitamin B</a:t>
            </a:r>
            <a:r>
              <a:rPr lang="en-US" baseline="-25000" dirty="0">
                <a:ea typeface="+mn-lt"/>
                <a:cs typeface="+mn-lt"/>
              </a:rPr>
              <a:t>12</a:t>
            </a:r>
            <a:r>
              <a:rPr lang="en-US" dirty="0">
                <a:ea typeface="+mn-lt"/>
                <a:cs typeface="+mn-lt"/>
              </a:rPr>
              <a:t>, folate, and vitamin D levels — may be nutritional deficiencies due to malabsorption or intestinal losses</a:t>
            </a:r>
            <a:endParaRPr lang="en-US" dirty="0">
              <a:cs typeface="Arial"/>
            </a:endParaRPr>
          </a:p>
          <a:p>
            <a:pPr marL="285750" indent="-285750">
              <a:buFont typeface="Arial" panose="020B0604020202020204" pitchFamily="34" charset="0"/>
              <a:buChar char="•"/>
            </a:pPr>
            <a:r>
              <a:rPr lang="en-US" dirty="0">
                <a:ea typeface="+mn-lt"/>
                <a:cs typeface="+mn-lt"/>
              </a:rPr>
              <a:t>Coeliac serology — to exclude coeliac disease</a:t>
            </a:r>
            <a:endParaRPr lang="en-US" dirty="0">
              <a:cs typeface="Arial"/>
            </a:endParaRPr>
          </a:p>
          <a:p>
            <a:pPr marL="285750" indent="-285750">
              <a:buFont typeface="Arial" panose="020B0604020202020204" pitchFamily="34" charset="0"/>
              <a:buChar char="•"/>
            </a:pPr>
            <a:r>
              <a:rPr lang="en-US" dirty="0">
                <a:ea typeface="+mn-lt"/>
                <a:cs typeface="+mn-lt"/>
              </a:rPr>
              <a:t>Stool microscopy and culture, including </a:t>
            </a:r>
            <a:r>
              <a:rPr lang="en-US" i="1" dirty="0">
                <a:ea typeface="+mn-lt"/>
                <a:cs typeface="+mn-lt"/>
              </a:rPr>
              <a:t>Clostridium difficile</a:t>
            </a:r>
            <a:r>
              <a:rPr lang="en-US" dirty="0">
                <a:ea typeface="+mn-lt"/>
                <a:cs typeface="+mn-lt"/>
              </a:rPr>
              <a:t> toxin — to exclude infective gastroenteritis or pseudomembranous colitis. Note: the diagnosis of a pathogen does not exclude a diagnosis of Crohn's disease, as a first episode may be triggered by enteric infection</a:t>
            </a:r>
            <a:endParaRPr lang="en-US" dirty="0">
              <a:cs typeface="Arial"/>
            </a:endParaRPr>
          </a:p>
          <a:p>
            <a:pPr marL="285750" indent="-285750">
              <a:buFont typeface="Arial" panose="020B0604020202020204" pitchFamily="34" charset="0"/>
              <a:buChar char="•"/>
            </a:pPr>
            <a:r>
              <a:rPr lang="en-US" dirty="0" err="1">
                <a:ea typeface="+mn-lt"/>
                <a:cs typeface="+mn-lt"/>
              </a:rPr>
              <a:t>Faecal</a:t>
            </a:r>
            <a:r>
              <a:rPr lang="en-US" dirty="0">
                <a:ea typeface="+mn-lt"/>
                <a:cs typeface="+mn-lt"/>
              </a:rPr>
              <a:t> calprotectin (a </a:t>
            </a:r>
            <a:r>
              <a:rPr lang="en-US" dirty="0" err="1">
                <a:ea typeface="+mn-lt"/>
                <a:cs typeface="+mn-lt"/>
              </a:rPr>
              <a:t>faecal</a:t>
            </a:r>
            <a:r>
              <a:rPr lang="en-US" dirty="0">
                <a:ea typeface="+mn-lt"/>
                <a:cs typeface="+mn-lt"/>
              </a:rPr>
              <a:t> white cell marker, for adults) — if raised may suggest active inflammation (compared with a normal result which is expected in irritable bowel syndrome)</a:t>
            </a:r>
            <a:endParaRPr lang="en-US" dirty="0">
              <a:cs typeface="Arial"/>
            </a:endParaRPr>
          </a:p>
          <a:p>
            <a:pPr marL="285750" indent="-285750">
              <a:buFont typeface="Arial" panose="020B0604020202020204" pitchFamily="34" charset="0"/>
              <a:buChar char="•"/>
            </a:pPr>
            <a:r>
              <a:rPr lang="en-US" dirty="0">
                <a:ea typeface="+mn-lt"/>
                <a:cs typeface="+mn-lt"/>
              </a:rPr>
              <a:t>Note that investigation results may be normal in a person with active Crohn's disease</a:t>
            </a:r>
            <a:endParaRPr lang="en-US" dirty="0"/>
          </a:p>
        </p:txBody>
      </p:sp>
    </p:spTree>
    <p:extLst>
      <p:ext uri="{BB962C8B-B14F-4D97-AF65-F5344CB8AC3E}">
        <p14:creationId xmlns:p14="http://schemas.microsoft.com/office/powerpoint/2010/main" val="397734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186" y="367939"/>
            <a:ext cx="10515600" cy="757604"/>
          </a:xfrm>
        </p:spPr>
        <p:txBody>
          <a:bodyPr/>
          <a:lstStyle/>
          <a:p>
            <a:r>
              <a:rPr lang="en-GB" dirty="0"/>
              <a:t>Consider the following differentials</a:t>
            </a:r>
          </a:p>
        </p:txBody>
      </p:sp>
      <p:sp>
        <p:nvSpPr>
          <p:cNvPr id="15" name="Rectangle 14"/>
          <p:cNvSpPr/>
          <p:nvPr/>
        </p:nvSpPr>
        <p:spPr>
          <a:xfrm>
            <a:off x="378186" y="1292452"/>
            <a:ext cx="10958029" cy="5016758"/>
          </a:xfrm>
          <a:prstGeom prst="rect">
            <a:avLst/>
          </a:prstGeom>
        </p:spPr>
        <p:txBody>
          <a:bodyPr wrap="square">
            <a:spAutoFit/>
          </a:bodyPr>
          <a:lstStyle/>
          <a:p>
            <a:pPr marL="285750" indent="-285750">
              <a:buFont typeface="Arial" panose="020B0604020202020204" pitchFamily="34" charset="0"/>
              <a:buChar char="•"/>
            </a:pPr>
            <a:r>
              <a:rPr lang="en-US" sz="1600" dirty="0">
                <a:ea typeface="+mn-lt"/>
                <a:cs typeface="+mn-lt"/>
              </a:rPr>
              <a:t>Ulcerative colitis — see the CKS topic on </a:t>
            </a:r>
            <a:r>
              <a:rPr lang="en-US" sz="1600" u="sng" dirty="0">
                <a:ea typeface="+mn-lt"/>
                <a:cs typeface="+mn-lt"/>
                <a:hlinkClick r:id="rId2"/>
              </a:rPr>
              <a:t>Ulcerative colitis</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Infective colitis — see the CKS topic on </a:t>
            </a:r>
            <a:r>
              <a:rPr lang="en-US" sz="1600" u="sng" dirty="0">
                <a:ea typeface="+mn-lt"/>
                <a:cs typeface="+mn-lt"/>
                <a:hlinkClick r:id="rId3"/>
              </a:rPr>
              <a:t>Gastroenteritis</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Pseudomembranous colitis (</a:t>
            </a:r>
            <a:r>
              <a:rPr lang="en-US" sz="1600" i="1" dirty="0">
                <a:ea typeface="+mn-lt"/>
                <a:cs typeface="+mn-lt"/>
              </a:rPr>
              <a:t>Clostridium difficile </a:t>
            </a:r>
            <a:r>
              <a:rPr lang="en-US" sz="1600" dirty="0">
                <a:ea typeface="+mn-lt"/>
                <a:cs typeface="+mn-lt"/>
              </a:rPr>
              <a:t>infection) — see the CKS topic on </a:t>
            </a:r>
            <a:r>
              <a:rPr lang="en-US" sz="1600" u="sng" dirty="0" err="1">
                <a:ea typeface="+mn-lt"/>
                <a:cs typeface="+mn-lt"/>
                <a:hlinkClick r:id="rId4"/>
              </a:rPr>
              <a:t>Diarrhoea</a:t>
            </a:r>
            <a:r>
              <a:rPr lang="en-US" sz="1600" u="sng" dirty="0">
                <a:ea typeface="+mn-lt"/>
                <a:cs typeface="+mn-lt"/>
                <a:hlinkClick r:id="rId4"/>
              </a:rPr>
              <a:t> - antibiotic associated</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Microscopic colitis — this typically presents with chronic watery </a:t>
            </a:r>
            <a:r>
              <a:rPr lang="en-US" sz="1600" dirty="0" err="1">
                <a:ea typeface="+mn-lt"/>
                <a:cs typeface="+mn-lt"/>
              </a:rPr>
              <a:t>diarrhoea</a:t>
            </a:r>
            <a:r>
              <a:rPr lang="en-US" sz="1600" dirty="0">
                <a:ea typeface="+mn-lt"/>
                <a:cs typeface="+mn-lt"/>
              </a:rPr>
              <a:t> in older people, and may be associated with the use of drugs, such as lansoprazole, aspirin, sertraline, ranitidine, and simvastatin.</a:t>
            </a:r>
            <a:endParaRPr lang="en-US" sz="1600" dirty="0">
              <a:cs typeface="Arial"/>
            </a:endParaRPr>
          </a:p>
          <a:p>
            <a:pPr marL="285750" indent="-285750">
              <a:buFont typeface="Arial" panose="020B0604020202020204" pitchFamily="34" charset="0"/>
              <a:buChar char="•"/>
            </a:pPr>
            <a:r>
              <a:rPr lang="en-US" sz="1600" dirty="0">
                <a:ea typeface="+mn-lt"/>
                <a:cs typeface="+mn-lt"/>
              </a:rPr>
              <a:t>Intestinal </a:t>
            </a:r>
            <a:r>
              <a:rPr lang="en-US" sz="1600" dirty="0" err="1">
                <a:ea typeface="+mn-lt"/>
                <a:cs typeface="+mn-lt"/>
              </a:rPr>
              <a:t>ischaemia</a:t>
            </a:r>
            <a:r>
              <a:rPr lang="en-US" sz="1600" dirty="0">
                <a:ea typeface="+mn-lt"/>
                <a:cs typeface="+mn-lt"/>
              </a:rPr>
              <a:t> — this typically presents with sudden-onset abdominal pain which is disproportionate to clinical findings, with possible signs of an acute abdomen (such as abdominal distension and guarding). Symptoms may be associated with eating. It occurs when colonic perfusion is impaired, for example by mesenteric artery emboli, arterial or venous thrombosis, or vasculitis.</a:t>
            </a:r>
            <a:endParaRPr lang="en-US" sz="1600" dirty="0">
              <a:cs typeface="Arial"/>
            </a:endParaRPr>
          </a:p>
          <a:p>
            <a:pPr marL="285750" indent="-285750">
              <a:buFont typeface="Arial" panose="020B0604020202020204" pitchFamily="34" charset="0"/>
              <a:buChar char="•"/>
            </a:pPr>
            <a:r>
              <a:rPr lang="en-US" sz="1600" dirty="0">
                <a:ea typeface="+mn-lt"/>
                <a:cs typeface="+mn-lt"/>
              </a:rPr>
              <a:t>Acute appendicitis — acute terminal ileum disease can mimic acute appendicitis. See the CKS topic on </a:t>
            </a:r>
            <a:r>
              <a:rPr lang="en-US" sz="1600" u="sng" dirty="0">
                <a:ea typeface="+mn-lt"/>
                <a:cs typeface="+mn-lt"/>
                <a:hlinkClick r:id="rId5"/>
              </a:rPr>
              <a:t>Appendicitis</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Diverticulitis — see the CKS topic on </a:t>
            </a:r>
            <a:r>
              <a:rPr lang="en-US" sz="1600" u="sng" dirty="0">
                <a:ea typeface="+mn-lt"/>
                <a:cs typeface="+mn-lt"/>
                <a:hlinkClick r:id="rId6"/>
              </a:rPr>
              <a:t>Diverticular disease</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Coeliac disease — see the CKS topic on </a:t>
            </a:r>
            <a:r>
              <a:rPr lang="en-US" sz="1600" u="sng" dirty="0">
                <a:ea typeface="+mn-lt"/>
                <a:cs typeface="+mn-lt"/>
                <a:hlinkClick r:id="rId7"/>
              </a:rPr>
              <a:t>Coeliac disease</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Irritable bowel syndrome — see the CKS topic on </a:t>
            </a:r>
            <a:r>
              <a:rPr lang="en-US" sz="1600" u="sng" dirty="0">
                <a:ea typeface="+mn-lt"/>
                <a:cs typeface="+mn-lt"/>
                <a:hlinkClick r:id="rId8"/>
              </a:rPr>
              <a:t>Irritable bowel syndrome</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Anal fissure — see the CKS topic on </a:t>
            </a:r>
            <a:r>
              <a:rPr lang="en-US" sz="1600" u="sng" dirty="0">
                <a:ea typeface="+mn-lt"/>
                <a:cs typeface="+mn-lt"/>
                <a:hlinkClick r:id="rId9"/>
              </a:rPr>
              <a:t>Anal fissure</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Malignancy (such as colorectal cancer, small bowel cancer, and lymphoma) — see the CKS topic on </a:t>
            </a:r>
            <a:r>
              <a:rPr lang="en-US" sz="1600" u="sng" dirty="0">
                <a:ea typeface="+mn-lt"/>
                <a:cs typeface="+mn-lt"/>
                <a:hlinkClick r:id="rId10"/>
              </a:rPr>
              <a:t>Gastrointestinal tract (lower) cancers - recognition and referral</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Endometriosis — see the CKS topic on </a:t>
            </a:r>
            <a:r>
              <a:rPr lang="en-US" sz="1600" u="sng" dirty="0">
                <a:ea typeface="+mn-lt"/>
                <a:cs typeface="+mn-lt"/>
                <a:hlinkClick r:id="rId11"/>
              </a:rPr>
              <a:t>Endometriosis</a:t>
            </a:r>
            <a:r>
              <a:rPr lang="en-US" sz="1600" dirty="0">
                <a:ea typeface="+mn-lt"/>
                <a:cs typeface="+mn-lt"/>
              </a:rPr>
              <a:t> for more information.</a:t>
            </a:r>
            <a:endParaRPr lang="en-US" sz="1600" dirty="0">
              <a:cs typeface="Arial"/>
            </a:endParaRPr>
          </a:p>
          <a:p>
            <a:pPr marL="285750" indent="-285750">
              <a:buFont typeface="Arial" panose="020B0604020202020204" pitchFamily="34" charset="0"/>
              <a:buChar char="•"/>
            </a:pPr>
            <a:r>
              <a:rPr lang="en-US" sz="1600" dirty="0">
                <a:ea typeface="+mn-lt"/>
                <a:cs typeface="+mn-lt"/>
              </a:rPr>
              <a:t>Laxative misuse</a:t>
            </a:r>
            <a:endParaRPr lang="en-US" sz="1600" dirty="0"/>
          </a:p>
        </p:txBody>
      </p:sp>
    </p:spTree>
    <p:extLst>
      <p:ext uri="{BB962C8B-B14F-4D97-AF65-F5344CB8AC3E}">
        <p14:creationId xmlns:p14="http://schemas.microsoft.com/office/powerpoint/2010/main" val="276531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8422" y="1261390"/>
            <a:ext cx="8821615" cy="4121150"/>
          </a:xfrm>
        </p:spPr>
        <p:txBody>
          <a:bodyPr/>
          <a:lstStyle/>
          <a:p>
            <a:pPr lvl="1"/>
            <a:r>
              <a:rPr lang="en-US" sz="2000" b="1" dirty="0">
                <a:ea typeface="+mn-lt"/>
                <a:cs typeface="+mn-lt"/>
              </a:rPr>
              <a:t>Arrange emergency hospital admission</a:t>
            </a:r>
            <a:r>
              <a:rPr lang="en-US" sz="2000" dirty="0">
                <a:ea typeface="+mn-lt"/>
                <a:cs typeface="+mn-lt"/>
              </a:rPr>
              <a:t> if the person is systemically unwell with symptoms of bloody </a:t>
            </a:r>
            <a:r>
              <a:rPr lang="en-US" sz="2000" dirty="0" err="1">
                <a:ea typeface="+mn-lt"/>
                <a:cs typeface="+mn-lt"/>
              </a:rPr>
              <a:t>diarrhoea</a:t>
            </a:r>
            <a:r>
              <a:rPr lang="en-US" sz="2000" dirty="0">
                <a:ea typeface="+mn-lt"/>
                <a:cs typeface="+mn-lt"/>
              </a:rPr>
              <a:t>, fever, tachycardia, or hypotension</a:t>
            </a:r>
            <a:endParaRPr lang="en-US" sz="2000" dirty="0">
              <a:cs typeface="Arial"/>
            </a:endParaRPr>
          </a:p>
          <a:p>
            <a:pPr lvl="1"/>
            <a:r>
              <a:rPr lang="en-US" sz="2000" b="1" dirty="0">
                <a:ea typeface="+mn-lt"/>
                <a:cs typeface="+mn-lt"/>
              </a:rPr>
              <a:t>If hospital admission is not indicated,</a:t>
            </a:r>
            <a:r>
              <a:rPr lang="en-US" sz="2000" dirty="0">
                <a:ea typeface="+mn-lt"/>
                <a:cs typeface="+mn-lt"/>
              </a:rPr>
              <a:t> arrange an urgent referral to secondary care (</a:t>
            </a:r>
            <a:r>
              <a:rPr lang="en-US" sz="2000" dirty="0" err="1">
                <a:ea typeface="+mn-lt"/>
                <a:cs typeface="+mn-lt"/>
              </a:rPr>
              <a:t>paediatric</a:t>
            </a:r>
            <a:r>
              <a:rPr lang="en-US" sz="2000" dirty="0">
                <a:ea typeface="+mn-lt"/>
                <a:cs typeface="+mn-lt"/>
              </a:rPr>
              <a:t> gastroenterologist for children or gastroenterologist for adults) for </a:t>
            </a:r>
            <a:r>
              <a:rPr lang="en-US" sz="2000" u="sng" dirty="0">
                <a:ea typeface="+mn-lt"/>
                <a:cs typeface="+mn-lt"/>
                <a:hlinkClick r:id="rId2"/>
              </a:rPr>
              <a:t>confirmation of the diagnosis</a:t>
            </a:r>
            <a:r>
              <a:rPr lang="en-US" sz="2000" dirty="0">
                <a:ea typeface="+mn-lt"/>
                <a:cs typeface="+mn-lt"/>
              </a:rPr>
              <a:t> and initiation of specialist drug treatments</a:t>
            </a:r>
            <a:endParaRPr lang="en-US" sz="2000" dirty="0">
              <a:cs typeface="Arial"/>
            </a:endParaRPr>
          </a:p>
          <a:p>
            <a:pPr marL="914400" lvl="2" indent="0">
              <a:buNone/>
            </a:pPr>
            <a:r>
              <a:rPr lang="en-US" b="1" dirty="0">
                <a:solidFill>
                  <a:srgbClr val="FF0000"/>
                </a:solidFill>
                <a:ea typeface="+mn-lt"/>
                <a:cs typeface="+mn-lt"/>
              </a:rPr>
              <a:t>Do not prescribe anti-</a:t>
            </a:r>
            <a:r>
              <a:rPr lang="en-US" b="1" dirty="0" err="1">
                <a:solidFill>
                  <a:srgbClr val="FF0000"/>
                </a:solidFill>
                <a:ea typeface="+mn-lt"/>
                <a:cs typeface="+mn-lt"/>
              </a:rPr>
              <a:t>diarrhoeal</a:t>
            </a:r>
            <a:r>
              <a:rPr lang="en-US" b="1" dirty="0">
                <a:solidFill>
                  <a:srgbClr val="FF0000"/>
                </a:solidFill>
                <a:ea typeface="+mn-lt"/>
                <a:cs typeface="+mn-lt"/>
              </a:rPr>
              <a:t> drugs if the clinical diagnosis is uncertain, as they may precipitate toxic </a:t>
            </a:r>
            <a:r>
              <a:rPr lang="en-US" b="1" dirty="0" err="1">
                <a:solidFill>
                  <a:srgbClr val="FF0000"/>
                </a:solidFill>
                <a:ea typeface="+mn-lt"/>
                <a:cs typeface="+mn-lt"/>
              </a:rPr>
              <a:t>megacolon</a:t>
            </a:r>
            <a:r>
              <a:rPr lang="en-US" b="1" dirty="0">
                <a:solidFill>
                  <a:srgbClr val="FF0000"/>
                </a:solidFill>
                <a:ea typeface="+mn-lt"/>
                <a:cs typeface="+mn-lt"/>
              </a:rPr>
              <a:t> in people with ulcerative colitis</a:t>
            </a:r>
            <a:endParaRPr lang="en-US" b="1" dirty="0">
              <a:solidFill>
                <a:srgbClr val="FF0000"/>
              </a:solidFill>
              <a:cs typeface="Arial"/>
            </a:endParaRPr>
          </a:p>
          <a:p>
            <a:pPr lvl="1"/>
            <a:r>
              <a:rPr lang="en-US" sz="2000" b="1" dirty="0">
                <a:ea typeface="+mn-lt"/>
                <a:cs typeface="+mn-lt"/>
              </a:rPr>
              <a:t>If there are suspected </a:t>
            </a:r>
            <a:r>
              <a:rPr lang="en-US" sz="2000" b="1" u="sng" dirty="0">
                <a:ea typeface="+mn-lt"/>
                <a:cs typeface="+mn-lt"/>
                <a:hlinkClick r:id="rId3"/>
              </a:rPr>
              <a:t>extra-intestinal manifestations</a:t>
            </a:r>
            <a:r>
              <a:rPr lang="en-US" sz="2000" b="1" dirty="0">
                <a:ea typeface="+mn-lt"/>
                <a:cs typeface="+mn-lt"/>
              </a:rPr>
              <a:t> that cannot be managed in primary care,</a:t>
            </a:r>
            <a:r>
              <a:rPr lang="en-US" sz="2000" dirty="0">
                <a:ea typeface="+mn-lt"/>
                <a:cs typeface="+mn-lt"/>
              </a:rPr>
              <a:t> arrange referral to an appropriate specialist (such as rheumatology, dermatology, or ophthalmology)</a:t>
            </a:r>
            <a:endParaRPr lang="en-US" sz="2000" dirty="0">
              <a:cs typeface="Arial"/>
            </a:endParaRPr>
          </a:p>
          <a:p>
            <a:endParaRPr lang="en-GB" sz="2000" dirty="0"/>
          </a:p>
        </p:txBody>
      </p:sp>
      <p:sp>
        <p:nvSpPr>
          <p:cNvPr id="3" name="Title 2"/>
          <p:cNvSpPr>
            <a:spLocks noGrp="1"/>
          </p:cNvSpPr>
          <p:nvPr>
            <p:ph type="title"/>
          </p:nvPr>
        </p:nvSpPr>
        <p:spPr/>
        <p:txBody>
          <a:bodyPr/>
          <a:lstStyle/>
          <a:p>
            <a:r>
              <a:rPr lang="en-GB" dirty="0"/>
              <a:t>When and how to refer</a:t>
            </a:r>
          </a:p>
        </p:txBody>
      </p:sp>
      <p:sp>
        <p:nvSpPr>
          <p:cNvPr id="4" name="Rectangle 3"/>
          <p:cNvSpPr/>
          <p:nvPr/>
        </p:nvSpPr>
        <p:spPr>
          <a:xfrm>
            <a:off x="973015" y="5462174"/>
            <a:ext cx="7010399" cy="307777"/>
          </a:xfrm>
          <a:prstGeom prst="rect">
            <a:avLst/>
          </a:prstGeom>
        </p:spPr>
        <p:txBody>
          <a:bodyPr wrap="square">
            <a:spAutoFit/>
          </a:bodyPr>
          <a:lstStyle/>
          <a:p>
            <a:r>
              <a:rPr lang="en-GB" sz="1400" dirty="0">
                <a:hlinkClick r:id="rId2"/>
              </a:rPr>
              <a:t>Scenario: Suspected Crohn's disease | Management | Crohn's disease | CKS | NICE</a:t>
            </a:r>
            <a:endParaRPr lang="en-GB" sz="1400" dirty="0"/>
          </a:p>
        </p:txBody>
      </p:sp>
      <p:pic>
        <p:nvPicPr>
          <p:cNvPr id="5" name="Picture 4"/>
          <p:cNvPicPr>
            <a:picLocks noChangeAspect="1"/>
          </p:cNvPicPr>
          <p:nvPr/>
        </p:nvPicPr>
        <p:blipFill>
          <a:blip r:embed="rId4"/>
          <a:stretch>
            <a:fillRect/>
          </a:stretch>
        </p:blipFill>
        <p:spPr>
          <a:xfrm>
            <a:off x="7816727" y="5382540"/>
            <a:ext cx="588719" cy="588719"/>
          </a:xfrm>
          <a:prstGeom prst="rect">
            <a:avLst/>
          </a:prstGeom>
        </p:spPr>
      </p:pic>
      <p:sp>
        <p:nvSpPr>
          <p:cNvPr id="6" name="Rectangle 5"/>
          <p:cNvSpPr/>
          <p:nvPr/>
        </p:nvSpPr>
        <p:spPr>
          <a:xfrm>
            <a:off x="973015" y="6240733"/>
            <a:ext cx="7432431" cy="307777"/>
          </a:xfrm>
          <a:prstGeom prst="rect">
            <a:avLst/>
          </a:prstGeom>
        </p:spPr>
        <p:txBody>
          <a:bodyPr wrap="square">
            <a:spAutoFit/>
          </a:bodyPr>
          <a:lstStyle/>
          <a:p>
            <a:r>
              <a:rPr lang="en-GB" sz="1400" dirty="0">
                <a:hlinkClick r:id="rId3"/>
              </a:rPr>
              <a:t>Extra-intestinal manifestations | Background information | Crohn's disease | CKS | NICE</a:t>
            </a:r>
            <a:endParaRPr lang="en-GB" sz="1400" dirty="0"/>
          </a:p>
        </p:txBody>
      </p:sp>
      <p:pic>
        <p:nvPicPr>
          <p:cNvPr id="7" name="Picture 6"/>
          <p:cNvPicPr>
            <a:picLocks noChangeAspect="1"/>
          </p:cNvPicPr>
          <p:nvPr/>
        </p:nvPicPr>
        <p:blipFill>
          <a:blip r:embed="rId5"/>
          <a:stretch>
            <a:fillRect/>
          </a:stretch>
        </p:blipFill>
        <p:spPr>
          <a:xfrm>
            <a:off x="8117589" y="6072971"/>
            <a:ext cx="575714" cy="56561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0037" y="2272756"/>
            <a:ext cx="2863606" cy="2527716"/>
          </a:xfrm>
          <a:prstGeom prst="rect">
            <a:avLst/>
          </a:prstGeom>
        </p:spPr>
      </p:pic>
    </p:spTree>
    <p:extLst>
      <p:ext uri="{BB962C8B-B14F-4D97-AF65-F5344CB8AC3E}">
        <p14:creationId xmlns:p14="http://schemas.microsoft.com/office/powerpoint/2010/main" val="1391816765"/>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TotalTime>
  <Words>6305</Words>
  <Application>Microsoft Office PowerPoint</Application>
  <PresentationFormat>Widescreen</PresentationFormat>
  <Paragraphs>303</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Aptos Display</vt:lpstr>
      <vt:lpstr>Arial</vt:lpstr>
      <vt:lpstr>title slide</vt:lpstr>
      <vt:lpstr>Crohn’s Disease</vt:lpstr>
      <vt:lpstr>What is it?</vt:lpstr>
      <vt:lpstr>Prevalence</vt:lpstr>
      <vt:lpstr>Signs and symptons</vt:lpstr>
      <vt:lpstr>On Examination There May Be:</vt:lpstr>
      <vt:lpstr>Suspect Complications If:</vt:lpstr>
      <vt:lpstr>Suspected diagnosis</vt:lpstr>
      <vt:lpstr>Consider the following differentials</vt:lpstr>
      <vt:lpstr>When and how to refer</vt:lpstr>
      <vt:lpstr>Specialist investigations may include the following</vt:lpstr>
      <vt:lpstr>Reviews/support in Primary Care</vt:lpstr>
      <vt:lpstr>Reviews/support in primary Care</vt:lpstr>
      <vt:lpstr>Reviews/support in primary Care</vt:lpstr>
      <vt:lpstr>Reviews/support in primary Care</vt:lpstr>
      <vt:lpstr>Specialist drug treatments for Crohn's disease</vt:lpstr>
      <vt:lpstr>Specialist drug treatments for Crohn's disease continued…</vt:lpstr>
      <vt:lpstr>Primary Care and the management of flare ups</vt:lpstr>
      <vt:lpstr>Primary Care and the management of flare ups</vt:lpstr>
      <vt:lpstr>The management of diarrhoea</vt:lpstr>
      <vt:lpstr>The management of fistulas and strictures</vt:lpstr>
      <vt:lpstr>Upper GI symptoms</vt:lpstr>
      <vt:lpstr>Abdominal or perianal pain</vt:lpstr>
      <vt:lpstr>Fatigue</vt:lpstr>
      <vt:lpstr>Oral symptoms</vt:lpstr>
      <vt:lpstr>Contraception</vt:lpstr>
      <vt:lpstr>Fertility</vt:lpstr>
      <vt:lpstr>Pre-pregnancy planning</vt:lpstr>
      <vt:lpstr>Pregnancy</vt:lpstr>
      <vt:lpstr>Breastfeeding</vt:lpstr>
      <vt:lpstr>In summary</vt:lpstr>
      <vt:lpstr>Appendix (links)</vt:lpstr>
      <vt:lpstr>Appendix (links)</vt:lpstr>
      <vt:lpstr>Appendix (links)</vt:lpstr>
    </vt:vector>
  </TitlesOfParts>
  <Company>The Clatterbridge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Toiviainen</dc:creator>
  <cp:lastModifiedBy>Victoria Toiviainen</cp:lastModifiedBy>
  <cp:revision>47</cp:revision>
  <dcterms:created xsi:type="dcterms:W3CDTF">2024-03-21T12:57:54Z</dcterms:created>
  <dcterms:modified xsi:type="dcterms:W3CDTF">2024-11-06T16:22:52Z</dcterms:modified>
</cp:coreProperties>
</file>